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443" r:id="rId2"/>
    <p:sldId id="451" r:id="rId3"/>
    <p:sldId id="449" r:id="rId4"/>
    <p:sldId id="444" r:id="rId5"/>
    <p:sldId id="374" r:id="rId6"/>
    <p:sldId id="446" r:id="rId7"/>
    <p:sldId id="447" r:id="rId8"/>
    <p:sldId id="375" r:id="rId9"/>
    <p:sldId id="385" r:id="rId10"/>
    <p:sldId id="389" r:id="rId11"/>
    <p:sldId id="445" r:id="rId12"/>
    <p:sldId id="448" r:id="rId13"/>
    <p:sldId id="388" r:id="rId14"/>
    <p:sldId id="391" r:id="rId15"/>
    <p:sldId id="392" r:id="rId16"/>
    <p:sldId id="354" r:id="rId17"/>
  </p:sldIdLst>
  <p:sldSz cx="9144000" cy="6858000" type="screen4x3"/>
  <p:notesSz cx="6950075" cy="9236075"/>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82" autoAdjust="0"/>
    <p:restoredTop sz="75812" autoAdjust="0"/>
  </p:normalViewPr>
  <p:slideViewPr>
    <p:cSldViewPr>
      <p:cViewPr>
        <p:scale>
          <a:sx n="51" d="100"/>
          <a:sy n="51" d="100"/>
        </p:scale>
        <p:origin x="-184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FB4640CE-4ED2-412A-94BD-E929F6573F8A}" type="slidenum">
              <a:rPr lang="ru-RU" altLang="en-US" smtClean="0"/>
              <a:pPr algn="r" eaLnBrk="1" hangingPunct="1"/>
              <a:t>1</a:t>
            </a:fld>
            <a:endParaRPr lang="ru-RU" altLang="en-US"/>
          </a:p>
        </p:txBody>
      </p:sp>
      <p:sp>
        <p:nvSpPr>
          <p:cNvPr id="32771"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pitchFamily="34" charset="0"/>
              </a:defRPr>
            </a:lvl1pPr>
            <a:lvl2pPr marL="750888" indent="-288925" algn="l" defTabSz="925513" eaLnBrk="0" hangingPunct="0">
              <a:defRPr sz="1200">
                <a:solidFill>
                  <a:schemeClr val="tx1"/>
                </a:solidFill>
                <a:latin typeface="Arial" pitchFamily="34" charset="0"/>
              </a:defRPr>
            </a:lvl2pPr>
            <a:lvl3pPr marL="1155700" indent="-230188" algn="l" defTabSz="925513" eaLnBrk="0" hangingPunct="0">
              <a:defRPr sz="1200">
                <a:solidFill>
                  <a:schemeClr val="tx1"/>
                </a:solidFill>
                <a:latin typeface="Arial" pitchFamily="34" charset="0"/>
              </a:defRPr>
            </a:lvl3pPr>
            <a:lvl4pPr marL="1619250" indent="-231775" algn="l" defTabSz="925513" eaLnBrk="0" hangingPunct="0">
              <a:defRPr sz="1200">
                <a:solidFill>
                  <a:schemeClr val="tx1"/>
                </a:solidFill>
                <a:latin typeface="Arial" pitchFamily="34" charset="0"/>
              </a:defRPr>
            </a:lvl4pPr>
            <a:lvl5pPr marL="2081213" indent="-231775" algn="l"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A907F9-AF8D-4EE8-AF9E-BB66FAC2F8F8}" type="slidenum">
              <a:rPr lang="en-US" altLang="en-US"/>
              <a:pPr algn="r" eaLnBrk="1" hangingPunct="1">
                <a:spcBef>
                  <a:spcPct val="0"/>
                </a:spcBef>
              </a:pPr>
              <a:t>1</a:t>
            </a:fld>
            <a:endParaRPr lang="en-US" altLang="en-US" dirty="0"/>
          </a:p>
        </p:txBody>
      </p:sp>
      <p:sp>
        <p:nvSpPr>
          <p:cNvPr id="32772" name="Rectangle 2"/>
          <p:cNvSpPr>
            <a:spLocks noGrp="1" noRot="1" noChangeAspect="1" noChangeArrowheads="1" noTextEdit="1"/>
          </p:cNvSpPr>
          <p:nvPr>
            <p:ph type="sldImg"/>
          </p:nvPr>
        </p:nvSpPr>
        <p:spPr>
          <a:xfrm>
            <a:off x="1165225" y="692150"/>
            <a:ext cx="4619625" cy="3463925"/>
          </a:xfrm>
          <a:ln/>
        </p:spPr>
      </p:sp>
      <p:sp>
        <p:nvSpPr>
          <p:cNvPr id="32773"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16</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29075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3</a:t>
            </a:fld>
            <a:endParaRPr lang="ru-RU" altLang="en-US"/>
          </a:p>
        </p:txBody>
      </p:sp>
    </p:spTree>
    <p:extLst>
      <p:ext uri="{BB962C8B-B14F-4D97-AF65-F5344CB8AC3E}">
        <p14:creationId xmlns:p14="http://schemas.microsoft.com/office/powerpoint/2010/main" val="290168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5</a:t>
            </a:fld>
            <a:endParaRPr lang="ru-RU" altLang="en-US"/>
          </a:p>
        </p:txBody>
      </p:sp>
    </p:spTree>
    <p:extLst>
      <p:ext uri="{BB962C8B-B14F-4D97-AF65-F5344CB8AC3E}">
        <p14:creationId xmlns:p14="http://schemas.microsoft.com/office/powerpoint/2010/main" val="233191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6</a:t>
            </a:fld>
            <a:endParaRPr lang="ru-RU" altLang="en-US"/>
          </a:p>
        </p:txBody>
      </p:sp>
    </p:spTree>
    <p:extLst>
      <p:ext uri="{BB962C8B-B14F-4D97-AF65-F5344CB8AC3E}">
        <p14:creationId xmlns:p14="http://schemas.microsoft.com/office/powerpoint/2010/main" val="233191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7</a:t>
            </a:fld>
            <a:endParaRPr lang="ru-RU" altLang="en-US"/>
          </a:p>
        </p:txBody>
      </p:sp>
    </p:spTree>
    <p:extLst>
      <p:ext uri="{BB962C8B-B14F-4D97-AF65-F5344CB8AC3E}">
        <p14:creationId xmlns:p14="http://schemas.microsoft.com/office/powerpoint/2010/main" val="233191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5B2D8-7FEF-4532-80CA-D11AADF7E82E}" type="slidenum">
              <a:rPr lang="ru-RU" altLang="en-US" smtClean="0"/>
              <a:pPr>
                <a:defRPr/>
              </a:pPr>
              <a:t>8</a:t>
            </a:fld>
            <a:endParaRPr lang="ru-RU" altLang="en-US"/>
          </a:p>
        </p:txBody>
      </p:sp>
    </p:spTree>
    <p:extLst>
      <p:ext uri="{BB962C8B-B14F-4D97-AF65-F5344CB8AC3E}">
        <p14:creationId xmlns:p14="http://schemas.microsoft.com/office/powerpoint/2010/main" val="13053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6346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4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40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13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4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166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99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74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5253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44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169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36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8686800" y="6360956"/>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7200D7F1-6D93-4EEA-BBA1-002C153BD9C6}"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
        <p:nvSpPr>
          <p:cNvPr id="1042" name="Rectangle 2"/>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fitsmallbusiness.com/employment-contract-template/" TargetMode="External"/><Relationship Id="rId7" Type="http://schemas.openxmlformats.org/officeDocument/2006/relationships/image" Target="../media/image11.png"/><Relationship Id="rId2" Type="http://schemas.openxmlformats.org/officeDocument/2006/relationships/hyperlink" Target="https://fitsmallbusiness.com/offer-letter-template/" TargetMode="External"/><Relationship Id="rId1" Type="http://schemas.openxmlformats.org/officeDocument/2006/relationships/slideLayout" Target="../slideLayouts/slideLayout4.xml"/><Relationship Id="rId6" Type="http://schemas.openxmlformats.org/officeDocument/2006/relationships/hyperlink" Target="https://fitsmallbusiness.com/employee-handbook-sample/" TargetMode="External"/><Relationship Id="rId5" Type="http://schemas.openxmlformats.org/officeDocument/2006/relationships/hyperlink" Target="https://fitsmallbusiness.com/non-compete-agreement-template/" TargetMode="External"/><Relationship Id="rId4" Type="http://schemas.openxmlformats.org/officeDocument/2006/relationships/hyperlink" Target="https://fitsmallbusiness.com/non-disclosure-agreement-confidentiality-agreeme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fitsmallbusiness.com/customer-service-train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br.org/2017/02/the-most-desirable-employee-benefit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532F31D4-161B-45F0-B994-24D3A90216CA}"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590800" y="1366897"/>
            <a:ext cx="44257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pPr>
            <a:r>
              <a:rPr lang="en-US" altLang="en-US" sz="3200" b="1" dirty="0">
                <a:solidFill>
                  <a:srgbClr val="2F549D"/>
                </a:solidFill>
              </a:rPr>
              <a:t>How to Hire and Train the Right Employee for Meters and Metering Technology</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362200" cy="11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a:solidFill>
                  <a:schemeClr val="bg1"/>
                </a:solidFill>
              </a:rPr>
              <a:t>Management Session</a:t>
            </a:r>
          </a:p>
          <a:p>
            <a:pPr algn="r" eaLnBrk="1" hangingPunct="1">
              <a:spcBef>
                <a:spcPct val="0"/>
              </a:spcBef>
              <a:spcAft>
                <a:spcPts val="0"/>
              </a:spcAft>
              <a:buFontTx/>
              <a:buNone/>
            </a:pPr>
            <a:r>
              <a:rPr lang="en-US" altLang="en-US" sz="1600" i="1" dirty="0">
                <a:solidFill>
                  <a:schemeClr val="bg1"/>
                </a:solidFill>
              </a:rPr>
              <a:t>Wednesday, June 27, 2018 at 9:30 a.m.</a:t>
            </a:r>
          </a:p>
        </p:txBody>
      </p:sp>
      <p:pic>
        <p:nvPicPr>
          <p:cNvPr id="8194"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563" y="168592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5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a:solidFill>
                  <a:schemeClr val="bg1"/>
                </a:solidFill>
                <a:latin typeface="Arial" panose="020B0604020202020204" pitchFamily="34" charset="0"/>
                <a:cs typeface="Arial" panose="020B0604020202020204" pitchFamily="34" charset="0"/>
              </a:rPr>
              <a:t>Top 10 Most Sought After Skills</a:t>
            </a: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70593" y="1600200"/>
            <a:ext cx="430754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25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200" b="1" dirty="0">
                <a:solidFill>
                  <a:schemeClr val="bg1"/>
                </a:solidFill>
                <a:latin typeface="Arial" panose="020B0604020202020204" pitchFamily="34" charset="0"/>
                <a:cs typeface="Arial" panose="020B0604020202020204" pitchFamily="34" charset="0"/>
              </a:rPr>
              <a:t>Onboarding Process</a:t>
            </a:r>
          </a:p>
        </p:txBody>
      </p:sp>
      <p:sp>
        <p:nvSpPr>
          <p:cNvPr id="3" name="Content Placeholder 2"/>
          <p:cNvSpPr>
            <a:spLocks noGrp="1"/>
          </p:cNvSpPr>
          <p:nvPr>
            <p:ph sz="half" idx="1"/>
          </p:nvPr>
        </p:nvSpPr>
        <p:spPr>
          <a:xfrm>
            <a:off x="457200" y="1722437"/>
            <a:ext cx="7848600" cy="4525963"/>
          </a:xfrm>
        </p:spPr>
        <p:txBody>
          <a:bodyPr/>
          <a:lstStyle/>
          <a:p>
            <a:r>
              <a:rPr lang="en-US" sz="1800" dirty="0">
                <a:latin typeface="Arial" panose="020B0604020202020204" pitchFamily="34" charset="0"/>
                <a:cs typeface="Arial" panose="020B0604020202020204" pitchFamily="34" charset="0"/>
              </a:rPr>
              <a:t>Once hired, getting new employees onboard is the first step in making sure they’re successful and more likely to stay. </a:t>
            </a:r>
          </a:p>
          <a:p>
            <a:r>
              <a:rPr lang="en-US" sz="1800" dirty="0">
                <a:latin typeface="Arial" panose="020B0604020202020204" pitchFamily="34" charset="0"/>
                <a:cs typeface="Arial" panose="020B0604020202020204" pitchFamily="34" charset="0"/>
              </a:rPr>
              <a:t>Make onboarding a priority</a:t>
            </a:r>
          </a:p>
          <a:p>
            <a:endParaRPr lang="en-US" sz="1800" dirty="0"/>
          </a:p>
          <a:p>
            <a:pPr marL="0" indent="0">
              <a:buNone/>
            </a:pPr>
            <a:r>
              <a:rPr lang="en-US" sz="1800" dirty="0"/>
              <a:t>Cover the basics</a:t>
            </a:r>
          </a:p>
          <a:p>
            <a:r>
              <a:rPr lang="en-US" sz="1800" dirty="0"/>
              <a:t>Signed </a:t>
            </a:r>
            <a:r>
              <a:rPr lang="en-US" sz="1800" dirty="0">
                <a:hlinkClick r:id="rId2"/>
              </a:rPr>
              <a:t>offer letter</a:t>
            </a:r>
            <a:endParaRPr lang="en-US" sz="1800" dirty="0"/>
          </a:p>
          <a:p>
            <a:r>
              <a:rPr lang="en-US" sz="1800" dirty="0"/>
              <a:t>Tax forms, e.g. W-2s or W-4s</a:t>
            </a:r>
          </a:p>
          <a:p>
            <a:r>
              <a:rPr lang="en-US" sz="1800" dirty="0"/>
              <a:t>Identification forms, e.g. I-9</a:t>
            </a:r>
          </a:p>
          <a:p>
            <a:r>
              <a:rPr lang="en-US" sz="1800" dirty="0"/>
              <a:t>Payment forms, e.g. direct deposit</a:t>
            </a:r>
          </a:p>
          <a:p>
            <a:r>
              <a:rPr lang="en-US" sz="1800" dirty="0"/>
              <a:t>Signed </a:t>
            </a:r>
            <a:r>
              <a:rPr lang="en-US" sz="1800" dirty="0">
                <a:hlinkClick r:id="rId3"/>
              </a:rPr>
              <a:t>employment agreement</a:t>
            </a:r>
            <a:endParaRPr lang="en-US" sz="1800" dirty="0"/>
          </a:p>
          <a:p>
            <a:r>
              <a:rPr lang="en-US" sz="1800" dirty="0"/>
              <a:t>Signed </a:t>
            </a:r>
            <a:r>
              <a:rPr lang="en-US" sz="1800" dirty="0">
                <a:hlinkClick r:id="rId4"/>
              </a:rPr>
              <a:t>non-disclosure / confidentiality agreement</a:t>
            </a:r>
            <a:endParaRPr lang="en-US" sz="1800" dirty="0"/>
          </a:p>
          <a:p>
            <a:r>
              <a:rPr lang="en-US" sz="1800" dirty="0"/>
              <a:t>Signed </a:t>
            </a:r>
            <a:r>
              <a:rPr lang="en-US" sz="1800" dirty="0">
                <a:hlinkClick r:id="rId5"/>
              </a:rPr>
              <a:t>non-compete agreement</a:t>
            </a:r>
            <a:endParaRPr lang="en-US" sz="1800" dirty="0"/>
          </a:p>
          <a:p>
            <a:r>
              <a:rPr lang="en-US" sz="1800" dirty="0"/>
              <a:t>Policies and procedures </a:t>
            </a:r>
            <a:r>
              <a:rPr lang="en-US" sz="1800" dirty="0">
                <a:hlinkClick r:id="rId6"/>
              </a:rPr>
              <a:t>employee handbook</a:t>
            </a:r>
            <a:endParaRPr lang="en-US" sz="1800" dirty="0"/>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 xmlns:a16="http://schemas.microsoft.com/office/drawing/2014/main" id="{6B448482-FA2D-4007-AC05-4E69888DE410}"/>
              </a:ext>
            </a:extLst>
          </p:cNvPr>
          <p:cNvPicPr>
            <a:picLocks noChangeAspect="1"/>
          </p:cNvPicPr>
          <p:nvPr/>
        </p:nvPicPr>
        <p:blipFill>
          <a:blip r:embed="rId7"/>
          <a:stretch>
            <a:fillRect/>
          </a:stretch>
        </p:blipFill>
        <p:spPr>
          <a:xfrm>
            <a:off x="5105400" y="2590800"/>
            <a:ext cx="3415120" cy="1979612"/>
          </a:xfrm>
          <a:prstGeom prst="rect">
            <a:avLst/>
          </a:prstGeom>
        </p:spPr>
      </p:pic>
    </p:spTree>
    <p:extLst>
      <p:ext uri="{BB962C8B-B14F-4D97-AF65-F5344CB8AC3E}">
        <p14:creationId xmlns:p14="http://schemas.microsoft.com/office/powerpoint/2010/main" val="340638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200" b="1" dirty="0">
                <a:solidFill>
                  <a:schemeClr val="bg1"/>
                </a:solidFill>
                <a:latin typeface="Arial" panose="020B0604020202020204" pitchFamily="34" charset="0"/>
                <a:cs typeface="Arial" panose="020B0604020202020204" pitchFamily="34" charset="0"/>
              </a:rPr>
              <a:t>Welcoming Them</a:t>
            </a:r>
          </a:p>
        </p:txBody>
      </p:sp>
      <p:sp>
        <p:nvSpPr>
          <p:cNvPr id="3" name="Content Placeholder 2"/>
          <p:cNvSpPr>
            <a:spLocks noGrp="1"/>
          </p:cNvSpPr>
          <p:nvPr>
            <p:ph sz="half" idx="1"/>
          </p:nvPr>
        </p:nvSpPr>
        <p:spPr>
          <a:xfrm>
            <a:off x="457200" y="1722437"/>
            <a:ext cx="7848600" cy="4525963"/>
          </a:xfrm>
        </p:spPr>
        <p:txBody>
          <a:bodyPr/>
          <a:lstStyle/>
          <a:p>
            <a:pPr marL="0" indent="0">
              <a:buNone/>
            </a:pPr>
            <a:r>
              <a:rPr lang="en-US" sz="1800" dirty="0">
                <a:latin typeface="Arial" panose="020B0604020202020204" pitchFamily="34" charset="0"/>
                <a:cs typeface="Arial" panose="020B0604020202020204" pitchFamily="34" charset="0"/>
              </a:rPr>
              <a:t>The basics are good.  Go above and beyond.  Make sure that they feel they are a priority.  They need to feel that you have taken the time to get ready for them and are expecting and wanting them to join the team;</a:t>
            </a:r>
          </a:p>
          <a:p>
            <a:r>
              <a:rPr lang="en-US" sz="1800" dirty="0"/>
              <a:t>Business cards are ready for them</a:t>
            </a:r>
          </a:p>
          <a:p>
            <a:r>
              <a:rPr lang="en-US" sz="1800" dirty="0"/>
              <a:t>Their name is on their cubicle or office or locker</a:t>
            </a:r>
          </a:p>
          <a:p>
            <a:r>
              <a:rPr lang="en-US" sz="1800" dirty="0"/>
              <a:t>Their tools are ready for them</a:t>
            </a:r>
          </a:p>
          <a:p>
            <a:r>
              <a:rPr lang="en-US" sz="1800" dirty="0"/>
              <a:t>Lap top or desk top is assigned to them, e-mail is set up, security and access to the network is taken care of</a:t>
            </a:r>
          </a:p>
          <a:p>
            <a:endParaRPr lang="en-US" sz="1800" dirty="0"/>
          </a:p>
          <a:p>
            <a:pPr marL="0" indent="0">
              <a:buNone/>
            </a:pPr>
            <a:r>
              <a:rPr lang="en-US" sz="1800" dirty="0"/>
              <a:t>And go beyond that</a:t>
            </a:r>
          </a:p>
          <a:p>
            <a:r>
              <a:rPr lang="en-US" sz="1800" dirty="0"/>
              <a:t>Make time out of your schedule to spend time with them.  They may spend more time on their first day with you than they will for the next six months or a year depending how many levels above them you are, but if they know the people above them know they are starting and have taken time to spend with them they will feel a part of the team right from the first day</a:t>
            </a: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 xmlns:a16="http://schemas.microsoft.com/office/drawing/2014/main" id="{FDCABE20-7F92-4A15-9AF2-BBF39469E2A2}"/>
              </a:ext>
            </a:extLst>
          </p:cNvPr>
          <p:cNvPicPr>
            <a:picLocks noChangeAspect="1"/>
          </p:cNvPicPr>
          <p:nvPr/>
        </p:nvPicPr>
        <p:blipFill>
          <a:blip r:embed="rId2"/>
          <a:stretch>
            <a:fillRect/>
          </a:stretch>
        </p:blipFill>
        <p:spPr>
          <a:xfrm>
            <a:off x="6553200" y="2738369"/>
            <a:ext cx="1752600" cy="844204"/>
          </a:xfrm>
          <a:prstGeom prst="rect">
            <a:avLst/>
          </a:prstGeom>
        </p:spPr>
      </p:pic>
    </p:spTree>
    <p:extLst>
      <p:ext uri="{BB962C8B-B14F-4D97-AF65-F5344CB8AC3E}">
        <p14:creationId xmlns:p14="http://schemas.microsoft.com/office/powerpoint/2010/main" val="122137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200" b="1" dirty="0">
                <a:solidFill>
                  <a:schemeClr val="bg1"/>
                </a:solidFill>
                <a:latin typeface="Arial" panose="020B0604020202020204" pitchFamily="34" charset="0"/>
                <a:cs typeface="Arial" panose="020B0604020202020204" pitchFamily="34" charset="0"/>
              </a:rPr>
              <a:t>Training</a:t>
            </a:r>
          </a:p>
        </p:txBody>
      </p:sp>
      <p:sp>
        <p:nvSpPr>
          <p:cNvPr id="3" name="Content Placeholder 2"/>
          <p:cNvSpPr>
            <a:spLocks noGrp="1"/>
          </p:cNvSpPr>
          <p:nvPr>
            <p:ph sz="half" idx="1"/>
          </p:nvPr>
        </p:nvSpPr>
        <p:spPr>
          <a:xfrm>
            <a:off x="457200" y="1722437"/>
            <a:ext cx="7848600" cy="4525963"/>
          </a:xfrm>
        </p:spPr>
        <p:txBody>
          <a:bodyPr/>
          <a:lstStyle/>
          <a:p>
            <a:r>
              <a:rPr lang="en-US" sz="1400" dirty="0">
                <a:latin typeface="Arial" panose="020B0604020202020204" pitchFamily="34" charset="0"/>
                <a:cs typeface="Arial" panose="020B0604020202020204" pitchFamily="34" charset="0"/>
              </a:rPr>
              <a:t>New employees </a:t>
            </a:r>
          </a:p>
          <a:p>
            <a:r>
              <a:rPr lang="en-US" sz="1400" dirty="0">
                <a:latin typeface="Arial" panose="020B0604020202020204" pitchFamily="34" charset="0"/>
                <a:cs typeface="Arial" panose="020B0604020202020204" pitchFamily="34" charset="0"/>
              </a:rPr>
              <a:t>Building a positive culture through training and investment in people is good business sense</a:t>
            </a:r>
          </a:p>
          <a:p>
            <a:r>
              <a:rPr lang="en-US" sz="1400" dirty="0">
                <a:latin typeface="Arial" panose="020B0604020202020204" pitchFamily="34" charset="0"/>
                <a:cs typeface="Arial" panose="020B0604020202020204" pitchFamily="34" charset="0"/>
              </a:rPr>
              <a:t>While training can improve performance and service, It can also improve retention.</a:t>
            </a:r>
          </a:p>
          <a:p>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Make Sure They’re Well Trained</a:t>
            </a:r>
          </a:p>
          <a:p>
            <a:r>
              <a:rPr lang="en-US" sz="1400" dirty="0">
                <a:latin typeface="Arial" panose="020B0604020202020204" pitchFamily="34" charset="0"/>
                <a:cs typeface="Arial" panose="020B0604020202020204" pitchFamily="34" charset="0"/>
              </a:rPr>
              <a:t>Employees value relevant, high-quality training. It increases their chances for success and shows that you care about their professional growth.</a:t>
            </a:r>
          </a:p>
          <a:p>
            <a:r>
              <a:rPr lang="en-US" sz="1400" dirty="0">
                <a:latin typeface="Arial" panose="020B0604020202020204" pitchFamily="34" charset="0"/>
                <a:cs typeface="Arial" panose="020B0604020202020204" pitchFamily="34" charset="0"/>
              </a:rPr>
              <a:t>The key steps for successful training include:</a:t>
            </a:r>
          </a:p>
          <a:p>
            <a:r>
              <a:rPr lang="en-US" sz="1400" dirty="0">
                <a:latin typeface="Arial" panose="020B0604020202020204" pitchFamily="34" charset="0"/>
                <a:cs typeface="Arial" panose="020B0604020202020204" pitchFamily="34" charset="0"/>
              </a:rPr>
              <a:t>Don’t just train on hard skills. Help new employees acclimate to your small business’ culture and norms. This is especially important in areas such as </a:t>
            </a:r>
            <a:r>
              <a:rPr lang="en-US" sz="1400" dirty="0">
                <a:latin typeface="Arial" panose="020B0604020202020204" pitchFamily="34" charset="0"/>
                <a:cs typeface="Arial" panose="020B0604020202020204" pitchFamily="34" charset="0"/>
                <a:hlinkClick r:id="rId2"/>
              </a:rPr>
              <a:t>customer service roles</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Leverage mentors and cohorts. New employees learn best when they have others in the organization they can turn to for tips and help.</a:t>
            </a:r>
          </a:p>
          <a:p>
            <a:r>
              <a:rPr lang="en-US" sz="1400" dirty="0">
                <a:latin typeface="Arial" panose="020B0604020202020204" pitchFamily="34" charset="0"/>
                <a:cs typeface="Arial" panose="020B0604020202020204" pitchFamily="34" charset="0"/>
              </a:rPr>
              <a:t>Training needs to be a continuous process, not just something you offer in the first few month. Design it as a career-long process.</a:t>
            </a:r>
          </a:p>
          <a:p>
            <a:r>
              <a:rPr lang="en-US" sz="1400" dirty="0">
                <a:latin typeface="Arial" panose="020B0604020202020204" pitchFamily="34" charset="0"/>
                <a:cs typeface="Arial" panose="020B0604020202020204" pitchFamily="34" charset="0"/>
              </a:rPr>
              <a:t>Have a regular check-in mechanism. Make sure you or your HR folks follow up with new employees on a periodic basis to make sure they are doing well and are happy.</a:t>
            </a:r>
          </a:p>
          <a:p>
            <a:r>
              <a:rPr lang="en-US" sz="1400" dirty="0">
                <a:latin typeface="Arial" panose="020B0604020202020204" pitchFamily="34" charset="0"/>
                <a:cs typeface="Arial" panose="020B0604020202020204" pitchFamily="34" charset="0"/>
              </a:rPr>
              <a:t>Safety aspect for metering??</a:t>
            </a:r>
          </a:p>
          <a:p>
            <a:r>
              <a:rPr lang="en-US" sz="1400" dirty="0">
                <a:latin typeface="Arial" panose="020B0604020202020204" pitchFamily="34" charset="0"/>
                <a:cs typeface="Arial" panose="020B0604020202020204" pitchFamily="34" charset="0"/>
              </a:rPr>
              <a:t>Metering schools like NC??? </a:t>
            </a:r>
          </a:p>
          <a:p>
            <a:pPr marL="0" indent="0">
              <a:buNone/>
            </a:pPr>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1932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609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a:solidFill>
                  <a:schemeClr val="bg1"/>
                </a:solidFill>
                <a:latin typeface="Arial" panose="020B0604020202020204" pitchFamily="34" charset="0"/>
                <a:cs typeface="Arial" panose="020B0604020202020204" pitchFamily="34" charset="0"/>
              </a:rPr>
              <a:t>Other</a:t>
            </a:r>
          </a:p>
        </p:txBody>
      </p:sp>
      <p:sp>
        <p:nvSpPr>
          <p:cNvPr id="20483" name="Rectangle 3"/>
          <p:cNvSpPr>
            <a:spLocks noGrp="1" noChangeArrowheads="1"/>
          </p:cNvSpPr>
          <p:nvPr>
            <p:ph sz="half" idx="1"/>
          </p:nvPr>
        </p:nvSpPr>
        <p:spPr>
          <a:xfrm>
            <a:off x="457200" y="1600200"/>
            <a:ext cx="8229600" cy="4525963"/>
          </a:xfrm>
        </p:spPr>
        <p:txBody>
          <a:bodyPr/>
          <a:lstStyle/>
          <a:p>
            <a:r>
              <a:rPr lang="en-US" altLang="en-US" sz="2000" dirty="0"/>
              <a:t>Give employees good feedback </a:t>
            </a:r>
          </a:p>
          <a:p>
            <a:pPr lvl="1"/>
            <a:r>
              <a:rPr lang="en-US" altLang="en-US" sz="1600" dirty="0"/>
              <a:t>Everyone likes to know where they stand. There is value in providing personalized feedback to employees on their strengths and areas in need of improvement</a:t>
            </a:r>
          </a:p>
          <a:p>
            <a:pPr lvl="1"/>
            <a:r>
              <a:rPr lang="en-US" altLang="en-US" sz="1600" dirty="0"/>
              <a:t>A strong management process or annual performance review will help employees feel more secure and happier in the long run, leading them to stay longer</a:t>
            </a:r>
          </a:p>
          <a:p>
            <a:r>
              <a:rPr lang="en-US" altLang="en-US" sz="2000" dirty="0"/>
              <a:t>Let employees know they’re appreciated</a:t>
            </a:r>
          </a:p>
          <a:p>
            <a:pPr lvl="1"/>
            <a:r>
              <a:rPr lang="en-US" altLang="en-US" sz="1600" dirty="0"/>
              <a:t>Employee recognition programs</a:t>
            </a:r>
          </a:p>
          <a:p>
            <a:pPr lvl="1"/>
            <a:r>
              <a:rPr lang="en-US" altLang="en-US" sz="1600" dirty="0"/>
              <a:t>One thing that can demotivate employees is not being appreciated for their hard work</a:t>
            </a:r>
          </a:p>
          <a:p>
            <a:r>
              <a:rPr lang="en-US" altLang="en-US" sz="2000" dirty="0"/>
              <a:t>Make sure employees are engaged and motivated</a:t>
            </a:r>
          </a:p>
          <a:p>
            <a:pPr lvl="1"/>
            <a:r>
              <a:rPr lang="en-US" altLang="en-US" sz="1600" dirty="0"/>
              <a:t>More engaged employee is a happier employee </a:t>
            </a:r>
          </a:p>
          <a:p>
            <a:pPr lvl="1"/>
            <a:r>
              <a:rPr lang="en-US" altLang="en-US" sz="1600" dirty="0"/>
              <a:t>Learning opportunities for growth </a:t>
            </a:r>
          </a:p>
          <a:p>
            <a:pPr lvl="1"/>
            <a:r>
              <a:rPr lang="en-US" altLang="en-US" sz="1600" dirty="0"/>
              <a:t>Culture building team events</a:t>
            </a:r>
          </a:p>
          <a:p>
            <a:pPr lvl="1"/>
            <a:endParaRPr lang="en-US" altLang="en-US" sz="1600" dirty="0"/>
          </a:p>
        </p:txBody>
      </p:sp>
      <p:pic>
        <p:nvPicPr>
          <p:cNvPr id="2" name="Picture 1">
            <a:extLst>
              <a:ext uri="{FF2B5EF4-FFF2-40B4-BE49-F238E27FC236}">
                <a16:creationId xmlns="" xmlns:a16="http://schemas.microsoft.com/office/drawing/2014/main" id="{08BCEDCA-E6C4-46A4-9008-999CCCD73408}"/>
              </a:ext>
            </a:extLst>
          </p:cNvPr>
          <p:cNvPicPr>
            <a:picLocks noChangeAspect="1"/>
          </p:cNvPicPr>
          <p:nvPr/>
        </p:nvPicPr>
        <p:blipFill>
          <a:blip r:embed="rId3"/>
          <a:stretch>
            <a:fillRect/>
          </a:stretch>
        </p:blipFill>
        <p:spPr>
          <a:xfrm>
            <a:off x="4343400" y="4953000"/>
            <a:ext cx="2381250" cy="1590675"/>
          </a:xfrm>
          <a:prstGeom prst="rect">
            <a:avLst/>
          </a:prstGeom>
        </p:spPr>
      </p:pic>
    </p:spTree>
    <p:extLst>
      <p:ext uri="{BB962C8B-B14F-4D97-AF65-F5344CB8AC3E}">
        <p14:creationId xmlns:p14="http://schemas.microsoft.com/office/powerpoint/2010/main" val="102720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normAutofit/>
          </a:bodyPr>
          <a:lstStyle/>
          <a:p>
            <a:pPr fontAlgn="auto">
              <a:spcAft>
                <a:spcPts val="0"/>
              </a:spcAft>
              <a:defRPr/>
            </a:pPr>
            <a:r>
              <a:rPr lang="en-US" altLang="en-US" sz="3200" b="1" dirty="0">
                <a:solidFill>
                  <a:schemeClr val="bg1"/>
                </a:solidFill>
                <a:latin typeface="Arial" panose="020B0604020202020204" pitchFamily="34" charset="0"/>
                <a:cs typeface="Arial" panose="020B0604020202020204" pitchFamily="34" charset="0"/>
              </a:rPr>
              <a:t>Summary</a:t>
            </a:r>
          </a:p>
        </p:txBody>
      </p:sp>
      <p:sp>
        <p:nvSpPr>
          <p:cNvPr id="21507" name="Rectangle 3"/>
          <p:cNvSpPr>
            <a:spLocks noGrp="1" noChangeArrowheads="1"/>
          </p:cNvSpPr>
          <p:nvPr>
            <p:ph sz="half" idx="1"/>
          </p:nvPr>
        </p:nvSpPr>
        <p:spPr>
          <a:xfrm>
            <a:off x="609600" y="1600200"/>
            <a:ext cx="7772400" cy="4419600"/>
          </a:xfrm>
        </p:spPr>
        <p:txBody>
          <a:bodyPr/>
          <a:lstStyle/>
          <a:p>
            <a:r>
              <a:rPr lang="en-US" altLang="en-US" sz="2000" dirty="0">
                <a:latin typeface="Arial" panose="020B0604020202020204" pitchFamily="34" charset="0"/>
                <a:cs typeface="Arial" panose="020B0604020202020204" pitchFamily="34" charset="0"/>
              </a:rPr>
              <a:t>Be the employer people want to work for</a:t>
            </a:r>
          </a:p>
          <a:p>
            <a:r>
              <a:rPr lang="en-US" altLang="en-US" sz="2000" dirty="0">
                <a:latin typeface="Arial" panose="020B0604020202020204" pitchFamily="34" charset="0"/>
                <a:cs typeface="Arial" panose="020B0604020202020204" pitchFamily="34" charset="0"/>
              </a:rPr>
              <a:t>Describe the successful person, not job applicant</a:t>
            </a:r>
          </a:p>
          <a:p>
            <a:r>
              <a:rPr lang="en-US" altLang="en-US" sz="2000" dirty="0">
                <a:latin typeface="Arial" panose="020B0604020202020204" pitchFamily="34" charset="0"/>
                <a:cs typeface="Arial" panose="020B0604020202020204" pitchFamily="34" charset="0"/>
              </a:rPr>
              <a:t>Get the word out in the right way</a:t>
            </a:r>
          </a:p>
          <a:p>
            <a:r>
              <a:rPr lang="en-US" altLang="en-US" sz="2000" dirty="0">
                <a:latin typeface="Arial" panose="020B0604020202020204" pitchFamily="34" charset="0"/>
                <a:cs typeface="Arial" panose="020B0604020202020204" pitchFamily="34" charset="0"/>
              </a:rPr>
              <a:t>Filter candidates to find the best</a:t>
            </a:r>
          </a:p>
          <a:p>
            <a:r>
              <a:rPr lang="en-US" altLang="en-US" sz="2000" dirty="0">
                <a:latin typeface="Arial" panose="020B0604020202020204" pitchFamily="34" charset="0"/>
                <a:cs typeface="Arial" panose="020B0604020202020204" pitchFamily="34" charset="0"/>
              </a:rPr>
              <a:t>Set up an efficient onboarding process</a:t>
            </a:r>
          </a:p>
          <a:p>
            <a:r>
              <a:rPr lang="en-US" altLang="en-US" sz="2000" dirty="0">
                <a:latin typeface="Arial" panose="020B0604020202020204" pitchFamily="34" charset="0"/>
                <a:cs typeface="Arial" panose="020B0604020202020204" pitchFamily="34" charset="0"/>
              </a:rPr>
              <a:t>Hire slow, fire without surprises</a:t>
            </a:r>
          </a:p>
          <a:p>
            <a:r>
              <a:rPr lang="en-US" altLang="en-US" sz="2000" dirty="0">
                <a:latin typeface="Arial" panose="020B0604020202020204" pitchFamily="34" charset="0"/>
                <a:cs typeface="Arial" panose="020B0604020202020204" pitchFamily="34" charset="0"/>
              </a:rPr>
              <a:t>Develop employee retention strategies</a:t>
            </a:r>
          </a:p>
          <a:p>
            <a:endParaRPr lang="en-US" alt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B7A70041-42EE-44FB-9BE1-67F31DF6A9EB}"/>
              </a:ext>
            </a:extLst>
          </p:cNvPr>
          <p:cNvPicPr>
            <a:picLocks noChangeAspect="1"/>
          </p:cNvPicPr>
          <p:nvPr/>
        </p:nvPicPr>
        <p:blipFill>
          <a:blip r:embed="rId3"/>
          <a:stretch>
            <a:fillRect/>
          </a:stretch>
        </p:blipFill>
        <p:spPr>
          <a:xfrm>
            <a:off x="2971800" y="4144809"/>
            <a:ext cx="2971800" cy="2225981"/>
          </a:xfrm>
          <a:prstGeom prst="rect">
            <a:avLst/>
          </a:prstGeom>
        </p:spPr>
      </p:pic>
    </p:spTree>
    <p:extLst>
      <p:ext uri="{BB962C8B-B14F-4D97-AF65-F5344CB8AC3E}">
        <p14:creationId xmlns:p14="http://schemas.microsoft.com/office/powerpoint/2010/main" val="355050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Summary</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161691" y="15240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SORRY</a:t>
            </a:r>
          </a:p>
          <a:p>
            <a:pPr algn="ctr" eaLnBrk="1" hangingPunct="1">
              <a:buFontTx/>
              <a:buNone/>
            </a:pPr>
            <a:r>
              <a:rPr lang="en-US" altLang="en-US" sz="2400" b="1" kern="0" dirty="0">
                <a:latin typeface="Arial" panose="020B0604020202020204" pitchFamily="34" charset="0"/>
                <a:cs typeface="Arial" panose="020B0604020202020204" pitchFamily="34" charset="0"/>
              </a:rPr>
              <a:t>We have them all.</a:t>
            </a:r>
          </a:p>
          <a:p>
            <a:pPr algn="ctr" eaLnBrk="1" hangingPunct="1">
              <a:buFontTx/>
              <a:buNone/>
            </a:pPr>
            <a:r>
              <a:rPr lang="en-US" altLang="en-US" sz="2400" b="1" kern="0" dirty="0">
                <a:latin typeface="Arial" panose="020B0604020202020204" pitchFamily="34" charset="0"/>
                <a:cs typeface="Arial" panose="020B0604020202020204" pitchFamily="34" charset="0"/>
              </a:rPr>
              <a:t>QUESTIONS?</a:t>
            </a:r>
          </a:p>
          <a:p>
            <a:pPr algn="ctr" eaLnBrk="1" hangingPunct="1">
              <a:buFontTx/>
              <a:buNone/>
            </a:pPr>
            <a:endParaRPr lang="en-US" altLang="en-US" sz="2400" b="1" kern="0" dirty="0">
              <a:latin typeface="Arial" panose="020B0604020202020204" pitchFamily="34" charset="0"/>
              <a:cs typeface="Arial" panose="020B0604020202020204" pitchFamily="34" charset="0"/>
            </a:endParaRPr>
          </a:p>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92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pitchFamily="34" charset="0"/>
              </a:rPr>
              <a:t>Lack of Workforce</a:t>
            </a:r>
          </a:p>
        </p:txBody>
      </p:sp>
      <p:sp>
        <p:nvSpPr>
          <p:cNvPr id="3075" name="Rectangle 3"/>
          <p:cNvSpPr>
            <a:spLocks noGrp="1" noChangeArrowheads="1"/>
          </p:cNvSpPr>
          <p:nvPr>
            <p:ph type="body" idx="1"/>
          </p:nvPr>
        </p:nvSpPr>
        <p:spPr bwMode="auto">
          <a:xfrm>
            <a:off x="457200" y="1570038"/>
            <a:ext cx="8229600" cy="49831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buNone/>
            </a:pPr>
            <a:r>
              <a:rPr lang="en-US" sz="2000" dirty="0"/>
              <a:t>As the U.S. economy has improved in the years after the Great Recession, businesses in all sectors have struggled to hire and retain labor. The national unemployment rate has hovered below 5 percent over the past two years, with local rates at or below 4 percent in half the states, according to the Bureau of Labor Statistics. Meanwhile, the U.S. labor-force participation rate—the share of workers who are employed or searching for work—has steadily declined since 2001. That’s left employers in dozens of states struggling to hire and keep employees, whether they’re in minimum-wage jobs or positions requiring advanced degrees. </a:t>
            </a:r>
          </a:p>
          <a:p>
            <a:pPr marL="0" indent="0" eaLnBrk="1" hangingPunct="1">
              <a:buNone/>
            </a:pPr>
            <a:endParaRPr lang="en-US" sz="2000" dirty="0"/>
          </a:p>
          <a:p>
            <a:pPr marL="0" indent="0" eaLnBrk="1" hangingPunct="1">
              <a:buNone/>
            </a:pPr>
            <a:r>
              <a:rPr lang="en-US" sz="2000" dirty="0"/>
              <a:t>The metering work force continues to age with the average age of the field meter technician pushing 50 years old and the meter shop average age exceeding that number.</a:t>
            </a:r>
          </a:p>
        </p:txBody>
      </p:sp>
    </p:spTree>
    <p:extLst>
      <p:ext uri="{BB962C8B-B14F-4D97-AF65-F5344CB8AC3E}">
        <p14:creationId xmlns:p14="http://schemas.microsoft.com/office/powerpoint/2010/main" val="44818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chemeClr val="bg1"/>
                </a:solidFill>
                <a:latin typeface="Arial" panose="020B0604020202020204" pitchFamily="34" charset="0"/>
                <a:cs typeface="Arial" panose="020B0604020202020204" pitchFamily="34" charset="0"/>
              </a:rPr>
              <a:t>Competition</a:t>
            </a:r>
          </a:p>
        </p:txBody>
      </p:sp>
      <p:sp>
        <p:nvSpPr>
          <p:cNvPr id="17412" name="Rectangle 4"/>
          <p:cNvSpPr>
            <a:spLocks noGrp="1" noChangeArrowheads="1"/>
          </p:cNvSpPr>
          <p:nvPr>
            <p:ph sz="half" idx="1"/>
          </p:nvPr>
        </p:nvSpPr>
        <p:spPr>
          <a:xfrm>
            <a:off x="609600" y="1708150"/>
            <a:ext cx="7900987" cy="4114800"/>
          </a:xfrm>
        </p:spPr>
        <p:txBody>
          <a:bodyPr/>
          <a:lstStyle/>
          <a:p>
            <a:pPr>
              <a:lnSpc>
                <a:spcPct val="90000"/>
              </a:lnSpc>
            </a:pPr>
            <a:r>
              <a:rPr lang="en-US" altLang="en-US" sz="1800" dirty="0">
                <a:latin typeface="Arial" panose="020B0604020202020204" pitchFamily="34" charset="0"/>
                <a:cs typeface="Arial" panose="020B0604020202020204" pitchFamily="34" charset="0"/>
              </a:rPr>
              <a:t>Competition for talented, good employees</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Business costs and impact of employee turnover can be grouped into four major categories;</a:t>
            </a:r>
          </a:p>
          <a:p>
            <a:pPr lvl="1">
              <a:lnSpc>
                <a:spcPct val="90000"/>
              </a:lnSpc>
            </a:pPr>
            <a:r>
              <a:rPr lang="en-US" altLang="en-US" sz="1400" dirty="0">
                <a:latin typeface="Arial" panose="020B0604020202020204" pitchFamily="34" charset="0"/>
                <a:cs typeface="Arial" panose="020B0604020202020204" pitchFamily="34" charset="0"/>
              </a:rPr>
              <a:t>Hiring costs</a:t>
            </a:r>
          </a:p>
          <a:p>
            <a:pPr lvl="1">
              <a:lnSpc>
                <a:spcPct val="90000"/>
              </a:lnSpc>
            </a:pPr>
            <a:r>
              <a:rPr lang="en-US" altLang="en-US" sz="1400" dirty="0">
                <a:latin typeface="Arial" panose="020B0604020202020204" pitchFamily="34" charset="0"/>
                <a:cs typeface="Arial" panose="020B0604020202020204" pitchFamily="34" charset="0"/>
              </a:rPr>
              <a:t>Training costs</a:t>
            </a:r>
          </a:p>
          <a:p>
            <a:pPr lvl="1">
              <a:lnSpc>
                <a:spcPct val="90000"/>
              </a:lnSpc>
            </a:pPr>
            <a:r>
              <a:rPr lang="en-US" altLang="en-US" sz="1400" dirty="0">
                <a:latin typeface="Arial" panose="020B0604020202020204" pitchFamily="34" charset="0"/>
                <a:cs typeface="Arial" panose="020B0604020202020204" pitchFamily="34" charset="0"/>
              </a:rPr>
              <a:t>Costs resulting from a person leaving</a:t>
            </a:r>
          </a:p>
          <a:p>
            <a:pPr lvl="1">
              <a:lnSpc>
                <a:spcPct val="90000"/>
              </a:lnSpc>
            </a:pPr>
            <a:r>
              <a:rPr lang="en-US" altLang="en-US" sz="1400" dirty="0">
                <a:latin typeface="Arial" panose="020B0604020202020204" pitchFamily="34" charset="0"/>
                <a:cs typeface="Arial" panose="020B0604020202020204" pitchFamily="34" charset="0"/>
              </a:rPr>
              <a:t>Lost Productivity Costs</a:t>
            </a:r>
          </a:p>
          <a:p>
            <a:pPr>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Estimated cost to replace an employee is at least 150% of the person’s base salary</a:t>
            </a:r>
          </a:p>
          <a:p>
            <a:pPr>
              <a:lnSpc>
                <a:spcPct val="90000"/>
              </a:lnSpc>
            </a:pPr>
            <a:endParaRPr lang="en-US" altLang="en-US" sz="1800" dirty="0">
              <a:latin typeface="Arial" panose="020B0604020202020204" pitchFamily="34" charset="0"/>
              <a:cs typeface="Arial" panose="020B0604020202020204" pitchFamily="34" charset="0"/>
            </a:endParaRPr>
          </a:p>
        </p:txBody>
      </p:sp>
      <p:pic>
        <p:nvPicPr>
          <p:cNvPr id="1026" name="Picture 2" descr="Image result for hiring employees">
            <a:extLst>
              <a:ext uri="{FF2B5EF4-FFF2-40B4-BE49-F238E27FC236}">
                <a16:creationId xmlns="" xmlns:a16="http://schemas.microsoft.com/office/drawing/2014/main" id="{F35F4271-7661-49C3-87DE-E60FCCE1CC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4381" y="4648200"/>
            <a:ext cx="2535238" cy="20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525963"/>
          </a:xfrm>
        </p:spPr>
        <p:txBody>
          <a:bodyPr/>
          <a:lstStyle/>
          <a:p>
            <a:r>
              <a:rPr lang="en-US" sz="1800" dirty="0">
                <a:latin typeface="Arial" panose="020B0604020202020204" pitchFamily="34" charset="0"/>
                <a:cs typeface="Arial" panose="020B0604020202020204" pitchFamily="34" charset="0"/>
              </a:rPr>
              <a:t>Employer branding is how your company is perceived by prospective and current employees. Positive employer branding can help you attract and retain the best employees. It can also help reduce hiring costs by attracting more candidates per job opening.</a:t>
            </a:r>
          </a:p>
          <a:p>
            <a:r>
              <a:rPr lang="en-US" sz="1800" dirty="0">
                <a:latin typeface="Arial" panose="020B0604020202020204" pitchFamily="34" charset="0"/>
                <a:cs typeface="Arial" panose="020B0604020202020204" pitchFamily="34" charset="0"/>
              </a:rPr>
              <a:t>Strong regional/local company with deep local roots</a:t>
            </a:r>
          </a:p>
          <a:p>
            <a:r>
              <a:rPr lang="en-US" sz="1800" dirty="0">
                <a:latin typeface="Arial" panose="020B0604020202020204" pitchFamily="34" charset="0"/>
                <a:cs typeface="Arial" panose="020B0604020202020204" pitchFamily="34" charset="0"/>
              </a:rPr>
              <a:t>Strong employee base.  Employees can help attract prospective employees</a:t>
            </a:r>
          </a:p>
          <a:p>
            <a:r>
              <a:rPr lang="en-US" sz="1800" dirty="0">
                <a:latin typeface="Arial" panose="020B0604020202020204" pitchFamily="34" charset="0"/>
                <a:cs typeface="Arial" panose="020B0604020202020204" pitchFamily="34" charset="0"/>
              </a:rPr>
              <a:t>Describe your culture – whatever that may be;</a:t>
            </a:r>
          </a:p>
          <a:p>
            <a:pPr lvl="1"/>
            <a:r>
              <a:rPr lang="en-US" sz="1400" dirty="0">
                <a:latin typeface="Arial" panose="020B0604020202020204" pitchFamily="34" charset="0"/>
                <a:cs typeface="Arial" panose="020B0604020202020204" pitchFamily="34" charset="0"/>
              </a:rPr>
              <a:t>All about the customer</a:t>
            </a:r>
          </a:p>
          <a:p>
            <a:pPr lvl="1"/>
            <a:r>
              <a:rPr lang="en-US" sz="1400" dirty="0">
                <a:latin typeface="Arial" panose="020B0604020202020204" pitchFamily="34" charset="0"/>
                <a:cs typeface="Arial" panose="020B0604020202020204" pitchFamily="34" charset="0"/>
              </a:rPr>
              <a:t>Most technically progressive</a:t>
            </a:r>
          </a:p>
          <a:p>
            <a:pPr lvl="1"/>
            <a:r>
              <a:rPr lang="en-US" sz="1400" dirty="0">
                <a:latin typeface="Arial" panose="020B0604020202020204" pitchFamily="34" charset="0"/>
                <a:cs typeface="Arial" panose="020B0604020202020204" pitchFamily="34" charset="0"/>
              </a:rPr>
              <a:t>Best value for the customer in the area</a:t>
            </a:r>
          </a:p>
          <a:p>
            <a:pPr lvl="1"/>
            <a:r>
              <a:rPr lang="en-US" sz="1400" dirty="0">
                <a:latin typeface="Arial" panose="020B0604020202020204" pitchFamily="34" charset="0"/>
                <a:cs typeface="Arial" panose="020B0604020202020204" pitchFamily="34" charset="0"/>
              </a:rPr>
              <a:t>Most family oriented</a:t>
            </a:r>
          </a:p>
          <a:p>
            <a:r>
              <a:rPr lang="en-US" sz="1800" dirty="0">
                <a:latin typeface="Arial" panose="020B0604020202020204" pitchFamily="34" charset="0"/>
                <a:cs typeface="Arial" panose="020B0604020202020204" pitchFamily="34" charset="0"/>
              </a:rPr>
              <a:t>Whatever your culture – promote this</a:t>
            </a:r>
          </a:p>
          <a:p>
            <a:r>
              <a:rPr lang="en-US" sz="1800" dirty="0">
                <a:latin typeface="Arial" panose="020B0604020202020204" pitchFamily="34" charset="0"/>
                <a:cs typeface="Arial" panose="020B0604020202020204" pitchFamily="34" charset="0"/>
              </a:rPr>
              <a:t>Develop a Co-op program with local universities and technical schools</a:t>
            </a:r>
          </a:p>
          <a:p>
            <a:r>
              <a:rPr lang="en-US" sz="1800" dirty="0">
                <a:latin typeface="Arial" panose="020B0604020202020204" pitchFamily="34" charset="0"/>
                <a:cs typeface="Arial" panose="020B0604020202020204" pitchFamily="34" charset="0"/>
              </a:rPr>
              <a:t>Speak at secondary school career fairs</a:t>
            </a:r>
          </a:p>
          <a:p>
            <a:r>
              <a:rPr lang="en-US" sz="1800" dirty="0">
                <a:latin typeface="Arial" panose="020B0604020202020204" pitchFamily="34" charset="0"/>
                <a:cs typeface="Arial" panose="020B0604020202020204" pitchFamily="34" charset="0"/>
              </a:rPr>
              <a:t>Sponsor primary and secondary school technology fairs</a:t>
            </a:r>
          </a:p>
          <a:p>
            <a:endParaRPr lang="en-US" sz="1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609600"/>
            <a:ext cx="8229600" cy="609600"/>
          </a:xfrm>
        </p:spPr>
        <p:txBody>
          <a:bodyPr/>
          <a:lstStyle/>
          <a:p>
            <a:r>
              <a:rPr lang="en-US" altLang="en-US" sz="2800" b="1" dirty="0">
                <a:solidFill>
                  <a:schemeClr val="bg1"/>
                </a:solidFill>
                <a:latin typeface="Arial" pitchFamily="34" charset="0"/>
              </a:rPr>
              <a:t>Strong Employer Brand</a:t>
            </a:r>
            <a:endParaRPr lang="en-US" sz="2800" b="1" dirty="0"/>
          </a:p>
        </p:txBody>
      </p:sp>
      <p:pic>
        <p:nvPicPr>
          <p:cNvPr id="2" name="Picture 1">
            <a:extLst>
              <a:ext uri="{FF2B5EF4-FFF2-40B4-BE49-F238E27FC236}">
                <a16:creationId xmlns="" xmlns:a16="http://schemas.microsoft.com/office/drawing/2014/main" id="{0F569D54-45C6-4B6D-B94E-E30F9CA606A9}"/>
              </a:ext>
            </a:extLst>
          </p:cNvPr>
          <p:cNvPicPr>
            <a:picLocks noChangeAspect="1"/>
          </p:cNvPicPr>
          <p:nvPr/>
        </p:nvPicPr>
        <p:blipFill>
          <a:blip r:embed="rId3"/>
          <a:stretch>
            <a:fillRect/>
          </a:stretch>
        </p:blipFill>
        <p:spPr>
          <a:xfrm>
            <a:off x="5867400" y="3962400"/>
            <a:ext cx="2450157" cy="1013148"/>
          </a:xfrm>
          <a:prstGeom prst="rect">
            <a:avLst/>
          </a:prstGeom>
        </p:spPr>
      </p:pic>
    </p:spTree>
    <p:extLst>
      <p:ext uri="{BB962C8B-B14F-4D97-AF65-F5344CB8AC3E}">
        <p14:creationId xmlns:p14="http://schemas.microsoft.com/office/powerpoint/2010/main" val="340510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525963"/>
          </a:xfrm>
        </p:spPr>
        <p:txBody>
          <a:bodyPr/>
          <a:lstStyle/>
          <a:p>
            <a:r>
              <a:rPr lang="en-US" sz="1800" dirty="0">
                <a:latin typeface="Arial" panose="020B0604020202020204" pitchFamily="34" charset="0"/>
                <a:cs typeface="Arial" panose="020B0604020202020204" pitchFamily="34" charset="0"/>
              </a:rPr>
              <a:t>Utility work is a unique career</a:t>
            </a:r>
          </a:p>
          <a:p>
            <a:pPr lvl="1"/>
            <a:r>
              <a:rPr lang="en-US" sz="1400" dirty="0">
                <a:latin typeface="Arial" panose="020B0604020202020204" pitchFamily="34" charset="0"/>
                <a:cs typeface="Arial" panose="020B0604020202020204" pitchFamily="34" charset="0"/>
              </a:rPr>
              <a:t>Stable work</a:t>
            </a:r>
          </a:p>
          <a:p>
            <a:pPr lvl="1"/>
            <a:r>
              <a:rPr lang="en-US" sz="1400" dirty="0">
                <a:latin typeface="Arial" panose="020B0604020202020204" pitchFamily="34" charset="0"/>
                <a:cs typeface="Arial" panose="020B0604020202020204" pitchFamily="34" charset="0"/>
              </a:rPr>
              <a:t>Constantly evolving technology with tremendous opportunities to grow</a:t>
            </a:r>
          </a:p>
          <a:p>
            <a:pPr lvl="1"/>
            <a:r>
              <a:rPr lang="en-US" sz="1400" dirty="0">
                <a:latin typeface="Arial" panose="020B0604020202020204" pitchFamily="34" charset="0"/>
                <a:cs typeface="Arial" panose="020B0604020202020204" pitchFamily="34" charset="0"/>
              </a:rPr>
              <a:t>Great upward mobility for the incoming generation of workers</a:t>
            </a:r>
          </a:p>
          <a:p>
            <a:r>
              <a:rPr lang="en-US" sz="1800" dirty="0">
                <a:latin typeface="Arial" panose="020B0604020202020204" pitchFamily="34" charset="0"/>
                <a:cs typeface="Arial" panose="020B0604020202020204" pitchFamily="34" charset="0"/>
              </a:rPr>
              <a:t>Utility work is a non-competitive environment that relies on high technical skills and individual work ethic</a:t>
            </a:r>
          </a:p>
          <a:p>
            <a:r>
              <a:rPr lang="en-US" sz="1800" dirty="0">
                <a:latin typeface="Arial" panose="020B0604020202020204" pitchFamily="34" charset="0"/>
                <a:cs typeface="Arial" panose="020B0604020202020204" pitchFamily="34" charset="0"/>
              </a:rPr>
              <a:t>There are electric utilities in every region of the country that you may want to live in or relocate to.</a:t>
            </a:r>
          </a:p>
          <a:p>
            <a:r>
              <a:rPr lang="en-US" sz="1800" dirty="0">
                <a:latin typeface="Arial" panose="020B0604020202020204" pitchFamily="34" charset="0"/>
                <a:cs typeface="Arial" panose="020B0604020202020204" pitchFamily="34" charset="0"/>
              </a:rPr>
              <a:t>This is an industry with a rapidly aging work force that went too many years without recruiting.  Tremendous opportunities for advancement given the gap between new entries into the industry and the retiring employees.</a:t>
            </a:r>
          </a:p>
          <a:p>
            <a:r>
              <a:rPr lang="en-US" sz="1800" dirty="0">
                <a:latin typeface="Arial" panose="020B0604020202020204" pitchFamily="34" charset="0"/>
                <a:cs typeface="Arial" panose="020B0604020202020204" pitchFamily="34" charset="0"/>
              </a:rPr>
              <a:t>Do not underestimate the comradery of the industry and the wealth regional meter schools to meet and work with other engineers, technicians, and managers in the industry</a:t>
            </a:r>
          </a:p>
          <a:p>
            <a:endParaRPr lang="en-US" sz="1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609600"/>
            <a:ext cx="8229600" cy="609600"/>
          </a:xfrm>
        </p:spPr>
        <p:txBody>
          <a:bodyPr/>
          <a:lstStyle/>
          <a:p>
            <a:r>
              <a:rPr lang="en-US" altLang="en-US" sz="2800" b="1" dirty="0">
                <a:solidFill>
                  <a:schemeClr val="bg1"/>
                </a:solidFill>
                <a:latin typeface="Arial" pitchFamily="34" charset="0"/>
              </a:rPr>
              <a:t>Strong Industry Brand</a:t>
            </a:r>
            <a:endParaRPr lang="en-US" sz="2800" b="1" dirty="0"/>
          </a:p>
        </p:txBody>
      </p:sp>
    </p:spTree>
    <p:extLst>
      <p:ext uri="{BB962C8B-B14F-4D97-AF65-F5344CB8AC3E}">
        <p14:creationId xmlns:p14="http://schemas.microsoft.com/office/powerpoint/2010/main" val="111706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525963"/>
          </a:xfrm>
        </p:spPr>
        <p:txBody>
          <a:bodyPr/>
          <a:lstStyle/>
          <a:p>
            <a:r>
              <a:rPr lang="en-US" sz="1800" dirty="0">
                <a:latin typeface="Arial" panose="020B0604020202020204" pitchFamily="34" charset="0"/>
                <a:cs typeface="Arial" panose="020B0604020202020204" pitchFamily="34" charset="0"/>
              </a:rPr>
              <a:t>People like to be part of something growing and dynamic</a:t>
            </a:r>
          </a:p>
          <a:p>
            <a:pPr lvl="1"/>
            <a:r>
              <a:rPr lang="en-US" sz="1400" dirty="0">
                <a:latin typeface="Arial" panose="020B0604020202020204" pitchFamily="34" charset="0"/>
                <a:cs typeface="Arial" panose="020B0604020202020204" pitchFamily="34" charset="0"/>
              </a:rPr>
              <a:t>Do not underestimate the appeal of metering in 2018</a:t>
            </a:r>
          </a:p>
          <a:p>
            <a:pPr lvl="1"/>
            <a:r>
              <a:rPr lang="en-US" sz="1400" dirty="0">
                <a:latin typeface="Arial" panose="020B0604020202020204" pitchFamily="34" charset="0"/>
                <a:cs typeface="Arial" panose="020B0604020202020204" pitchFamily="34" charset="0"/>
              </a:rPr>
              <a:t>Metering is growing</a:t>
            </a:r>
          </a:p>
          <a:p>
            <a:pPr lvl="1"/>
            <a:r>
              <a:rPr lang="en-US" sz="1400" dirty="0">
                <a:latin typeface="Arial" panose="020B0604020202020204" pitchFamily="34" charset="0"/>
                <a:cs typeface="Arial" panose="020B0604020202020204" pitchFamily="34" charset="0"/>
              </a:rPr>
              <a:t>Metering technology is evolving rapidly</a:t>
            </a:r>
          </a:p>
          <a:p>
            <a:pPr lvl="1"/>
            <a:r>
              <a:rPr lang="en-US" sz="1400" dirty="0">
                <a:latin typeface="Arial" panose="020B0604020202020204" pitchFamily="34" charset="0"/>
                <a:cs typeface="Arial" panose="020B0604020202020204" pitchFamily="34" charset="0"/>
              </a:rPr>
              <a:t>Metering is where all the information is</a:t>
            </a:r>
          </a:p>
          <a:p>
            <a:pPr lvl="1"/>
            <a:r>
              <a:rPr lang="en-US" sz="1400" dirty="0">
                <a:latin typeface="Arial" panose="020B0604020202020204" pitchFamily="34" charset="0"/>
                <a:cs typeface="Arial" panose="020B0604020202020204" pitchFamily="34" charset="0"/>
              </a:rPr>
              <a:t>Metering is sexy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New skill sets are necessary and must be coupled with the old skill sets</a:t>
            </a:r>
          </a:p>
          <a:p>
            <a:pPr lvl="1"/>
            <a:r>
              <a:rPr lang="en-US" sz="1400" dirty="0">
                <a:latin typeface="Arial" panose="020B0604020202020204" pitchFamily="34" charset="0"/>
                <a:cs typeface="Arial" panose="020B0604020202020204" pitchFamily="34" charset="0"/>
              </a:rPr>
              <a:t>New employees have the potential to be a new breed of engineer or technician</a:t>
            </a:r>
          </a:p>
          <a:p>
            <a:pPr lvl="2"/>
            <a:r>
              <a:rPr lang="en-US" sz="1400" dirty="0">
                <a:latin typeface="Arial" panose="020B0604020202020204" pitchFamily="34" charset="0"/>
                <a:cs typeface="Arial" panose="020B0604020202020204" pitchFamily="34" charset="0"/>
              </a:rPr>
              <a:t>Metering expertise</a:t>
            </a:r>
          </a:p>
          <a:p>
            <a:pPr lvl="2"/>
            <a:r>
              <a:rPr lang="en-US" sz="1400" dirty="0">
                <a:latin typeface="Arial" panose="020B0604020202020204" pitchFamily="34" charset="0"/>
                <a:cs typeface="Arial" panose="020B0604020202020204" pitchFamily="34" charset="0"/>
              </a:rPr>
              <a:t>Communications expertise</a:t>
            </a:r>
          </a:p>
          <a:p>
            <a:pPr lvl="2"/>
            <a:r>
              <a:rPr lang="en-US" sz="1400" dirty="0">
                <a:latin typeface="Arial" panose="020B0604020202020204" pitchFamily="34" charset="0"/>
                <a:cs typeface="Arial" panose="020B0604020202020204" pitchFamily="34" charset="0"/>
              </a:rPr>
              <a:t>Big data and analytics expertise</a:t>
            </a:r>
          </a:p>
          <a:p>
            <a:pPr lvl="1"/>
            <a:r>
              <a:rPr lang="en-US" sz="1800" dirty="0">
                <a:latin typeface="Arial" panose="020B0604020202020204" pitchFamily="34" charset="0"/>
                <a:cs typeface="Arial" panose="020B0604020202020204" pitchFamily="34" charset="0"/>
              </a:rPr>
              <a:t>Again – this new set of skills provides the ability for rapid advancement and success</a:t>
            </a:r>
          </a:p>
        </p:txBody>
      </p:sp>
      <p:sp>
        <p:nvSpPr>
          <p:cNvPr id="4" name="Title 1"/>
          <p:cNvSpPr>
            <a:spLocks noGrp="1"/>
          </p:cNvSpPr>
          <p:nvPr>
            <p:ph type="title"/>
          </p:nvPr>
        </p:nvSpPr>
        <p:spPr>
          <a:xfrm>
            <a:off x="457200" y="609600"/>
            <a:ext cx="8229600" cy="609600"/>
          </a:xfrm>
        </p:spPr>
        <p:txBody>
          <a:bodyPr/>
          <a:lstStyle/>
          <a:p>
            <a:r>
              <a:rPr lang="en-US" altLang="en-US" sz="2800" b="1" dirty="0">
                <a:solidFill>
                  <a:schemeClr val="bg1"/>
                </a:solidFill>
                <a:latin typeface="Arial" pitchFamily="34" charset="0"/>
              </a:rPr>
              <a:t>Growth Opportunities for the Metering Sector</a:t>
            </a:r>
            <a:endParaRPr lang="en-US" sz="2800" b="1" dirty="0"/>
          </a:p>
        </p:txBody>
      </p:sp>
      <p:pic>
        <p:nvPicPr>
          <p:cNvPr id="2" name="Picture 1">
            <a:extLst>
              <a:ext uri="{FF2B5EF4-FFF2-40B4-BE49-F238E27FC236}">
                <a16:creationId xmlns="" xmlns:a16="http://schemas.microsoft.com/office/drawing/2014/main" id="{E25E8DFF-8B4D-4BBC-A67C-06DE6D849102}"/>
              </a:ext>
            </a:extLst>
          </p:cNvPr>
          <p:cNvPicPr>
            <a:picLocks noChangeAspect="1"/>
          </p:cNvPicPr>
          <p:nvPr/>
        </p:nvPicPr>
        <p:blipFill>
          <a:blip r:embed="rId3"/>
          <a:stretch>
            <a:fillRect/>
          </a:stretch>
        </p:blipFill>
        <p:spPr>
          <a:xfrm>
            <a:off x="6477000" y="2084121"/>
            <a:ext cx="1600200" cy="1344879"/>
          </a:xfrm>
          <a:prstGeom prst="rect">
            <a:avLst/>
          </a:prstGeom>
        </p:spPr>
      </p:pic>
    </p:spTree>
    <p:extLst>
      <p:ext uri="{BB962C8B-B14F-4D97-AF65-F5344CB8AC3E}">
        <p14:creationId xmlns:p14="http://schemas.microsoft.com/office/powerpoint/2010/main" val="116017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09600"/>
            <a:ext cx="8229600" cy="609600"/>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r>
              <a:rPr lang="en-US" sz="2800" b="1" kern="0" dirty="0">
                <a:solidFill>
                  <a:schemeClr val="bg1"/>
                </a:solidFill>
                <a:latin typeface="Arial" pitchFamily="34" charset="0"/>
              </a:rPr>
              <a:t>Good Benefits Package</a:t>
            </a:r>
            <a:endParaRPr lang="en-US" sz="2800" b="1" kern="0" dirty="0"/>
          </a:p>
        </p:txBody>
      </p:sp>
      <p:sp>
        <p:nvSpPr>
          <p:cNvPr id="3" name="Rectangle 2"/>
          <p:cNvSpPr/>
          <p:nvPr/>
        </p:nvSpPr>
        <p:spPr>
          <a:xfrm>
            <a:off x="457200" y="1676399"/>
            <a:ext cx="8229600" cy="4829014"/>
          </a:xfrm>
          <a:prstGeom prst="rect">
            <a:avLst/>
          </a:prstGeom>
        </p:spPr>
        <p:txBody>
          <a:bodyPr wrap="square">
            <a:spAutoFit/>
          </a:bodyPr>
          <a:lstStyle/>
          <a:p>
            <a:r>
              <a:rPr lang="en-US" dirty="0"/>
              <a:t>According to a </a:t>
            </a:r>
            <a:r>
              <a:rPr lang="en-US" dirty="0">
                <a:hlinkClick r:id="rId3"/>
              </a:rPr>
              <a:t>2017 study by Harvard Business Review and Fractl</a:t>
            </a:r>
            <a:r>
              <a:rPr lang="en-US" dirty="0"/>
              <a:t>, the top 4 benefits workers seek are health benefits, flexible hours, vacation time, and work-from-home options. Newer benefits may include helping employees with their transportation costs.</a:t>
            </a:r>
          </a:p>
          <a:p>
            <a:endParaRPr lang="en-US" dirty="0"/>
          </a:p>
          <a:p>
            <a:pPr algn="l"/>
            <a:r>
              <a:rPr lang="en-US" dirty="0"/>
              <a:t>Utilities have always had one of the strongest benefits packages of any industry sector.  Capitalize on this;</a:t>
            </a:r>
          </a:p>
          <a:p>
            <a:pPr marL="742950" lvl="1" indent="-285750" algn="l">
              <a:buFont typeface="Arial" panose="020B0604020202020204" pitchFamily="34" charset="0"/>
              <a:buChar char="•"/>
            </a:pPr>
            <a:r>
              <a:rPr lang="en-US" dirty="0"/>
              <a:t>Great health care</a:t>
            </a:r>
          </a:p>
          <a:p>
            <a:pPr marL="742950" lvl="1" indent="-285750" algn="l">
              <a:buFont typeface="Arial" panose="020B0604020202020204" pitchFamily="34" charset="0"/>
              <a:buChar char="•"/>
            </a:pPr>
            <a:r>
              <a:rPr lang="en-US" dirty="0"/>
              <a:t>Great vacation and paid time off package</a:t>
            </a:r>
          </a:p>
          <a:p>
            <a:pPr marL="742950" lvl="1" indent="-285750" algn="l">
              <a:buFont typeface="Arial" panose="020B0604020202020204" pitchFamily="34" charset="0"/>
              <a:buChar char="•"/>
            </a:pPr>
            <a:r>
              <a:rPr lang="en-US" dirty="0"/>
              <a:t>Increasingly greater work from home opportunities</a:t>
            </a:r>
          </a:p>
          <a:p>
            <a:pPr marL="1200150" lvl="2" indent="-285750" algn="l">
              <a:buFont typeface="Arial" panose="020B0604020202020204" pitchFamily="34" charset="0"/>
              <a:buChar char="•"/>
            </a:pPr>
            <a:r>
              <a:rPr lang="en-US" dirty="0"/>
              <a:t>Field workers often travel to the field directly from home or return there or  both</a:t>
            </a:r>
          </a:p>
          <a:p>
            <a:pPr marL="742950" lvl="1" indent="-285750" algn="l">
              <a:buFont typeface="Arial" panose="020B0604020202020204" pitchFamily="34" charset="0"/>
              <a:buChar char="•"/>
            </a:pPr>
            <a:r>
              <a:rPr lang="en-US" dirty="0"/>
              <a:t>Field work allows for more flexible work hours and conditions and typically involves a company vehicle that can be used for all company travel including to and from work</a:t>
            </a:r>
          </a:p>
        </p:txBody>
      </p:sp>
    </p:spTree>
    <p:extLst>
      <p:ext uri="{BB962C8B-B14F-4D97-AF65-F5344CB8AC3E}">
        <p14:creationId xmlns:p14="http://schemas.microsoft.com/office/powerpoint/2010/main" val="189531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chemeClr val="bg1"/>
                </a:solidFill>
                <a:latin typeface="Arial" panose="020B0604020202020204" pitchFamily="34" charset="0"/>
                <a:cs typeface="Arial" panose="020B0604020202020204" pitchFamily="34" charset="0"/>
              </a:rPr>
              <a:t>Culture</a:t>
            </a:r>
          </a:p>
        </p:txBody>
      </p:sp>
      <p:sp>
        <p:nvSpPr>
          <p:cNvPr id="17412" name="Rectangle 4"/>
          <p:cNvSpPr>
            <a:spLocks noGrp="1" noChangeArrowheads="1"/>
          </p:cNvSpPr>
          <p:nvPr>
            <p:ph sz="half" idx="1"/>
          </p:nvPr>
        </p:nvSpPr>
        <p:spPr>
          <a:xfrm>
            <a:off x="609600" y="1708150"/>
            <a:ext cx="7900987" cy="4114800"/>
          </a:xfrm>
        </p:spPr>
        <p:txBody>
          <a:bodyPr/>
          <a:lstStyle/>
          <a:p>
            <a:pPr>
              <a:lnSpc>
                <a:spcPct val="90000"/>
              </a:lnSpc>
            </a:pPr>
            <a:r>
              <a:rPr lang="en-US" altLang="en-US" sz="1800" dirty="0">
                <a:latin typeface="Arial" panose="020B0604020202020204" pitchFamily="34" charset="0"/>
                <a:cs typeface="Arial" panose="020B0604020202020204" pitchFamily="34" charset="0"/>
              </a:rPr>
              <a:t>Culture is important to most employees when deciding whether to stay or leave</a:t>
            </a:r>
          </a:p>
          <a:p>
            <a:pPr>
              <a:lnSpc>
                <a:spcPct val="90000"/>
              </a:lnSpc>
            </a:pPr>
            <a:r>
              <a:rPr lang="en-US" altLang="en-US" sz="1800" dirty="0">
                <a:latin typeface="Arial" panose="020B0604020202020204" pitchFamily="34" charset="0"/>
                <a:cs typeface="Arial" panose="020B0604020202020204" pitchFamily="34" charset="0"/>
              </a:rPr>
              <a:t>Be the employer people want to work for</a:t>
            </a:r>
          </a:p>
          <a:p>
            <a:pPr>
              <a:lnSpc>
                <a:spcPct val="90000"/>
              </a:lnSpc>
            </a:pPr>
            <a:r>
              <a:rPr lang="en-US" altLang="en-US" sz="1800" dirty="0">
                <a:latin typeface="Arial" panose="020B0604020202020204" pitchFamily="34" charset="0"/>
                <a:cs typeface="Arial" panose="020B0604020202020204" pitchFamily="34" charset="0"/>
              </a:rPr>
              <a:t>Monthly Game Nights</a:t>
            </a:r>
          </a:p>
          <a:p>
            <a:pPr>
              <a:lnSpc>
                <a:spcPct val="90000"/>
              </a:lnSpc>
            </a:pPr>
            <a:r>
              <a:rPr lang="en-US" altLang="en-US" sz="1800" dirty="0">
                <a:latin typeface="Arial" panose="020B0604020202020204" pitchFamily="34" charset="0"/>
                <a:cs typeface="Arial" panose="020B0604020202020204" pitchFamily="34" charset="0"/>
              </a:rPr>
              <a:t>Family-like connections with employees</a:t>
            </a:r>
          </a:p>
          <a:p>
            <a:pPr>
              <a:lnSpc>
                <a:spcPct val="90000"/>
              </a:lnSpc>
            </a:pPr>
            <a:r>
              <a:rPr lang="en-US" altLang="en-US" sz="1800" dirty="0">
                <a:latin typeface="Arial" panose="020B0604020202020204" pitchFamily="34" charset="0"/>
                <a:cs typeface="Arial" panose="020B0604020202020204" pitchFamily="34" charset="0"/>
              </a:rPr>
              <a:t>Increase employee involvement and enthusiasm</a:t>
            </a:r>
          </a:p>
          <a:p>
            <a:pPr>
              <a:lnSpc>
                <a:spcPct val="90000"/>
              </a:lnSpc>
            </a:pPr>
            <a:r>
              <a:rPr lang="en-US" altLang="en-US" sz="1800" dirty="0">
                <a:latin typeface="Arial" panose="020B0604020202020204" pitchFamily="34" charset="0"/>
                <a:cs typeface="Arial" panose="020B0604020202020204" pitchFamily="34" charset="0"/>
              </a:rPr>
              <a:t>Inspire employees to do excellent work</a:t>
            </a:r>
          </a:p>
          <a:p>
            <a:pPr marL="0" indent="0">
              <a:lnSpc>
                <a:spcPct val="90000"/>
              </a:lnSpc>
              <a:buNone/>
            </a:pPr>
            <a:endParaRPr lang="en-US" alt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D29A6B78-B881-4C50-A7A2-69DFB78A00D8}"/>
              </a:ext>
            </a:extLst>
          </p:cNvPr>
          <p:cNvPicPr>
            <a:picLocks noChangeAspect="1"/>
          </p:cNvPicPr>
          <p:nvPr/>
        </p:nvPicPr>
        <p:blipFill>
          <a:blip r:embed="rId3"/>
          <a:stretch>
            <a:fillRect/>
          </a:stretch>
        </p:blipFill>
        <p:spPr>
          <a:xfrm>
            <a:off x="3124200" y="4029974"/>
            <a:ext cx="3200400" cy="2294626"/>
          </a:xfrm>
          <a:prstGeom prst="rect">
            <a:avLst/>
          </a:prstGeom>
        </p:spPr>
      </p:pic>
    </p:spTree>
    <p:extLst>
      <p:ext uri="{BB962C8B-B14F-4D97-AF65-F5344CB8AC3E}">
        <p14:creationId xmlns:p14="http://schemas.microsoft.com/office/powerpoint/2010/main" val="33489520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3988</TotalTime>
  <Words>1129</Words>
  <Application>Microsoft Office PowerPoint</Application>
  <PresentationFormat>On-screen Show (4:3)</PresentationFormat>
  <Paragraphs>157</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AvantGarde</vt:lpstr>
      <vt:lpstr>Default Design</vt:lpstr>
      <vt:lpstr>PowerPoint Presentation</vt:lpstr>
      <vt:lpstr>Summary</vt:lpstr>
      <vt:lpstr>Lack of Workforce</vt:lpstr>
      <vt:lpstr>Competition</vt:lpstr>
      <vt:lpstr>Strong Employer Brand</vt:lpstr>
      <vt:lpstr>Strong Industry Brand</vt:lpstr>
      <vt:lpstr>Growth Opportunities for the Metering Sector</vt:lpstr>
      <vt:lpstr>PowerPoint Presentation</vt:lpstr>
      <vt:lpstr>Culture</vt:lpstr>
      <vt:lpstr>Top 10 Most Sought After Skills</vt:lpstr>
      <vt:lpstr>Onboarding Process</vt:lpstr>
      <vt:lpstr>Welcoming Them</vt:lpstr>
      <vt:lpstr>Training</vt:lpstr>
      <vt:lpstr>Other</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149</cp:revision>
  <cp:lastPrinted>2004-05-03T19:12:21Z</cp:lastPrinted>
  <dcterms:created xsi:type="dcterms:W3CDTF">2004-03-09T01:40:14Z</dcterms:created>
  <dcterms:modified xsi:type="dcterms:W3CDTF">2018-06-27T14:11:26Z</dcterms:modified>
</cp:coreProperties>
</file>