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1040" r:id="rId3"/>
    <p:sldId id="1031" r:id="rId4"/>
    <p:sldId id="1032" r:id="rId5"/>
    <p:sldId id="1030" r:id="rId6"/>
    <p:sldId id="1026" r:id="rId7"/>
    <p:sldId id="1036" r:id="rId8"/>
    <p:sldId id="261" r:id="rId9"/>
    <p:sldId id="1035" r:id="rId10"/>
    <p:sldId id="1028" r:id="rId11"/>
    <p:sldId id="262" r:id="rId12"/>
    <p:sldId id="1029" r:id="rId13"/>
    <p:sldId id="258" r:id="rId14"/>
    <p:sldId id="948" r:id="rId15"/>
    <p:sldId id="950" r:id="rId16"/>
    <p:sldId id="1038" r:id="rId17"/>
    <p:sldId id="1037" r:id="rId18"/>
    <p:sldId id="45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4883F-27DD-4108-9985-E3F4F37F87CB}" v="430" dt="2023-07-08T12:51:27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96247" autoAdjust="0"/>
  </p:normalViewPr>
  <p:slideViewPr>
    <p:cSldViewPr snapToGrid="0"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D57F-F683-4E3F-BE97-7564C6EB85D2}" type="datetimeFigureOut">
              <a:rPr lang="en-US" smtClean="0"/>
              <a:t>7/19/24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94E9-629F-4050-8653-F013BB50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3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55" indent="-2911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00" indent="-2329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580" indent="-2329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60" indent="-2329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40" indent="-2329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20" indent="-2329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00" indent="-2329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9980" indent="-2329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7071826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7588" y="545514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7588" y="572630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7588" y="599746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E3EB278-4700-7289-F26D-5F94CB1F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  <p:pic>
        <p:nvPicPr>
          <p:cNvPr id="6" name="Picture 5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20340AB4-E38A-2D4D-E132-48844CC7B1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0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30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36525"/>
            <a:ext cx="7208107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59"/>
            <a:ext cx="7069034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24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27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2" y="329991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0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6"/>
            <a:ext cx="722128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79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24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.tescometering.com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4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06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872" y="99580"/>
            <a:ext cx="7759711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.tescometering.com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E2CF0B3-A287-11F2-1C2C-62AAA7936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" y="145687"/>
            <a:ext cx="1135196" cy="6925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107F92-3EA0-A621-C577-41B93F60FC68}"/>
              </a:ext>
            </a:extLst>
          </p:cNvPr>
          <p:cNvSpPr/>
          <p:nvPr userDrawn="1"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68" r:id="rId10"/>
    <p:sldLayoutId id="2147483672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6741" y="3429000"/>
            <a:ext cx="7037259" cy="1557595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j-lt"/>
                <a:cs typeface="Arial" panose="020B0604020202020204" pitchFamily="34" charset="0"/>
              </a:rPr>
              <a:t>Cellular Metering Solutions and Integration with MV-90 and Fiber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439FC1-AFFA-4137-9F38-E9DED5B7B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July 22,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E203CD-A721-449E-BB11-1D4D1E963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1:00 PM -- 2:30 PM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6CD409-C677-4934-88AF-EBDEB234C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Jon Scott</a:t>
            </a:r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B68E-42FF-4D5D-5A03-90985196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Hub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C20AF-213C-F675-9476-43D825A0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3393"/>
            <a:ext cx="7886700" cy="34259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Ideal for utilities who have mostly fiber throughout service territory</a:t>
            </a:r>
          </a:p>
          <a:p>
            <a:pPr lvl="1"/>
            <a:r>
              <a:rPr lang="en-US" dirty="0"/>
              <a:t>Federal government incentivizing rural coop fiber to the home</a:t>
            </a:r>
          </a:p>
          <a:p>
            <a:pPr lvl="1"/>
            <a:r>
              <a:rPr lang="en-US" dirty="0"/>
              <a:t>Utilities looking for applications to use the deployed fiber</a:t>
            </a:r>
          </a:p>
          <a:p>
            <a:r>
              <a:rPr lang="en-US" dirty="0"/>
              <a:t>Allows for network performance tuning</a:t>
            </a:r>
          </a:p>
          <a:p>
            <a:pPr lvl="1"/>
            <a:r>
              <a:rPr lang="en-US" dirty="0"/>
              <a:t>Mounting on a pole improves device connectivity – increased RF range</a:t>
            </a:r>
          </a:p>
          <a:p>
            <a:pPr lvl="1"/>
            <a:r>
              <a:rPr lang="en-US" dirty="0"/>
              <a:t>Allow stranded devices network access</a:t>
            </a:r>
          </a:p>
          <a:p>
            <a:r>
              <a:rPr lang="en-US" dirty="0"/>
              <a:t>To be confirmed in validation testing:</a:t>
            </a:r>
          </a:p>
          <a:p>
            <a:pPr lvl="1"/>
            <a:r>
              <a:rPr lang="en-US" dirty="0"/>
              <a:t>Connect &gt; 20 devices via mesh</a:t>
            </a:r>
          </a:p>
          <a:p>
            <a:pPr lvl="1"/>
            <a:r>
              <a:rPr lang="en-US" dirty="0"/>
              <a:t>Height is our friend</a:t>
            </a:r>
          </a:p>
          <a:p>
            <a:pPr lvl="1"/>
            <a:r>
              <a:rPr lang="en-US" dirty="0"/>
              <a:t>Standard hub averages up to 10-20 leaf devices</a:t>
            </a:r>
          </a:p>
          <a:p>
            <a:pPr lvl="1"/>
            <a:r>
              <a:rPr lang="en-US" dirty="0"/>
              <a:t>Maximum hub capacity 150 </a:t>
            </a:r>
            <a:r>
              <a:rPr lang="en-US" dirty="0" err="1"/>
              <a:t>leafs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B75A231-E1AB-0649-0EF9-BA09A0DBC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F27BA80-95B6-E7C1-30F9-6F758008A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8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0A31-9918-DF47-7B34-9B9D2AF0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488" y="271953"/>
            <a:ext cx="6586961" cy="405487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Fiber</a:t>
            </a:r>
            <a:r>
              <a:rPr lang="en-US" dirty="0"/>
              <a:t> Hub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8C02F-747B-7639-9239-56778B9E0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8250"/>
            <a:ext cx="4107252" cy="48387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120/240 VAC power input</a:t>
            </a:r>
          </a:p>
          <a:p>
            <a:pPr lvl="1"/>
            <a:r>
              <a:rPr lang="en-US" dirty="0"/>
              <a:t>Locking power cord</a:t>
            </a:r>
          </a:p>
          <a:p>
            <a:r>
              <a:rPr lang="en-US" dirty="0"/>
              <a:t>Size:  7” x 6” x 2.5”</a:t>
            </a:r>
          </a:p>
          <a:p>
            <a:pPr lvl="1"/>
            <a:r>
              <a:rPr lang="en-US" dirty="0"/>
              <a:t>Wall or Pole mounting</a:t>
            </a:r>
          </a:p>
          <a:p>
            <a:r>
              <a:rPr lang="en-US" dirty="0"/>
              <a:t>Operating Temp:  -20C / +65C</a:t>
            </a:r>
          </a:p>
          <a:p>
            <a:r>
              <a:rPr lang="en-US" dirty="0"/>
              <a:t>External I/O’s:</a:t>
            </a:r>
          </a:p>
          <a:p>
            <a:pPr lvl="1"/>
            <a:r>
              <a:rPr lang="en-US" dirty="0"/>
              <a:t>12 VDC output for downstream devices (optional) </a:t>
            </a:r>
          </a:p>
          <a:p>
            <a:pPr lvl="1"/>
            <a:r>
              <a:rPr lang="en-US" dirty="0"/>
              <a:t>RJ-45 sealed connector – 100Base-TX</a:t>
            </a:r>
          </a:p>
          <a:p>
            <a:pPr lvl="1"/>
            <a:r>
              <a:rPr lang="en-US" dirty="0"/>
              <a:t>USB-C sealed Terminal Access Port for configuration, diagnostics, and Synapse script upgrades</a:t>
            </a:r>
          </a:p>
          <a:p>
            <a:r>
              <a:rPr lang="en-US" dirty="0"/>
              <a:t>LED Status Indicators for power, network uplink, and alarm status</a:t>
            </a:r>
          </a:p>
          <a:p>
            <a:r>
              <a:rPr lang="en-US" dirty="0"/>
              <a:t>Microprocessor based to support multiple peripherals</a:t>
            </a:r>
          </a:p>
          <a:p>
            <a:pPr lvl="1"/>
            <a:r>
              <a:rPr lang="en-US" dirty="0"/>
              <a:t>ST Micro STM32F767ZIT6</a:t>
            </a:r>
          </a:p>
          <a:p>
            <a:pPr lvl="1"/>
            <a:r>
              <a:rPr lang="en-US" dirty="0"/>
              <a:t>Processor firmware OTA upgradable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E1A8A-9BFB-825B-F3A5-8DA965192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5" t="18512" b="-1"/>
          <a:stretch/>
        </p:blipFill>
        <p:spPr>
          <a:xfrm>
            <a:off x="4735902" y="1529583"/>
            <a:ext cx="4318914" cy="24347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8B5AEF-7779-2593-D049-9CF8D53AF3D2}"/>
              </a:ext>
            </a:extLst>
          </p:cNvPr>
          <p:cNvCxnSpPr>
            <a:cxnSpLocks/>
          </p:cNvCxnSpPr>
          <p:nvPr/>
        </p:nvCxnSpPr>
        <p:spPr>
          <a:xfrm>
            <a:off x="3448050" y="1474567"/>
            <a:ext cx="1902484" cy="1272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4E1FA0-5291-41BA-BD5B-478AAD8F8E6D}"/>
              </a:ext>
            </a:extLst>
          </p:cNvPr>
          <p:cNvSpPr txBox="1"/>
          <p:nvPr/>
        </p:nvSpPr>
        <p:spPr>
          <a:xfrm>
            <a:off x="5149969" y="3273726"/>
            <a:ext cx="991339" cy="5857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292180">
              <a:defRPr/>
            </a:pPr>
            <a:endParaRPr lang="en-US" sz="1125" dirty="0">
              <a:solidFill>
                <a:srgbClr val="000000"/>
              </a:solidFill>
              <a:latin typeface="Calibri" panose="020F0502020204030204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14CDC2-5CC3-F4B6-D66F-08A41A9B5242}"/>
              </a:ext>
            </a:extLst>
          </p:cNvPr>
          <p:cNvCxnSpPr>
            <a:cxnSpLocks/>
          </p:cNvCxnSpPr>
          <p:nvPr/>
        </p:nvCxnSpPr>
        <p:spPr>
          <a:xfrm flipV="1">
            <a:off x="4295258" y="3012225"/>
            <a:ext cx="2323359" cy="416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A0FB13-D29A-5F08-597F-414C3CC4B71A}"/>
              </a:ext>
            </a:extLst>
          </p:cNvPr>
          <p:cNvCxnSpPr>
            <a:cxnSpLocks/>
          </p:cNvCxnSpPr>
          <p:nvPr/>
        </p:nvCxnSpPr>
        <p:spPr>
          <a:xfrm flipV="1">
            <a:off x="4408099" y="3055357"/>
            <a:ext cx="2487260" cy="6389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F1F1B8B-EEAC-84FB-A025-1CB3B2DAA094}"/>
              </a:ext>
            </a:extLst>
          </p:cNvPr>
          <p:cNvSpPr txBox="1"/>
          <p:nvPr/>
        </p:nvSpPr>
        <p:spPr>
          <a:xfrm>
            <a:off x="4761777" y="1490766"/>
            <a:ext cx="549938" cy="265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292180">
              <a:defRPr/>
            </a:pPr>
            <a:endParaRPr lang="en-US" sz="1125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DDA757-4B2C-BAA3-F580-E8E5C42C8DFF}"/>
              </a:ext>
            </a:extLst>
          </p:cNvPr>
          <p:cNvSpPr txBox="1"/>
          <p:nvPr/>
        </p:nvSpPr>
        <p:spPr>
          <a:xfrm>
            <a:off x="4573258" y="3708968"/>
            <a:ext cx="235070" cy="265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292180">
              <a:defRPr/>
            </a:pPr>
            <a:endParaRPr lang="en-US" sz="1125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A91F5-E17F-E8CC-C581-FA40A19FD10A}"/>
              </a:ext>
            </a:extLst>
          </p:cNvPr>
          <p:cNvSpPr txBox="1"/>
          <p:nvPr/>
        </p:nvSpPr>
        <p:spPr>
          <a:xfrm>
            <a:off x="7194745" y="3434732"/>
            <a:ext cx="1172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2180"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Wall mount Brackets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E7EDD1-AB2A-634E-3CD1-60ABCD8ED7FF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7509991" y="3285851"/>
            <a:ext cx="270844" cy="148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9889FD-DFBE-A47D-02A2-DF2FC0438760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7780835" y="2921120"/>
            <a:ext cx="71168" cy="513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9ED67747-A4A6-647B-DB97-8A73F14518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9592" y="3705416"/>
            <a:ext cx="3757183" cy="242995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E6D8381-2067-3D1D-46AF-58D504477F4B}"/>
              </a:ext>
            </a:extLst>
          </p:cNvPr>
          <p:cNvSpPr txBox="1"/>
          <p:nvPr/>
        </p:nvSpPr>
        <p:spPr>
          <a:xfrm>
            <a:off x="7438823" y="1328831"/>
            <a:ext cx="1275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92180"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2.4GHz Mesh Antenna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B7551E-921B-6D20-AE90-60CBC8A242AF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8076636" y="1559663"/>
            <a:ext cx="500177" cy="383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A427923-1C52-49EA-7548-32A587735B5D}"/>
              </a:ext>
            </a:extLst>
          </p:cNvPr>
          <p:cNvSpPr txBox="1"/>
          <p:nvPr/>
        </p:nvSpPr>
        <p:spPr>
          <a:xfrm>
            <a:off x="6032764" y="1111387"/>
            <a:ext cx="123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2180"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LED Status Indicators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DF93BA-3735-B691-F63D-F297A16FF406}"/>
              </a:ext>
            </a:extLst>
          </p:cNvPr>
          <p:cNvCxnSpPr>
            <a:cxnSpLocks/>
          </p:cNvCxnSpPr>
          <p:nvPr/>
        </p:nvCxnSpPr>
        <p:spPr>
          <a:xfrm>
            <a:off x="6650706" y="1337790"/>
            <a:ext cx="117478" cy="722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EB116A-A684-E4D0-AFC9-269A46DDE6F2}"/>
              </a:ext>
            </a:extLst>
          </p:cNvPr>
          <p:cNvCxnSpPr>
            <a:cxnSpLocks/>
          </p:cNvCxnSpPr>
          <p:nvPr/>
        </p:nvCxnSpPr>
        <p:spPr>
          <a:xfrm flipV="1">
            <a:off x="4522050" y="2837036"/>
            <a:ext cx="1481936" cy="1751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5FE5082-0A26-64FA-6580-BBA9B1CC4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8C2331-3C0C-FD65-67DE-CE0C6A0A2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9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B128-D759-8648-3B36-93F2F95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94" y="289846"/>
            <a:ext cx="7886700" cy="463715"/>
          </a:xfrm>
        </p:spPr>
        <p:txBody>
          <a:bodyPr>
            <a:noAutofit/>
          </a:bodyPr>
          <a:lstStyle/>
          <a:p>
            <a:r>
              <a:rPr lang="en-US" dirty="0"/>
              <a:t>Fiber Hub Features –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AAFEC-7100-0F8C-53B4-2AAE0BBB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1937"/>
            <a:ext cx="7886700" cy="34580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Advanced Outage Management power fail detection</a:t>
            </a:r>
          </a:p>
          <a:p>
            <a:pPr lvl="1"/>
            <a:r>
              <a:rPr lang="en-US" dirty="0"/>
              <a:t>Configurable blink and sustained outage event thresholds, event logging and data upload</a:t>
            </a:r>
          </a:p>
          <a:p>
            <a:r>
              <a:rPr lang="en-US" dirty="0"/>
              <a:t>Rechargeable Battery Backup of 10 minutes to allow for last gasp transmissions</a:t>
            </a:r>
          </a:p>
          <a:p>
            <a:pPr lvl="1"/>
            <a:r>
              <a:rPr lang="en-US" dirty="0"/>
              <a:t>Powers internal circuitry only</a:t>
            </a:r>
          </a:p>
          <a:p>
            <a:r>
              <a:rPr lang="en-US" dirty="0"/>
              <a:t>Supports OTA firmware upgrades to associated mesh devices</a:t>
            </a:r>
          </a:p>
          <a:p>
            <a:r>
              <a:rPr lang="en-US" dirty="0"/>
              <a:t>Robust end to end security and encryption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6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65AD-91C0-4DE5-9BCC-DBDFD151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err="1"/>
              <a:t>DirectConnect</a:t>
            </a:r>
            <a:endParaRPr lang="en-US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13C88-5E3F-4FC2-BED9-C35144203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0022" y="4012389"/>
            <a:ext cx="6323978" cy="1500187"/>
          </a:xfrm>
        </p:spPr>
        <p:txBody>
          <a:bodyPr/>
          <a:lstStyle/>
          <a:p>
            <a:r>
              <a:rPr lang="en-US" dirty="0"/>
              <a:t>Compatible with all data acquisition software that supports TCP/IP connections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8297-4C2D-40A6-9300-7C91B8680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C95B-E6C3-4D38-B0C2-5B6ADB0D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CF485C-7446-8E38-8E66-8A2E80D94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59" y="5668961"/>
            <a:ext cx="1709344" cy="96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E935E7-BEB3-DF1A-FB96-0C3EB10C6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548" y="6206626"/>
            <a:ext cx="1886977" cy="3585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2E73DCE-6F05-8A9F-FBAD-462657989ED2}"/>
              </a:ext>
            </a:extLst>
          </p:cNvPr>
          <p:cNvGrpSpPr/>
          <p:nvPr/>
        </p:nvGrpSpPr>
        <p:grpSpPr>
          <a:xfrm>
            <a:off x="6164891" y="4738176"/>
            <a:ext cx="1886977" cy="965800"/>
            <a:chOff x="209728" y="4976358"/>
            <a:chExt cx="2129503" cy="111552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5C148A-2033-AEB0-1B0B-A045DCB4F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728" y="4976358"/>
              <a:ext cx="2129503" cy="8260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5BB24E-2D03-61E4-D697-52214596D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836" y="5810276"/>
              <a:ext cx="1426395" cy="28160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8E1B70E-385B-540F-4704-E27AB91FC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174" y="783408"/>
            <a:ext cx="2896551" cy="237157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2D98ABE-A731-4BEA-FA09-BB575D45EAEA}"/>
              </a:ext>
            </a:extLst>
          </p:cNvPr>
          <p:cNvGrpSpPr/>
          <p:nvPr/>
        </p:nvGrpSpPr>
        <p:grpSpPr>
          <a:xfrm>
            <a:off x="3627404" y="4851413"/>
            <a:ext cx="2195863" cy="739326"/>
            <a:chOff x="428486" y="5365192"/>
            <a:chExt cx="2195863" cy="7393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7DA020D-3ED9-443C-878F-EAF6E212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486" y="5365192"/>
              <a:ext cx="673740" cy="7393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8A41AE-FCE5-F42F-F38A-EA65436F2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7836" y="5668961"/>
              <a:ext cx="1446513" cy="323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06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A03D-C99E-FEFE-531A-86AF3641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DirectConnect</a:t>
            </a:r>
            <a:r>
              <a:rPr lang="en-US" dirty="0"/>
              <a:t>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86239-1996-3A86-59D9-077FB6A39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5717"/>
            <a:ext cx="7886700" cy="48900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Introducing Nighthawk DirectConnect TCP/IP connectivity on the Aclara kV2c mid second quarter 2023</a:t>
            </a:r>
          </a:p>
          <a:p>
            <a:pPr lvl="1"/>
            <a:r>
              <a:rPr lang="en-US" dirty="0"/>
              <a:t>Connects directly to the meter’s C12.19 data structure</a:t>
            </a:r>
          </a:p>
          <a:p>
            <a:r>
              <a:rPr lang="en-US" dirty="0"/>
              <a:t>Connects directly with </a:t>
            </a:r>
            <a:r>
              <a:rPr lang="en-US" b="1" dirty="0">
                <a:solidFill>
                  <a:srgbClr val="FF0000"/>
                </a:solidFill>
              </a:rPr>
              <a:t>Itron MV-90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Aclara </a:t>
            </a:r>
            <a:r>
              <a:rPr lang="en-US" b="1" dirty="0" err="1">
                <a:solidFill>
                  <a:srgbClr val="FF0000"/>
                </a:solidFill>
              </a:rPr>
              <a:t>MeterMate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Trilliant </a:t>
            </a:r>
            <a:r>
              <a:rPr lang="en-US" b="1" dirty="0" err="1">
                <a:solidFill>
                  <a:srgbClr val="FF0000"/>
                </a:solidFill>
              </a:rPr>
              <a:t>PrimeRead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Trilliant </a:t>
            </a:r>
            <a:r>
              <a:rPr lang="en-US" b="1" dirty="0" err="1">
                <a:solidFill>
                  <a:srgbClr val="FF0000"/>
                </a:solidFill>
              </a:rPr>
              <a:t>UnitySuite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data acquisition software</a:t>
            </a:r>
          </a:p>
          <a:p>
            <a:r>
              <a:rPr lang="en-US" dirty="0"/>
              <a:t>Robust, secure, and efficient bidirectional message delivery mechanism</a:t>
            </a:r>
          </a:p>
          <a:p>
            <a:r>
              <a:rPr lang="en-US" dirty="0"/>
              <a:t>Utilizes same proven LTE hardware as Adaptiv HUB solutions (less RF mesh module)</a:t>
            </a:r>
          </a:p>
          <a:p>
            <a:pPr lvl="1"/>
            <a:r>
              <a:rPr lang="en-US" dirty="0"/>
              <a:t>Cellular devices only – not compatible with Leaf (mesh) meters</a:t>
            </a:r>
          </a:p>
          <a:p>
            <a:r>
              <a:rPr lang="en-US" dirty="0"/>
              <a:t>In final testing now</a:t>
            </a:r>
          </a:p>
          <a:p>
            <a:pPr lvl="1"/>
            <a:r>
              <a:rPr lang="en-US" dirty="0"/>
              <a:t>Full data retrieval</a:t>
            </a:r>
          </a:p>
          <a:p>
            <a:pPr lvl="1"/>
            <a:r>
              <a:rPr lang="en-US" dirty="0"/>
              <a:t>Features such as last gasp,  modem configuration and firmware update supported</a:t>
            </a:r>
          </a:p>
          <a:p>
            <a:pPr lvl="1"/>
            <a:r>
              <a:rPr lang="en-US" dirty="0"/>
              <a:t>Can use </a:t>
            </a:r>
            <a:r>
              <a:rPr lang="en-US" dirty="0" err="1"/>
              <a:t>MeterMate</a:t>
            </a:r>
            <a:r>
              <a:rPr lang="en-US" dirty="0"/>
              <a:t> to update meter firmware and configuration</a:t>
            </a:r>
          </a:p>
          <a:p>
            <a:pPr lvl="1"/>
            <a:r>
              <a:rPr lang="en-US" dirty="0"/>
              <a:t>Compatible with Nighthawk kV2c meters – full meter functions supported</a:t>
            </a:r>
          </a:p>
          <a:p>
            <a:pPr lvl="2"/>
            <a:r>
              <a:rPr lang="en-US" dirty="0"/>
              <a:t>Itron Poly to follow late 2023/early 2024</a:t>
            </a:r>
          </a:p>
          <a:p>
            <a:pPr lvl="1"/>
            <a:r>
              <a:rPr lang="en-US" dirty="0"/>
              <a:t>Currently supported on Verizon or AT&amp;T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3AF2062-E82A-6846-642B-85464C462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1050" y="6336615"/>
            <a:ext cx="3086100" cy="365125"/>
          </a:xfrm>
        </p:spPr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4B360EB-EAFD-E108-9DEE-F1C9E65825A0}"/>
              </a:ext>
            </a:extLst>
          </p:cNvPr>
          <p:cNvSpPr txBox="1">
            <a:spLocks/>
          </p:cNvSpPr>
          <p:nvPr/>
        </p:nvSpPr>
        <p:spPr>
          <a:xfrm>
            <a:off x="66103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0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ED91-F144-21DD-FAEA-08A55F48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2415"/>
            <a:ext cx="7886700" cy="457245"/>
          </a:xfrm>
        </p:spPr>
        <p:txBody>
          <a:bodyPr>
            <a:normAutofit fontScale="90000"/>
          </a:bodyPr>
          <a:lstStyle/>
          <a:p>
            <a:r>
              <a:rPr lang="en-US" sz="4900" dirty="0" err="1"/>
              <a:t>DirectConnect</a:t>
            </a:r>
            <a:r>
              <a:rPr lang="en-US" dirty="0"/>
              <a:t>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E648-BE89-3B97-C97C-44BCF79C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9344"/>
            <a:ext cx="7886700" cy="38806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Does not require any middleware</a:t>
            </a:r>
          </a:p>
          <a:p>
            <a:pPr lvl="1"/>
            <a:r>
              <a:rPr lang="en-US" dirty="0"/>
              <a:t>Stand alone solution that does not require Adaptiv HES or other Adaptiv endpoints</a:t>
            </a:r>
          </a:p>
          <a:p>
            <a:r>
              <a:rPr lang="en-US" dirty="0"/>
              <a:t>No recurring fees from Nighthawk.  Utilize existing utility private contract with AT&amp;T or Verizon</a:t>
            </a:r>
          </a:p>
          <a:p>
            <a:pPr lvl="1"/>
            <a:r>
              <a:rPr lang="en-US" dirty="0"/>
              <a:t>Customer provides SIMs</a:t>
            </a:r>
          </a:p>
          <a:p>
            <a:pPr lvl="1"/>
            <a:r>
              <a:rPr lang="en-US" dirty="0"/>
              <a:t>Other carriers can be supported</a:t>
            </a:r>
          </a:p>
          <a:p>
            <a:pPr lvl="2"/>
            <a:r>
              <a:rPr lang="en-US" dirty="0"/>
              <a:t>Other carriers can be supported with purchase commitments</a:t>
            </a:r>
          </a:p>
          <a:p>
            <a:pPr lvl="2"/>
            <a:r>
              <a:rPr lang="en-US" dirty="0"/>
              <a:t>Requires testing and certification</a:t>
            </a:r>
          </a:p>
          <a:p>
            <a:r>
              <a:rPr lang="en-US" dirty="0"/>
              <a:t>Warranty Term:  1 year</a:t>
            </a:r>
          </a:p>
          <a:p>
            <a:pPr lvl="2"/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FED41D1-27EF-5CE3-13A0-12DED6218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8E37575-8753-C596-AB0D-43BDC3051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13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210F-02BA-C9BF-DB26-0C5F78EB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Specifications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1BAC7-5AA1-7E09-BA5F-538BA935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D6088-16E6-BE6F-3CC4-B23C982CF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A08116-2055-0DC9-2ADD-3F48BDFDC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36955"/>
              </p:ext>
            </p:extLst>
          </p:nvPr>
        </p:nvGraphicFramePr>
        <p:xfrm>
          <a:off x="4950341" y="1465635"/>
          <a:ext cx="3804823" cy="1805178"/>
        </p:xfrm>
        <a:graphic>
          <a:graphicData uri="http://schemas.openxmlformats.org/drawingml/2006/table">
            <a:tbl>
              <a:tblPr firstRow="1" firstCol="1" bandRow="1"/>
              <a:tblGrid>
                <a:gridCol w="1240147">
                  <a:extLst>
                    <a:ext uri="{9D8B030D-6E8A-4147-A177-3AD203B41FA5}">
                      <a16:colId xmlns:a16="http://schemas.microsoft.com/office/drawing/2014/main" val="3073881183"/>
                    </a:ext>
                  </a:extLst>
                </a:gridCol>
                <a:gridCol w="2564676">
                  <a:extLst>
                    <a:ext uri="{9D8B030D-6E8A-4147-A177-3AD203B41FA5}">
                      <a16:colId xmlns:a16="http://schemas.microsoft.com/office/drawing/2014/main" val="1638922456"/>
                    </a:ext>
                  </a:extLst>
                </a:gridCol>
              </a:tblGrid>
              <a:tr h="154305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Futura-Light"/>
                          <a:ea typeface="Calibri" panose="020F0502020204030204" pitchFamily="34" charset="0"/>
                        </a:rPr>
                        <a:t>connectivity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AT&amp;T or Verizon LTE cellular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793974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Futura-Light"/>
                          <a:ea typeface="Calibri" panose="020F0502020204030204" pitchFamily="34" charset="0"/>
                        </a:rPr>
                        <a:t>security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ANSI C12.22 128-bit AES/EAX’ </a:t>
                      </a:r>
                      <a:b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(combined encryption/authentication)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19679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Futura-Light"/>
                          <a:ea typeface="Calibri" panose="020F0502020204030204" pitchFamily="34" charset="0"/>
                        </a:rPr>
                        <a:t>memory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40 kB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25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Futura-Light"/>
                          <a:ea typeface="Calibri" panose="020F0502020204030204" pitchFamily="34" charset="0"/>
                        </a:rPr>
                        <a:t>clock synch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Univers-Condensed"/>
                          <a:ea typeface="Calibri" panose="020F0502020204030204" pitchFamily="34" charset="0"/>
                        </a:rPr>
                        <a:t>to LTE network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143273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firmware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over-the-air upgradable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166578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Futura-Light"/>
                          <a:ea typeface="Calibri" panose="020F0502020204030204" pitchFamily="34" charset="0"/>
                        </a:rPr>
                        <a:t>power outage &amp; restoration reporting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aggregated real-time reporting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68587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14FCCD0-8FDC-B8A5-ABF5-6673B3A57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45" y="1191475"/>
            <a:ext cx="39549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DirectConnect Functionality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92134-2832-842D-4FD8-0BC9BD476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86660"/>
              </p:ext>
            </p:extLst>
          </p:nvPr>
        </p:nvGraphicFramePr>
        <p:xfrm>
          <a:off x="388835" y="1404528"/>
          <a:ext cx="3703701" cy="1805178"/>
        </p:xfrm>
        <a:graphic>
          <a:graphicData uri="http://schemas.openxmlformats.org/drawingml/2006/table">
            <a:tbl>
              <a:tblPr firstRow="1" firstCol="1" bandRow="1"/>
              <a:tblGrid>
                <a:gridCol w="1158386">
                  <a:extLst>
                    <a:ext uri="{9D8B030D-6E8A-4147-A177-3AD203B41FA5}">
                      <a16:colId xmlns:a16="http://schemas.microsoft.com/office/drawing/2014/main" val="2456805788"/>
                    </a:ext>
                  </a:extLst>
                </a:gridCol>
                <a:gridCol w="2545315">
                  <a:extLst>
                    <a:ext uri="{9D8B030D-6E8A-4147-A177-3AD203B41FA5}">
                      <a16:colId xmlns:a16="http://schemas.microsoft.com/office/drawing/2014/main" val="13107799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protocols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lvl="0" indent="-119063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TCP/IP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938941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modulation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OFDM</a:t>
                      </a:r>
                      <a:b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(Orthogonal Frequency Division Multiplex)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210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data 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LTE Cat-1 (5 Mbps ↑, 10 Mbps ↓ 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087975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frequency band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LTE Bands 2, 4, and 12 or 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919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transmit EIRP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+20 dBm (including antenna gain)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003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sensitivity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-103 dBm (@ 1% PER; incl. antenna gain)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66994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80C758A-BA21-05F5-A810-86ABAB1B8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36" y="1142918"/>
            <a:ext cx="33051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 Performance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345B4A-7BA3-604B-66DD-EF6EA3E8C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11667"/>
              </p:ext>
            </p:extLst>
          </p:nvPr>
        </p:nvGraphicFramePr>
        <p:xfrm>
          <a:off x="388835" y="4234366"/>
          <a:ext cx="3703701" cy="1555496"/>
        </p:xfrm>
        <a:graphic>
          <a:graphicData uri="http://schemas.openxmlformats.org/drawingml/2006/table">
            <a:tbl>
              <a:tblPr firstRow="1" firstCol="1" bandRow="1"/>
              <a:tblGrid>
                <a:gridCol w="1160564">
                  <a:extLst>
                    <a:ext uri="{9D8B030D-6E8A-4147-A177-3AD203B41FA5}">
                      <a16:colId xmlns:a16="http://schemas.microsoft.com/office/drawing/2014/main" val="764157310"/>
                    </a:ext>
                  </a:extLst>
                </a:gridCol>
                <a:gridCol w="1329206">
                  <a:extLst>
                    <a:ext uri="{9D8B030D-6E8A-4147-A177-3AD203B41FA5}">
                      <a16:colId xmlns:a16="http://schemas.microsoft.com/office/drawing/2014/main" val="1195295798"/>
                    </a:ext>
                  </a:extLst>
                </a:gridCol>
                <a:gridCol w="1213931">
                  <a:extLst>
                    <a:ext uri="{9D8B030D-6E8A-4147-A177-3AD203B41FA5}">
                      <a16:colId xmlns:a16="http://schemas.microsoft.com/office/drawing/2014/main" val="61742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burden</a:t>
                      </a:r>
                      <a:b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(including module)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lvl="0" indent="-119063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Univers-Condensed"/>
                          <a:ea typeface="Calibri" panose="020F0502020204030204" pitchFamily="34" charset="0"/>
                        </a:rPr>
                        <a:t>120 V:  1.3 W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119063" marR="0" lvl="0" indent="-119063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Univers-Condensed"/>
                          <a:ea typeface="Calibri" panose="020F0502020204030204" pitchFamily="34" charset="0"/>
                        </a:rPr>
                        <a:t>240 V:  1.6 W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Univers-Condensed"/>
                          <a:ea typeface="Calibri" panose="020F0502020204030204" pitchFamily="34" charset="0"/>
                        </a:rPr>
                        <a:t>277 V:  1.7 W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173038" marR="0" lvl="0" indent="-173038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Univers-Condensed"/>
                          <a:ea typeface="Calibri" panose="020F0502020204030204" pitchFamily="34" charset="0"/>
                        </a:rPr>
                        <a:t>480 V:  2.4 W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526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S-Base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9063" marR="0" lvl="0" indent="-119063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6.95”/17.65 cm (diam). x 4.38”/11.11 cm (D)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119063" marR="0" lvl="0" indent="-119063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 </a:t>
                      </a:r>
                      <a:r>
                        <a:rPr lang="en-US" sz="1100" spc="1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lbs</a:t>
                      </a: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/ 1.8 kg net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870688"/>
                  </a:ext>
                </a:extLst>
              </a:tr>
              <a:tr h="8509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temperature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-22° F / -30° C to +158°F / +70° 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96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humidity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font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 to 95% non-condensing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62752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5B06C65B-9F64-9DAF-4658-C1AB8A7F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38" y="4018927"/>
            <a:ext cx="34213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Power, Physical, &amp; Environmental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F85996C-DED9-9015-EA73-A2D8184C5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51313"/>
              </p:ext>
            </p:extLst>
          </p:nvPr>
        </p:nvGraphicFramePr>
        <p:xfrm>
          <a:off x="4900645" y="4212898"/>
          <a:ext cx="3954946" cy="1656080"/>
        </p:xfrm>
        <a:graphic>
          <a:graphicData uri="http://schemas.openxmlformats.org/drawingml/2006/table">
            <a:tbl>
              <a:tblPr firstRow="1" firstCol="1" bandRow="1"/>
              <a:tblGrid>
                <a:gridCol w="1352968">
                  <a:extLst>
                    <a:ext uri="{9D8B030D-6E8A-4147-A177-3AD203B41FA5}">
                      <a16:colId xmlns:a16="http://schemas.microsoft.com/office/drawing/2014/main" val="2733749326"/>
                    </a:ext>
                  </a:extLst>
                </a:gridCol>
                <a:gridCol w="1239145">
                  <a:extLst>
                    <a:ext uri="{9D8B030D-6E8A-4147-A177-3AD203B41FA5}">
                      <a16:colId xmlns:a16="http://schemas.microsoft.com/office/drawing/2014/main" val="1589865116"/>
                    </a:ext>
                  </a:extLst>
                </a:gridCol>
                <a:gridCol w="1362833">
                  <a:extLst>
                    <a:ext uri="{9D8B030D-6E8A-4147-A177-3AD203B41FA5}">
                      <a16:colId xmlns:a16="http://schemas.microsoft.com/office/drawing/2014/main" val="916744772"/>
                    </a:ext>
                  </a:extLst>
                </a:gridCol>
              </a:tblGrid>
              <a:tr h="79375">
                <a:tc>
                  <a:txBody>
                    <a:bodyPr/>
                    <a:lstStyle/>
                    <a:p>
                      <a:pPr marL="0" marR="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radio emissions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FCC Part 15 Class 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Industry Canada ICES-003 Class 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692644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device IDs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FCC ID:  RI7LE910NAV2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IC ID:  5131A-LE910NAV2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22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safety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ANSI C37.90.1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ANSI C62.41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76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metrology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ANSI C12.1</a:t>
                      </a:r>
                    </a:p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ANSI C12.18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ANSI C12.19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610" marR="54610" marT="18415" marB="18415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ANSI C12.20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19063" marR="0" lvl="0" indent="-119063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ANSI C12.21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255162"/>
                  </a:ext>
                </a:extLst>
              </a:tr>
            </a:tbl>
          </a:graphicData>
        </a:graphic>
      </p:graphicFrame>
      <p:sp>
        <p:nvSpPr>
          <p:cNvPr id="14" name="Rectangle 5">
            <a:extLst>
              <a:ext uri="{FF2B5EF4-FFF2-40B4-BE49-F238E27FC236}">
                <a16:creationId xmlns:a16="http://schemas.microsoft.com/office/drawing/2014/main" id="{96CA628E-FEBE-074C-8AF9-D823369A9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3968774"/>
            <a:ext cx="33051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9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FE19-2B95-CAA4-DD95-407EBF19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Configuration</a:t>
            </a:r>
            <a:endParaRPr lang="en-US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9D358391-9416-19B9-3C02-7E6EB667A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713" y="1309688"/>
            <a:ext cx="6148573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ACA52-185B-6290-3222-6B2C8A0FF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3B389-1D71-CE45-81E4-F3E0BB22A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0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3484"/>
            <a:ext cx="7208107" cy="679832"/>
          </a:xfrm>
        </p:spPr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Jon Scott</a:t>
            </a:r>
          </a:p>
          <a:p>
            <a:pPr algn="ctr" eaLnBrk="1" hangingPunct="1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TESCO NIGHTHAWK Sales Manager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D0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404.451.8444</a:t>
            </a:r>
            <a:endParaRPr lang="en-US" altLang="en-US" sz="2000" dirty="0">
              <a:solidFill>
                <a:srgbClr val="D02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D0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4B7F58F-9A72-4E07-B505-B7A6F5244F4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D02236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D02236"/>
                </a:solidFill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150677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0842-EFFA-9CB1-44A9-B2558210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2832099"/>
            <a:ext cx="8277225" cy="810827"/>
          </a:xfrm>
        </p:spPr>
        <p:txBody>
          <a:bodyPr>
            <a:normAutofit/>
          </a:bodyPr>
          <a:lstStyle/>
          <a:p>
            <a:pPr algn="ctr"/>
            <a:r>
              <a:rPr lang="en-US"/>
              <a:t>Adaptiv Architecture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4C8E8-E920-9E37-2FB6-081602077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A3E35-0EBF-F7E9-9862-1FBB8C6F6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6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4A05-CB28-D5EF-2770-BF0E7CBD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123C0-75DE-E1FC-0E14-D4F594FD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390046"/>
            <a:ext cx="3552825" cy="484243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Zero Infrastructure</a:t>
            </a:r>
          </a:p>
          <a:p>
            <a:pPr lvl="1"/>
            <a:r>
              <a:rPr lang="en-US" dirty="0"/>
              <a:t>Easy to deploy</a:t>
            </a:r>
          </a:p>
          <a:p>
            <a:pPr lvl="1"/>
            <a:r>
              <a:rPr lang="en-US" dirty="0"/>
              <a:t>No costly infrastructure to install or maintain </a:t>
            </a:r>
          </a:p>
          <a:p>
            <a:r>
              <a:rPr lang="en-US" dirty="0"/>
              <a:t>Billing Data Transfer </a:t>
            </a:r>
          </a:p>
          <a:p>
            <a:pPr lvl="1"/>
            <a:r>
              <a:rPr lang="en-US" dirty="0"/>
              <a:t>Standards-based integration to utility billing applications </a:t>
            </a:r>
          </a:p>
          <a:p>
            <a:pPr lvl="1"/>
            <a:r>
              <a:rPr lang="en-US" dirty="0" err="1"/>
              <a:t>Multispeak</a:t>
            </a:r>
            <a:r>
              <a:rPr lang="en-US" dirty="0"/>
              <a:t>, MV-RS, CMEP</a:t>
            </a:r>
          </a:p>
          <a:p>
            <a:r>
              <a:rPr lang="en-US" dirty="0"/>
              <a:t>Solution as a Service</a:t>
            </a:r>
          </a:p>
          <a:p>
            <a:pPr lvl="1"/>
            <a:r>
              <a:rPr lang="en-US" dirty="0"/>
              <a:t>Seamless Cloud Software and Support</a:t>
            </a:r>
          </a:p>
          <a:p>
            <a:pPr lvl="1"/>
            <a:r>
              <a:rPr lang="en-US" dirty="0"/>
              <a:t>No IT hardware to buy or databases to manage</a:t>
            </a:r>
          </a:p>
          <a:p>
            <a:pPr lvl="1"/>
            <a:r>
              <a:rPr lang="en-US" dirty="0"/>
              <a:t>Nighthawk provides all hosting and support</a:t>
            </a:r>
          </a:p>
          <a:p>
            <a:r>
              <a:rPr lang="en-US" dirty="0"/>
              <a:t>Secure, Reliable Reads scheduled or on demand</a:t>
            </a:r>
          </a:p>
          <a:p>
            <a:pPr lvl="1"/>
            <a:r>
              <a:rPr lang="en-US" dirty="0"/>
              <a:t>Daily consumption</a:t>
            </a:r>
          </a:p>
          <a:p>
            <a:pPr lvl="1"/>
            <a:r>
              <a:rPr lang="en-US" dirty="0"/>
              <a:t>Move in/move out reads </a:t>
            </a:r>
          </a:p>
          <a:p>
            <a:pPr lvl="1"/>
            <a:r>
              <a:rPr lang="en-US" dirty="0"/>
              <a:t>Disconnects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3C747-43B1-00CC-A62B-BDCFD6D11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5570F-7FCD-295B-5F86-2D74010DC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0DF102-AC64-E84A-941B-508DE2B87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05" y="1487401"/>
            <a:ext cx="5417847" cy="42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480D-00EE-2149-68A4-D619010F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Adpativ Deployment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5B419-37D5-2D30-F8D3-33F172819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Full AMI</a:t>
            </a:r>
          </a:p>
          <a:p>
            <a:pPr lvl="1"/>
            <a:r>
              <a:rPr lang="en-US" dirty="0"/>
              <a:t>Typically targeted at small – medium-size municipalities/cooperatives. </a:t>
            </a:r>
          </a:p>
          <a:p>
            <a:pPr lvl="1"/>
            <a:r>
              <a:rPr lang="en-US" dirty="0"/>
              <a:t>Cell + Mesh</a:t>
            </a:r>
          </a:p>
          <a:p>
            <a:pPr lvl="1"/>
            <a:r>
              <a:rPr lang="en-US" dirty="0"/>
              <a:t>Multi-service</a:t>
            </a:r>
          </a:p>
          <a:p>
            <a:pPr lvl="2"/>
            <a:r>
              <a:rPr lang="en-US" dirty="0"/>
              <a:t>Full two-way AMI for electric or electric + water (no water-only).</a:t>
            </a:r>
          </a:p>
          <a:p>
            <a:pPr lvl="2"/>
            <a:r>
              <a:rPr lang="en-US" dirty="0"/>
              <a:t>Gas remote reading  is handled through ERT collection using our ERT Collector Hub Meters. NOT full two-way AMI for Gas.</a:t>
            </a:r>
          </a:p>
          <a:p>
            <a:r>
              <a:rPr lang="en-US" dirty="0"/>
              <a:t>Gap Fill </a:t>
            </a:r>
          </a:p>
          <a:p>
            <a:pPr lvl="1"/>
            <a:r>
              <a:rPr lang="en-US" dirty="0"/>
              <a:t>Typically targeted at larger utilities to fill in gaps in existing AMI systems.</a:t>
            </a:r>
          </a:p>
          <a:p>
            <a:r>
              <a:rPr lang="en-US" dirty="0"/>
              <a:t>Tactical/Targeted Solutions</a:t>
            </a:r>
          </a:p>
          <a:p>
            <a:pPr lvl="1"/>
            <a:r>
              <a:rPr lang="en-US" dirty="0"/>
              <a:t>Used for targeted applications like remote disconnect, remote reading, Christmas Lights, crypto-mining, etc. </a:t>
            </a:r>
          </a:p>
          <a:p>
            <a:pPr lvl="1"/>
            <a:r>
              <a:rPr lang="en-US" dirty="0"/>
              <a:t>When dealing with a utility, can naturally grow into a full AMI system. </a:t>
            </a:r>
          </a:p>
          <a:p>
            <a:r>
              <a:rPr lang="en-US" dirty="0"/>
              <a:t>ERT Collection</a:t>
            </a:r>
          </a:p>
          <a:p>
            <a:pPr lvl="1"/>
            <a:r>
              <a:rPr lang="en-US" dirty="0"/>
              <a:t>For electric and water customers, can be used as a bridge to Full two-way AMI. </a:t>
            </a:r>
          </a:p>
          <a:p>
            <a:pPr lvl="1"/>
            <a:r>
              <a:rPr lang="en-US" dirty="0"/>
              <a:t>Rarely do we reliably collect ALL electric, water and gas ERT signals.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90ECE-FF2F-AEB4-9DB8-49888314E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EE788-FB73-3A44-D77A-DAAA9B715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4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8FC4-56BC-D972-5900-C0E01F76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400" y="215314"/>
            <a:ext cx="7146325" cy="699567"/>
          </a:xfrm>
        </p:spPr>
        <p:txBody>
          <a:bodyPr/>
          <a:lstStyle/>
          <a:p>
            <a:r>
              <a:rPr lang="en-US" dirty="0"/>
              <a:t>Adaptiv Endpoints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70CC0-A9EB-E312-1A33-EB2BE8B41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837D3-AEB5-ED72-3780-EA03EA5DB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108F49AF-6980-F22C-4C0A-F9359C609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87459"/>
              </p:ext>
            </p:extLst>
          </p:nvPr>
        </p:nvGraphicFramePr>
        <p:xfrm>
          <a:off x="2394934" y="3630212"/>
          <a:ext cx="6479791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243">
                  <a:extLst>
                    <a:ext uri="{9D8B030D-6E8A-4147-A177-3AD203B41FA5}">
                      <a16:colId xmlns:a16="http://schemas.microsoft.com/office/drawing/2014/main" val="2631267315"/>
                    </a:ext>
                  </a:extLst>
                </a:gridCol>
                <a:gridCol w="1125899">
                  <a:extLst>
                    <a:ext uri="{9D8B030D-6E8A-4147-A177-3AD203B41FA5}">
                      <a16:colId xmlns:a16="http://schemas.microsoft.com/office/drawing/2014/main" val="3862865960"/>
                    </a:ext>
                  </a:extLst>
                </a:gridCol>
                <a:gridCol w="1206607">
                  <a:extLst>
                    <a:ext uri="{9D8B030D-6E8A-4147-A177-3AD203B41FA5}">
                      <a16:colId xmlns:a16="http://schemas.microsoft.com/office/drawing/2014/main" val="22493918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457300297"/>
                    </a:ext>
                  </a:extLst>
                </a:gridCol>
                <a:gridCol w="1249292">
                  <a:extLst>
                    <a:ext uri="{9D8B030D-6E8A-4147-A177-3AD203B41FA5}">
                      <a16:colId xmlns:a16="http://schemas.microsoft.com/office/drawing/2014/main" val="3496244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Device 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Cellular + </a:t>
                      </a:r>
                    </a:p>
                    <a:p>
                      <a:pPr algn="ctr"/>
                      <a:r>
                        <a:rPr lang="en-US" dirty="0"/>
                        <a:t>RF Mesh</a:t>
                      </a:r>
                    </a:p>
                    <a:p>
                      <a:pPr algn="ctr"/>
                      <a:r>
                        <a:rPr lang="en-US" dirty="0"/>
                        <a:t>HUB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ERT Reader</a:t>
                      </a:r>
                    </a:p>
                    <a:p>
                      <a:pPr algn="ctr"/>
                      <a:r>
                        <a:rPr lang="en-US" dirty="0" err="1"/>
                        <a:t>Cell+Mesh</a:t>
                      </a:r>
                      <a:br>
                        <a:rPr lang="en-US" dirty="0"/>
                      </a:br>
                      <a:r>
                        <a:rPr lang="en-US" dirty="0"/>
                        <a:t>HUB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RF Mesh only</a:t>
                      </a:r>
                    </a:p>
                    <a:p>
                      <a:pPr algn="ctr"/>
                      <a:r>
                        <a:rPr lang="en-US" dirty="0"/>
                        <a:t>LEAF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Disconnect option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012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Aclara kV2c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98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Aclara I-210+c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22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Itron Centron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030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End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4423"/>
                  </a:ext>
                </a:extLst>
              </a:tr>
            </a:tbl>
          </a:graphicData>
        </a:graphic>
      </p:graphicFrame>
      <p:pic>
        <p:nvPicPr>
          <p:cNvPr id="20" name="Picture 19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850DBDA3-7005-27B1-8070-65E9C23A24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622" y="4836511"/>
            <a:ext cx="290512" cy="290512"/>
          </a:xfrm>
          <a:prstGeom prst="rect">
            <a:avLst/>
          </a:prstGeom>
        </p:spPr>
      </p:pic>
      <p:pic>
        <p:nvPicPr>
          <p:cNvPr id="21" name="Picture 20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4F615C8C-4530-7709-D58D-D7D771B8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336" y="5222805"/>
            <a:ext cx="290512" cy="290512"/>
          </a:xfrm>
          <a:prstGeom prst="rect">
            <a:avLst/>
          </a:prstGeom>
        </p:spPr>
      </p:pic>
      <p:pic>
        <p:nvPicPr>
          <p:cNvPr id="23" name="Picture 22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CABF4389-F731-BED2-9A8B-3A21A817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0259" y="5211827"/>
            <a:ext cx="290512" cy="290512"/>
          </a:xfrm>
          <a:prstGeom prst="rect">
            <a:avLst/>
          </a:prstGeom>
        </p:spPr>
      </p:pic>
      <p:pic>
        <p:nvPicPr>
          <p:cNvPr id="24" name="Picture 23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E78EB27E-29BE-678A-DFBA-67F4F53A69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9784" y="5590190"/>
            <a:ext cx="290512" cy="290512"/>
          </a:xfrm>
          <a:prstGeom prst="rect">
            <a:avLst/>
          </a:prstGeom>
        </p:spPr>
      </p:pic>
      <p:pic>
        <p:nvPicPr>
          <p:cNvPr id="25" name="Picture 24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7EBF4D2E-73B4-43AE-81A4-4A8AD468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190" y="5592657"/>
            <a:ext cx="290512" cy="290512"/>
          </a:xfrm>
          <a:prstGeom prst="rect">
            <a:avLst/>
          </a:prstGeom>
        </p:spPr>
      </p:pic>
      <p:pic>
        <p:nvPicPr>
          <p:cNvPr id="26" name="Picture 25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64DF1DFA-08A7-7B10-6957-63EE23651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622" y="5590190"/>
            <a:ext cx="290512" cy="290512"/>
          </a:xfrm>
          <a:prstGeom prst="rect">
            <a:avLst/>
          </a:prstGeom>
        </p:spPr>
      </p:pic>
      <p:pic>
        <p:nvPicPr>
          <p:cNvPr id="27" name="Picture 26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903FD2D9-631A-26A2-C367-B0EE186950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1131" y="5951622"/>
            <a:ext cx="290512" cy="290512"/>
          </a:xfrm>
          <a:prstGeom prst="rect">
            <a:avLst/>
          </a:prstGeom>
        </p:spPr>
      </p:pic>
      <p:pic>
        <p:nvPicPr>
          <p:cNvPr id="29" name="Picture 28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EC00CF94-4F03-052F-CE26-93BD4150B0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1131" y="5228251"/>
            <a:ext cx="290512" cy="290512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86E82EE-0A8F-687E-A65A-53B11F62E8F5}"/>
              </a:ext>
            </a:extLst>
          </p:cNvPr>
          <p:cNvSpPr txBox="1">
            <a:spLocks/>
          </p:cNvSpPr>
          <p:nvPr/>
        </p:nvSpPr>
        <p:spPr>
          <a:xfrm>
            <a:off x="2484184" y="1157043"/>
            <a:ext cx="6120416" cy="2124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u="sng" dirty="0"/>
              <a:t>All</a:t>
            </a:r>
            <a:r>
              <a:rPr lang="en-US" sz="2200" dirty="0"/>
              <a:t> Adaptiv devices contain a 2.4GHz RF Mesh transceiver connecting all devices, including HUBS</a:t>
            </a:r>
          </a:p>
          <a:p>
            <a:r>
              <a:rPr lang="en-US" sz="2200" dirty="0"/>
              <a:t>Cellular Hubs manage multiple LEAF devices</a:t>
            </a:r>
          </a:p>
          <a:p>
            <a:r>
              <a:rPr lang="en-US" sz="2200" dirty="0"/>
              <a:t>Population diversity:  ~10% HUB to 90% LEAF</a:t>
            </a:r>
          </a:p>
          <a:p>
            <a:r>
              <a:rPr lang="en-US" sz="2200" dirty="0"/>
              <a:t>Electric meters available in all S Base form factors and classes</a:t>
            </a:r>
          </a:p>
        </p:txBody>
      </p:sp>
      <p:pic>
        <p:nvPicPr>
          <p:cNvPr id="42" name="Picture 41" descr="A close-up of a meter&#10;&#10;Description automatically generated with low confidence">
            <a:extLst>
              <a:ext uri="{FF2B5EF4-FFF2-40B4-BE49-F238E27FC236}">
                <a16:creationId xmlns:a16="http://schemas.microsoft.com/office/drawing/2014/main" id="{0FCACADC-C25E-9B71-FFDC-F9E3EE69A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1" y="913453"/>
            <a:ext cx="1495349" cy="1339118"/>
          </a:xfrm>
          <a:prstGeom prst="rect">
            <a:avLst/>
          </a:prstGeom>
        </p:spPr>
      </p:pic>
      <p:pic>
        <p:nvPicPr>
          <p:cNvPr id="44" name="Picture 43" descr="A picture containing cylinder&#10;&#10;Description automatically generated">
            <a:extLst>
              <a:ext uri="{FF2B5EF4-FFF2-40B4-BE49-F238E27FC236}">
                <a16:creationId xmlns:a16="http://schemas.microsoft.com/office/drawing/2014/main" id="{F2086E21-0581-73A4-1171-C71F15627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2" y="5211827"/>
            <a:ext cx="1012510" cy="11581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4233EA2-8059-F596-DD7F-3D14AFE63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40" y="2508407"/>
            <a:ext cx="1352010" cy="11581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91AE34-8369-A93C-3D23-C09FA34376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890" y="3922397"/>
            <a:ext cx="1173735" cy="11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59">
            <a:extLst>
              <a:ext uri="{FF2B5EF4-FFF2-40B4-BE49-F238E27FC236}">
                <a16:creationId xmlns:a16="http://schemas.microsoft.com/office/drawing/2014/main" id="{61294A74-FF1A-41E6-9456-4816004BD9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515372" y="1514556"/>
            <a:ext cx="4155563" cy="3206119"/>
          </a:xfrm>
          <a:prstGeom prst="rect">
            <a:avLst/>
          </a:prstGeom>
        </p:spPr>
      </p:pic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BAFB2B22-0062-4AAD-A93D-0987F47FFC54}"/>
              </a:ext>
            </a:extLst>
          </p:cNvPr>
          <p:cNvSpPr/>
          <p:nvPr/>
        </p:nvSpPr>
        <p:spPr>
          <a:xfrm rot="15208780">
            <a:off x="5125296" y="1566974"/>
            <a:ext cx="760760" cy="2283142"/>
          </a:xfrm>
          <a:custGeom>
            <a:avLst/>
            <a:gdLst>
              <a:gd name="connsiteX0" fmla="*/ 0 w 952342"/>
              <a:gd name="connsiteY0" fmla="*/ 2239307 h 2239307"/>
              <a:gd name="connsiteX1" fmla="*/ 444963 w 952342"/>
              <a:gd name="connsiteY1" fmla="*/ 0 h 2239307"/>
              <a:gd name="connsiteX2" fmla="*/ 952342 w 952342"/>
              <a:gd name="connsiteY2" fmla="*/ 2239307 h 2239307"/>
              <a:gd name="connsiteX3" fmla="*/ 0 w 952342"/>
              <a:gd name="connsiteY3" fmla="*/ 2239307 h 2239307"/>
              <a:gd name="connsiteX0" fmla="*/ 0 w 952342"/>
              <a:gd name="connsiteY0" fmla="*/ 3271827 h 3271827"/>
              <a:gd name="connsiteX1" fmla="*/ 240909 w 952342"/>
              <a:gd name="connsiteY1" fmla="*/ 0 h 3271827"/>
              <a:gd name="connsiteX2" fmla="*/ 952342 w 952342"/>
              <a:gd name="connsiteY2" fmla="*/ 3271827 h 3271827"/>
              <a:gd name="connsiteX3" fmla="*/ 0 w 952342"/>
              <a:gd name="connsiteY3" fmla="*/ 3271827 h 3271827"/>
              <a:gd name="connsiteX0" fmla="*/ 0 w 952342"/>
              <a:gd name="connsiteY0" fmla="*/ 2507740 h 2507740"/>
              <a:gd name="connsiteX1" fmla="*/ 14281 w 952342"/>
              <a:gd name="connsiteY1" fmla="*/ 0 h 2507740"/>
              <a:gd name="connsiteX2" fmla="*/ 952342 w 952342"/>
              <a:gd name="connsiteY2" fmla="*/ 2507740 h 2507740"/>
              <a:gd name="connsiteX3" fmla="*/ 0 w 952342"/>
              <a:gd name="connsiteY3" fmla="*/ 2507740 h 2507740"/>
              <a:gd name="connsiteX0" fmla="*/ 0 w 952342"/>
              <a:gd name="connsiteY0" fmla="*/ 2701742 h 2701742"/>
              <a:gd name="connsiteX1" fmla="*/ 47828 w 952342"/>
              <a:gd name="connsiteY1" fmla="*/ 0 h 2701742"/>
              <a:gd name="connsiteX2" fmla="*/ 952342 w 952342"/>
              <a:gd name="connsiteY2" fmla="*/ 2701742 h 2701742"/>
              <a:gd name="connsiteX3" fmla="*/ 0 w 952342"/>
              <a:gd name="connsiteY3" fmla="*/ 2701742 h 270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342" h="2701742">
                <a:moveTo>
                  <a:pt x="0" y="2701742"/>
                </a:moveTo>
                <a:cubicBezTo>
                  <a:pt x="4760" y="1865829"/>
                  <a:pt x="43068" y="835913"/>
                  <a:pt x="47828" y="0"/>
                </a:cubicBezTo>
                <a:lnTo>
                  <a:pt x="952342" y="2701742"/>
                </a:lnTo>
                <a:lnTo>
                  <a:pt x="0" y="270174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94000">
                <a:schemeClr val="accent1">
                  <a:lumMod val="75000"/>
                  <a:alpha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2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40F3AB-D498-4F7F-84B7-A7579C87FC86}"/>
              </a:ext>
            </a:extLst>
          </p:cNvPr>
          <p:cNvGrpSpPr/>
          <p:nvPr/>
        </p:nvGrpSpPr>
        <p:grpSpPr>
          <a:xfrm>
            <a:off x="6306470" y="1308855"/>
            <a:ext cx="2502862" cy="1439757"/>
            <a:chOff x="8357426" y="1124183"/>
            <a:chExt cx="3079627" cy="1771537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1A3E8D2-F437-491C-B7C6-4DBFA05F0B47}"/>
                </a:ext>
              </a:extLst>
            </p:cNvPr>
            <p:cNvGrpSpPr/>
            <p:nvPr/>
          </p:nvGrpSpPr>
          <p:grpSpPr>
            <a:xfrm rot="1974226">
              <a:off x="8956152" y="1124183"/>
              <a:ext cx="706243" cy="1038861"/>
              <a:chOff x="13599425" y="1094585"/>
              <a:chExt cx="706243" cy="1038861"/>
            </a:xfrm>
          </p:grpSpPr>
          <p:pic>
            <p:nvPicPr>
              <p:cNvPr id="186" name="Graphic 185" descr="Wireless">
                <a:extLst>
                  <a:ext uri="{FF2B5EF4-FFF2-40B4-BE49-F238E27FC236}">
                    <a16:creationId xmlns:a16="http://schemas.microsoft.com/office/drawing/2014/main" id="{D1D0B303-F2DE-41A3-8A38-9356C70D26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439762">
                <a:off x="13892100" y="1094585"/>
                <a:ext cx="413568" cy="413568"/>
              </a:xfrm>
              <a:prstGeom prst="rect">
                <a:avLst/>
              </a:prstGeom>
            </p:spPr>
          </p:pic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18CC273-F9D5-48DF-B5BC-612D3E2E334D}"/>
                  </a:ext>
                </a:extLst>
              </p:cNvPr>
              <p:cNvSpPr/>
              <p:nvPr/>
            </p:nvSpPr>
            <p:spPr>
              <a:xfrm>
                <a:off x="13599425" y="1999591"/>
                <a:ext cx="133855" cy="133855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DAE2880-0EB5-4DB7-9FAE-FF86B95090C9}"/>
                </a:ext>
              </a:extLst>
            </p:cNvPr>
            <p:cNvGrpSpPr/>
            <p:nvPr/>
          </p:nvGrpSpPr>
          <p:grpSpPr>
            <a:xfrm>
              <a:off x="8357426" y="1664428"/>
              <a:ext cx="3079627" cy="1231292"/>
              <a:chOff x="8357426" y="1664428"/>
              <a:chExt cx="3079627" cy="1231292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0C0620D-475A-4233-8C72-BCC8BDE00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7426" y="1664428"/>
                <a:ext cx="3079627" cy="1231292"/>
              </a:xfrm>
              <a:prstGeom prst="rect">
                <a:avLst/>
              </a:prstGeom>
            </p:spPr>
          </p:pic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49055D0D-6BB7-467B-8E0A-6D2D0BB58C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2878" y="1894271"/>
                <a:ext cx="426292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7879B39-AB52-4049-B6CB-CC4B9175B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888" y="2099058"/>
                <a:ext cx="140388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F51865A-60C8-41EB-A7C7-380B35BC0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4994" y="2299083"/>
                <a:ext cx="135731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1FBB04C-ECA6-41A7-9A8C-AC63B6969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5944" y="2501489"/>
                <a:ext cx="242180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4D06D4E-66B6-4DB0-B4FC-64218C8802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8300" y="2703895"/>
                <a:ext cx="550069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BEEB7AB9-013D-4DF1-94D5-0ADD3C70CDB5}"/>
              </a:ext>
            </a:extLst>
          </p:cNvPr>
          <p:cNvSpPr/>
          <p:nvPr/>
        </p:nvSpPr>
        <p:spPr>
          <a:xfrm>
            <a:off x="4442565" y="3200058"/>
            <a:ext cx="182332" cy="18233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204E6F78-F7E7-461D-A21B-7800C6D6E945}"/>
              </a:ext>
            </a:extLst>
          </p:cNvPr>
          <p:cNvSpPr txBox="1">
            <a:spLocks/>
          </p:cNvSpPr>
          <p:nvPr/>
        </p:nvSpPr>
        <p:spPr>
          <a:xfrm>
            <a:off x="2111080" y="279263"/>
            <a:ext cx="6537541" cy="461141"/>
          </a:xfrm>
          <a:prstGeom prst="rect">
            <a:avLst/>
          </a:prstGeom>
        </p:spPr>
        <p:txBody>
          <a:bodyPr vert="horz" lIns="68580" tIns="29219" rIns="68580" bIns="29219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1350" b="0" baseline="7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ONE HUB TO MANY LEAFS</a:t>
            </a:r>
            <a:endParaRPr lang="en-US" sz="1125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Content Placeholder 1">
            <a:extLst>
              <a:ext uri="{FF2B5EF4-FFF2-40B4-BE49-F238E27FC236}">
                <a16:creationId xmlns:a16="http://schemas.microsoft.com/office/drawing/2014/main" id="{69FC5A81-E007-4BEA-8779-41EA1796FA0D}"/>
              </a:ext>
            </a:extLst>
          </p:cNvPr>
          <p:cNvSpPr txBox="1">
            <a:spLocks/>
          </p:cNvSpPr>
          <p:nvPr/>
        </p:nvSpPr>
        <p:spPr>
          <a:xfrm>
            <a:off x="192571" y="1171917"/>
            <a:ext cx="3068755" cy="3698896"/>
          </a:xfrm>
          <a:prstGeom prst="rect">
            <a:avLst/>
          </a:prstGeom>
        </p:spPr>
        <p:txBody>
          <a:bodyPr/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>
                  <a:lumMod val="50000"/>
                </a:schemeClr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472" lvl="2" indent="-141685">
              <a:spcAft>
                <a:spcPts val="135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Scalable, self-healing, </a:t>
            </a:r>
            <a:br>
              <a:rPr lang="en-US" sz="1500" dirty="0">
                <a:cs typeface="Arial" panose="020B0604020202020204" pitchFamily="34" charset="0"/>
              </a:rPr>
            </a:br>
            <a:r>
              <a:rPr lang="en-US" sz="1500" dirty="0">
                <a:cs typeface="Arial" panose="020B0604020202020204" pitchFamily="34" charset="0"/>
              </a:rPr>
              <a:t>self-configuring RF Mesh network</a:t>
            </a:r>
          </a:p>
          <a:p>
            <a:pPr marL="346472" lvl="2" indent="-141685">
              <a:spcAft>
                <a:spcPts val="135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High bandwidth LTE cellular-mesh</a:t>
            </a:r>
          </a:p>
          <a:p>
            <a:pPr marL="620756" lvl="3" indent="-141685">
              <a:spcAft>
                <a:spcPts val="135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One HUB per cluster of 10 -20 LEAF devices – electric and water</a:t>
            </a:r>
          </a:p>
          <a:p>
            <a:pPr marL="620756" lvl="3" indent="-141685">
              <a:spcAft>
                <a:spcPts val="135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LEAF devices provide up to 4 hops to maximize coverage</a:t>
            </a:r>
          </a:p>
          <a:p>
            <a:pPr marL="346472" lvl="2" indent="-141685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Built-in security </a:t>
            </a:r>
            <a:br>
              <a:rPr lang="en-US" sz="1500" dirty="0">
                <a:cs typeface="Arial" panose="020B0604020202020204" pitchFamily="34" charset="0"/>
              </a:rPr>
            </a:br>
            <a:r>
              <a:rPr lang="en-US" sz="1500" dirty="0">
                <a:cs typeface="Arial" panose="020B0604020202020204" pitchFamily="34" charset="0"/>
              </a:rPr>
              <a:t>and redundancy </a:t>
            </a:r>
          </a:p>
          <a:p>
            <a:pPr marL="346472" lvl="2" indent="-141685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Water interval data and </a:t>
            </a:r>
            <a:br>
              <a:rPr lang="en-US" sz="1500" dirty="0">
                <a:cs typeface="Arial" panose="020B0604020202020204" pitchFamily="34" charset="0"/>
              </a:rPr>
            </a:br>
            <a:r>
              <a:rPr lang="en-US" sz="1500" dirty="0">
                <a:cs typeface="Arial" panose="020B0604020202020204" pitchFamily="34" charset="0"/>
              </a:rPr>
              <a:t>leak detection with exceptional battery life</a:t>
            </a:r>
          </a:p>
          <a:p>
            <a:pPr marL="346472" lvl="2" indent="-141685">
              <a:spcAft>
                <a:spcPts val="135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Simple installation </a:t>
            </a:r>
            <a:br>
              <a:rPr lang="en-US" sz="1500" dirty="0">
                <a:cs typeface="Arial" panose="020B0604020202020204" pitchFamily="34" charset="0"/>
              </a:rPr>
            </a:br>
            <a:r>
              <a:rPr lang="en-US" sz="1500" dirty="0">
                <a:cs typeface="Arial" panose="020B0604020202020204" pitchFamily="34" charset="0"/>
              </a:rPr>
              <a:t>and maintenance</a:t>
            </a:r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655D9D-87A3-4AFA-AC60-34CE9C756C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0" y="4422036"/>
            <a:ext cx="3435054" cy="2156701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69886C8-A8CD-9E5E-FA10-50D1076B6D4D}"/>
              </a:ext>
            </a:extLst>
          </p:cNvPr>
          <p:cNvGrpSpPr/>
          <p:nvPr/>
        </p:nvGrpSpPr>
        <p:grpSpPr>
          <a:xfrm>
            <a:off x="7237915" y="3092915"/>
            <a:ext cx="1606329" cy="764843"/>
            <a:chOff x="6688875" y="2562047"/>
            <a:chExt cx="2426373" cy="1130455"/>
          </a:xfrm>
          <a:effectLst>
            <a:glow rad="101600">
              <a:srgbClr val="002060">
                <a:alpha val="40000"/>
              </a:srgbClr>
            </a:glow>
          </a:effectLst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0E72183-1FD1-3FE3-773A-CFE982CA4798}"/>
                </a:ext>
              </a:extLst>
            </p:cNvPr>
            <p:cNvGrpSpPr/>
            <p:nvPr/>
          </p:nvGrpSpPr>
          <p:grpSpPr>
            <a:xfrm>
              <a:off x="7114681" y="2566655"/>
              <a:ext cx="1098035" cy="1104990"/>
              <a:chOff x="6739192" y="4548743"/>
              <a:chExt cx="1098035" cy="110499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9950D7D-A683-247E-9234-7EB5474F9231}"/>
                  </a:ext>
                </a:extLst>
              </p:cNvPr>
              <p:cNvGrpSpPr/>
              <p:nvPr/>
            </p:nvGrpSpPr>
            <p:grpSpPr>
              <a:xfrm>
                <a:off x="6739192" y="45487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87A4D7B7-EB79-60A1-F644-F5C6E6CFBD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AC9D4089-1970-6B9A-FB8F-30722A4D32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4069BA1-8EBC-F547-E4EC-5D1C8DED438B}"/>
                  </a:ext>
                </a:extLst>
              </p:cNvPr>
              <p:cNvGrpSpPr/>
              <p:nvPr/>
            </p:nvGrpSpPr>
            <p:grpSpPr>
              <a:xfrm>
                <a:off x="6891592" y="47011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8D517249-26F8-D47A-2958-71889A7CF6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CD88728C-E5FF-0BBF-DC94-9092DBCACB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C8FFA39-C7A4-E50B-32EB-56609832DFCE}"/>
                  </a:ext>
                </a:extLst>
              </p:cNvPr>
              <p:cNvGrpSpPr/>
              <p:nvPr/>
            </p:nvGrpSpPr>
            <p:grpSpPr>
              <a:xfrm>
                <a:off x="7043992" y="48535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18FDF685-6725-A17D-F34E-CAB996F1B2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CE5FB8D9-2FDF-9CE4-5FB1-30D8F1D5A1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175BA79-3136-06EB-99E8-16577C61EEB3}"/>
                  </a:ext>
                </a:extLst>
              </p:cNvPr>
              <p:cNvGrpSpPr/>
              <p:nvPr/>
            </p:nvGrpSpPr>
            <p:grpSpPr>
              <a:xfrm>
                <a:off x="7196392" y="50059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AE9682B7-EEAD-DB25-F65D-BE6C3CD04E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3C17ECD7-4D6C-505F-2E6E-06E15A7CF7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DC684B-E445-09C4-0713-9411745B8237}"/>
                  </a:ext>
                </a:extLst>
              </p:cNvPr>
              <p:cNvGrpSpPr/>
              <p:nvPr/>
            </p:nvGrpSpPr>
            <p:grpSpPr>
              <a:xfrm>
                <a:off x="7348792" y="51583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2DF8BB4E-9960-240A-D903-E0C84634C6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51" name="Picture 50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C648F4F6-5A49-0FFC-34E9-7BFF0FF2F5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D482E-DAD5-D12E-6B61-5029A016EE80}"/>
                </a:ext>
              </a:extLst>
            </p:cNvPr>
            <p:cNvGrpSpPr/>
            <p:nvPr/>
          </p:nvGrpSpPr>
          <p:grpSpPr>
            <a:xfrm>
              <a:off x="6688875" y="2587512"/>
              <a:ext cx="1098035" cy="1104990"/>
              <a:chOff x="6739192" y="4548743"/>
              <a:chExt cx="1098035" cy="110499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F9EAA7D-D1E5-3C9B-2271-F6BAEE8D1BCF}"/>
                  </a:ext>
                </a:extLst>
              </p:cNvPr>
              <p:cNvGrpSpPr/>
              <p:nvPr/>
            </p:nvGrpSpPr>
            <p:grpSpPr>
              <a:xfrm>
                <a:off x="6739192" y="45487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27678DBB-9F4E-DA02-C811-87BCCB9E9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67A3ABB8-42D7-2B2F-DDDF-AB629E68C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28A22D8-538D-9338-11F5-0A8D7A43E3DC}"/>
                  </a:ext>
                </a:extLst>
              </p:cNvPr>
              <p:cNvGrpSpPr/>
              <p:nvPr/>
            </p:nvGrpSpPr>
            <p:grpSpPr>
              <a:xfrm>
                <a:off x="6891592" y="47011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F4FB16AD-6974-E830-E386-41B97ABDE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9D87F085-26BA-0995-8972-CC7567DDDA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E84FE1F3-1954-4369-F245-AB9527D92F0C}"/>
                  </a:ext>
                </a:extLst>
              </p:cNvPr>
              <p:cNvGrpSpPr/>
              <p:nvPr/>
            </p:nvGrpSpPr>
            <p:grpSpPr>
              <a:xfrm>
                <a:off x="7043992" y="48535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E7A78222-B758-67D9-A19C-F3C046E747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E938DF15-1BFB-FBD1-1C40-4381832446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D335740-FBD5-BA8E-2DE0-9EBB509A389C}"/>
                  </a:ext>
                </a:extLst>
              </p:cNvPr>
              <p:cNvGrpSpPr/>
              <p:nvPr/>
            </p:nvGrpSpPr>
            <p:grpSpPr>
              <a:xfrm>
                <a:off x="7196392" y="50059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023B816-598C-7610-C1A2-A7F8A53A2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8D5B4FB8-BF71-527D-083A-95D2A5CEED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64421FC-C86A-DC9C-A732-D8F4E5919226}"/>
                  </a:ext>
                </a:extLst>
              </p:cNvPr>
              <p:cNvGrpSpPr/>
              <p:nvPr/>
            </p:nvGrpSpPr>
            <p:grpSpPr>
              <a:xfrm>
                <a:off x="7348792" y="51583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AB95B9D5-77BA-23CB-A8E8-0582391788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63" name="Picture 62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9AFF1545-96B3-4185-8067-F5749878A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6CF2558-07E1-1E92-3B75-4EB23CD7E9A3}"/>
                </a:ext>
              </a:extLst>
            </p:cNvPr>
            <p:cNvGrpSpPr/>
            <p:nvPr/>
          </p:nvGrpSpPr>
          <p:grpSpPr>
            <a:xfrm>
              <a:off x="7565947" y="2567097"/>
              <a:ext cx="1098035" cy="1104990"/>
              <a:chOff x="6739192" y="4548743"/>
              <a:chExt cx="1098035" cy="1104990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C478173-9407-FE6E-628A-E2434852A78C}"/>
                  </a:ext>
                </a:extLst>
              </p:cNvPr>
              <p:cNvGrpSpPr/>
              <p:nvPr/>
            </p:nvGrpSpPr>
            <p:grpSpPr>
              <a:xfrm>
                <a:off x="6739192" y="45487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4CE84719-3538-3BA8-9406-4CE3132682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87" name="Picture 86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B27C51DE-5B00-9D9B-3315-65470B246D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55FE204-D04D-BCAC-9A56-103C7433C53E}"/>
                  </a:ext>
                </a:extLst>
              </p:cNvPr>
              <p:cNvGrpSpPr/>
              <p:nvPr/>
            </p:nvGrpSpPr>
            <p:grpSpPr>
              <a:xfrm>
                <a:off x="6891592" y="47011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EA66A85C-D9E2-34F6-51FC-AA32ADA1F6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85" name="Picture 84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8D69BEAF-9E5F-8073-9CA7-8D8B49836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CFF1670-39E4-8812-6FB2-C8760C981070}"/>
                  </a:ext>
                </a:extLst>
              </p:cNvPr>
              <p:cNvGrpSpPr/>
              <p:nvPr/>
            </p:nvGrpSpPr>
            <p:grpSpPr>
              <a:xfrm>
                <a:off x="7043992" y="48535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7595C3F6-6668-E762-D6F7-E15134DB9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83" name="Picture 82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E9581421-2B59-901B-9D85-0D10C92E11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2C26273A-E05D-18CB-E2FB-2CE2DA9CF1DF}"/>
                  </a:ext>
                </a:extLst>
              </p:cNvPr>
              <p:cNvGrpSpPr/>
              <p:nvPr/>
            </p:nvGrpSpPr>
            <p:grpSpPr>
              <a:xfrm>
                <a:off x="7196392" y="50059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7C76EDF7-1B3B-A1A4-E3CC-82571E2F22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60062733-309F-3337-1454-AB8973316B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446E21E-A527-A770-85FC-022ECAD15A8B}"/>
                  </a:ext>
                </a:extLst>
              </p:cNvPr>
              <p:cNvGrpSpPr/>
              <p:nvPr/>
            </p:nvGrpSpPr>
            <p:grpSpPr>
              <a:xfrm>
                <a:off x="7348792" y="51583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9DC6C0F9-68DF-FD8E-D12C-15668ADCD7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BA1ED1CA-F1BE-8751-10E1-34907DE552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6350DD4-BF98-6333-05BD-C4923CAF7A21}"/>
                </a:ext>
              </a:extLst>
            </p:cNvPr>
            <p:cNvGrpSpPr/>
            <p:nvPr/>
          </p:nvGrpSpPr>
          <p:grpSpPr>
            <a:xfrm>
              <a:off x="8017213" y="2562047"/>
              <a:ext cx="1098035" cy="1104990"/>
              <a:chOff x="6739192" y="4548743"/>
              <a:chExt cx="1098035" cy="110499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62A2A21C-0859-F4C6-5122-A3C6EA47DD82}"/>
                  </a:ext>
                </a:extLst>
              </p:cNvPr>
              <p:cNvGrpSpPr/>
              <p:nvPr/>
            </p:nvGrpSpPr>
            <p:grpSpPr>
              <a:xfrm>
                <a:off x="6739192" y="45487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60C73B62-72DB-8104-ED89-2D12EA9B0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73C60A75-DF97-10AA-F540-54AEDDEB61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EDF517CC-365E-9540-B1D0-C8E8E99017AE}"/>
                  </a:ext>
                </a:extLst>
              </p:cNvPr>
              <p:cNvGrpSpPr/>
              <p:nvPr/>
            </p:nvGrpSpPr>
            <p:grpSpPr>
              <a:xfrm>
                <a:off x="6891592" y="47011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1D502821-C25E-2FF3-35F7-A78CEF4B24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118" name="Picture 117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193E1869-4062-2319-052D-9091C04512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EE630936-A22B-A001-6C70-9E005246CB70}"/>
                  </a:ext>
                </a:extLst>
              </p:cNvPr>
              <p:cNvGrpSpPr/>
              <p:nvPr/>
            </p:nvGrpSpPr>
            <p:grpSpPr>
              <a:xfrm>
                <a:off x="7043992" y="48535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B4A71A18-238B-5B06-22E3-0570B3B6B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116" name="Picture 115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7765A73B-8F52-3D2E-4ACA-AAADFBEAC2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15B7F58C-7E25-571B-0281-CBB29C92C2F8}"/>
                  </a:ext>
                </a:extLst>
              </p:cNvPr>
              <p:cNvGrpSpPr/>
              <p:nvPr/>
            </p:nvGrpSpPr>
            <p:grpSpPr>
              <a:xfrm>
                <a:off x="7196392" y="50059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25E87EF5-4F64-BAF2-EB25-C1232B5E8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114" name="Picture 113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380C99AA-5C93-44FE-2107-53F05BAF9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BE115F9-0323-10B3-79CE-4E073B8DDCF6}"/>
                  </a:ext>
                </a:extLst>
              </p:cNvPr>
              <p:cNvGrpSpPr/>
              <p:nvPr/>
            </p:nvGrpSpPr>
            <p:grpSpPr>
              <a:xfrm>
                <a:off x="7348792" y="51583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969EEB31-B970-88E0-AD88-0275C3232B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112" name="Picture 111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C99853B4-0EE4-25FA-30C1-097872FD1A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D3065-AE3A-BD26-560C-23E9417EC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7916" y="3131021"/>
            <a:ext cx="654105" cy="748674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A4BE8AE-5031-82DB-DF95-EF569B609F14}"/>
              </a:ext>
            </a:extLst>
          </p:cNvPr>
          <p:cNvCxnSpPr>
            <a:cxnSpLocks/>
            <a:endCxn id="120" idx="0"/>
          </p:cNvCxnSpPr>
          <p:nvPr/>
        </p:nvCxnSpPr>
        <p:spPr>
          <a:xfrm flipH="1">
            <a:off x="8226860" y="2719876"/>
            <a:ext cx="294026" cy="373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19B6852-D798-DC2D-4E57-8583B33B8F89}"/>
              </a:ext>
            </a:extLst>
          </p:cNvPr>
          <p:cNvCxnSpPr>
            <a:cxnSpLocks/>
            <a:endCxn id="87" idx="0"/>
          </p:cNvCxnSpPr>
          <p:nvPr/>
        </p:nvCxnSpPr>
        <p:spPr>
          <a:xfrm flipH="1">
            <a:off x="7928109" y="2695922"/>
            <a:ext cx="311332" cy="400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024A4B2-FCD6-7C5A-380A-A0306DE145E8}"/>
              </a:ext>
            </a:extLst>
          </p:cNvPr>
          <p:cNvCxnSpPr>
            <a:endCxn id="36" idx="0"/>
          </p:cNvCxnSpPr>
          <p:nvPr/>
        </p:nvCxnSpPr>
        <p:spPr>
          <a:xfrm flipH="1">
            <a:off x="7629358" y="2696000"/>
            <a:ext cx="335488" cy="40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452D38B-06C2-AE12-A874-9084D667337E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7347462" y="2702971"/>
            <a:ext cx="334705" cy="407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4F2A425B-1E1D-FBF6-6FDC-8F480AD6055A}"/>
              </a:ext>
            </a:extLst>
          </p:cNvPr>
          <p:cNvCxnSpPr/>
          <p:nvPr/>
        </p:nvCxnSpPr>
        <p:spPr>
          <a:xfrm rot="10800000">
            <a:off x="5897447" y="1753622"/>
            <a:ext cx="809625" cy="214978"/>
          </a:xfrm>
          <a:prstGeom prst="bentConnector3">
            <a:avLst>
              <a:gd name="adj1" fmla="val 5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loud 139">
            <a:extLst>
              <a:ext uri="{FF2B5EF4-FFF2-40B4-BE49-F238E27FC236}">
                <a16:creationId xmlns:a16="http://schemas.microsoft.com/office/drawing/2014/main" id="{3DF217B4-5DE1-E2BA-B21C-88AA91DF17D7}"/>
              </a:ext>
            </a:extLst>
          </p:cNvPr>
          <p:cNvSpPr/>
          <p:nvPr/>
        </p:nvSpPr>
        <p:spPr>
          <a:xfrm>
            <a:off x="4674582" y="1494090"/>
            <a:ext cx="1240571" cy="69718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Cellular LTE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9107FA4-530C-92AF-B9CF-DBA863FE56B5}"/>
              </a:ext>
            </a:extLst>
          </p:cNvPr>
          <p:cNvSpPr txBox="1"/>
          <p:nvPr/>
        </p:nvSpPr>
        <p:spPr>
          <a:xfrm>
            <a:off x="7419079" y="1481795"/>
            <a:ext cx="1498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2.4 GHz RF Mesh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BB4ED-8F10-43DD-3EF7-309342B74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1E850-3E4E-E6E4-D903-02402B20A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0842-EFFA-9CB1-44A9-B2558210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2832099"/>
            <a:ext cx="8277225" cy="8108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does this have to do with Fiber?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4C8E8-E920-9E37-2FB6-081602077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A3E35-0EBF-F7E9-9862-1FBB8C6F6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9783-2C9F-9E44-DF96-C276E5EE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46" y="280143"/>
            <a:ext cx="7886700" cy="431366"/>
          </a:xfrm>
        </p:spPr>
        <p:txBody>
          <a:bodyPr>
            <a:noAutofit/>
          </a:bodyPr>
          <a:lstStyle/>
          <a:p>
            <a:r>
              <a:rPr lang="en-US" dirty="0"/>
              <a:t>Fiber Hub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3EE3-3F9E-6A42-98A1-B9F5D55ED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4901"/>
            <a:ext cx="4178420" cy="547295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Introducing late 4th quarter 2023</a:t>
            </a:r>
          </a:p>
          <a:p>
            <a:r>
              <a:rPr lang="en-US" sz="18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The Nighthawk Ethernet HUB product is a self-contained mesh HUB device with a wired Ethernet uplink. 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Fiber hub is </a:t>
            </a:r>
            <a:r>
              <a:rPr lang="en-US" sz="1400" dirty="0" err="1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Adaptiv</a:t>
            </a:r>
            <a:r>
              <a:rPr lang="en-US" sz="14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compatible – uses same Synapse mesh module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Acts as a collector for multiple devices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Technically an infrastructure device</a:t>
            </a:r>
          </a:p>
          <a:p>
            <a:r>
              <a:rPr lang="en-US" sz="18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“Fiber” is used because the initial product offering has been designed to work with customer deployed PON networks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With further development, network uplink could be connected to any copper Ethernet interface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Circuitry included to support cellular based version (replaces PON) – reduces operating costs (less cellular outtakes)</a:t>
            </a:r>
          </a:p>
          <a:p>
            <a:r>
              <a:rPr lang="en-US" sz="18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Customer assisted testing and validation ongoing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BB149-C744-39AE-5F10-9EAF952F6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5" r="2862" b="3648"/>
          <a:stretch/>
        </p:blipFill>
        <p:spPr>
          <a:xfrm>
            <a:off x="4968815" y="2528348"/>
            <a:ext cx="3991874" cy="2171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ECD2F8-7FF1-D8C6-37F6-47E28C2B6D45}"/>
              </a:ext>
            </a:extLst>
          </p:cNvPr>
          <p:cNvSpPr txBox="1"/>
          <p:nvPr/>
        </p:nvSpPr>
        <p:spPr>
          <a:xfrm>
            <a:off x="5955126" y="2149278"/>
            <a:ext cx="123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2180"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LED Status Indicators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4230C1-6E56-A9E3-E69D-54C52483549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573068" y="2380110"/>
            <a:ext cx="278463" cy="7998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5D57AE-C1A8-C791-6F73-82CF254D0D74}"/>
              </a:ext>
            </a:extLst>
          </p:cNvPr>
          <p:cNvSpPr txBox="1"/>
          <p:nvPr/>
        </p:nvSpPr>
        <p:spPr>
          <a:xfrm>
            <a:off x="7613507" y="2036284"/>
            <a:ext cx="119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2180"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2.4GHz Mesh Antenna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45074B-7B99-60F7-C151-5CB7D4570F78}"/>
              </a:ext>
            </a:extLst>
          </p:cNvPr>
          <p:cNvCxnSpPr>
            <a:cxnSpLocks/>
          </p:cNvCxnSpPr>
          <p:nvPr/>
        </p:nvCxnSpPr>
        <p:spPr>
          <a:xfrm>
            <a:off x="8209461" y="2231915"/>
            <a:ext cx="524785" cy="485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225E102-18DC-E34C-22DB-71FB34274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6657B2D-71C4-11B1-97DD-1CE66D158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1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59">
            <a:extLst>
              <a:ext uri="{FF2B5EF4-FFF2-40B4-BE49-F238E27FC236}">
                <a16:creationId xmlns:a16="http://schemas.microsoft.com/office/drawing/2014/main" id="{61294A74-FF1A-41E6-9456-4816004BD9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515372" y="1600281"/>
            <a:ext cx="4155563" cy="3206119"/>
          </a:xfrm>
          <a:prstGeom prst="rect">
            <a:avLst/>
          </a:prstGeom>
        </p:spPr>
      </p:pic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BAFB2B22-0062-4AAD-A93D-0987F47FFC54}"/>
              </a:ext>
            </a:extLst>
          </p:cNvPr>
          <p:cNvSpPr/>
          <p:nvPr/>
        </p:nvSpPr>
        <p:spPr>
          <a:xfrm rot="15208780">
            <a:off x="5125296" y="1652699"/>
            <a:ext cx="760760" cy="2283142"/>
          </a:xfrm>
          <a:custGeom>
            <a:avLst/>
            <a:gdLst>
              <a:gd name="connsiteX0" fmla="*/ 0 w 952342"/>
              <a:gd name="connsiteY0" fmla="*/ 2239307 h 2239307"/>
              <a:gd name="connsiteX1" fmla="*/ 444963 w 952342"/>
              <a:gd name="connsiteY1" fmla="*/ 0 h 2239307"/>
              <a:gd name="connsiteX2" fmla="*/ 952342 w 952342"/>
              <a:gd name="connsiteY2" fmla="*/ 2239307 h 2239307"/>
              <a:gd name="connsiteX3" fmla="*/ 0 w 952342"/>
              <a:gd name="connsiteY3" fmla="*/ 2239307 h 2239307"/>
              <a:gd name="connsiteX0" fmla="*/ 0 w 952342"/>
              <a:gd name="connsiteY0" fmla="*/ 3271827 h 3271827"/>
              <a:gd name="connsiteX1" fmla="*/ 240909 w 952342"/>
              <a:gd name="connsiteY1" fmla="*/ 0 h 3271827"/>
              <a:gd name="connsiteX2" fmla="*/ 952342 w 952342"/>
              <a:gd name="connsiteY2" fmla="*/ 3271827 h 3271827"/>
              <a:gd name="connsiteX3" fmla="*/ 0 w 952342"/>
              <a:gd name="connsiteY3" fmla="*/ 3271827 h 3271827"/>
              <a:gd name="connsiteX0" fmla="*/ 0 w 952342"/>
              <a:gd name="connsiteY0" fmla="*/ 2507740 h 2507740"/>
              <a:gd name="connsiteX1" fmla="*/ 14281 w 952342"/>
              <a:gd name="connsiteY1" fmla="*/ 0 h 2507740"/>
              <a:gd name="connsiteX2" fmla="*/ 952342 w 952342"/>
              <a:gd name="connsiteY2" fmla="*/ 2507740 h 2507740"/>
              <a:gd name="connsiteX3" fmla="*/ 0 w 952342"/>
              <a:gd name="connsiteY3" fmla="*/ 2507740 h 2507740"/>
              <a:gd name="connsiteX0" fmla="*/ 0 w 952342"/>
              <a:gd name="connsiteY0" fmla="*/ 2701742 h 2701742"/>
              <a:gd name="connsiteX1" fmla="*/ 47828 w 952342"/>
              <a:gd name="connsiteY1" fmla="*/ 0 h 2701742"/>
              <a:gd name="connsiteX2" fmla="*/ 952342 w 952342"/>
              <a:gd name="connsiteY2" fmla="*/ 2701742 h 2701742"/>
              <a:gd name="connsiteX3" fmla="*/ 0 w 952342"/>
              <a:gd name="connsiteY3" fmla="*/ 2701742 h 270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342" h="2701742">
                <a:moveTo>
                  <a:pt x="0" y="2701742"/>
                </a:moveTo>
                <a:cubicBezTo>
                  <a:pt x="4760" y="1865829"/>
                  <a:pt x="43068" y="835913"/>
                  <a:pt x="47828" y="0"/>
                </a:cubicBezTo>
                <a:lnTo>
                  <a:pt x="952342" y="2701742"/>
                </a:lnTo>
                <a:lnTo>
                  <a:pt x="0" y="270174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94000">
                <a:schemeClr val="accent1">
                  <a:lumMod val="75000"/>
                  <a:alpha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2"/>
              </a:solidFill>
            </a:endParaRPr>
          </a:p>
        </p:txBody>
      </p:sp>
      <p:pic>
        <p:nvPicPr>
          <p:cNvPr id="179" name="Picture 178">
            <a:extLst>
              <a:ext uri="{FF2B5EF4-FFF2-40B4-BE49-F238E27FC236}">
                <a16:creationId xmlns:a16="http://schemas.microsoft.com/office/drawing/2014/main" id="{E0C0620D-475A-4233-8C72-BCC8BDE000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03" b="96599" l="35993" r="96917">
                        <a14:foregroundMark x1="39891" y1="19501" x2="39891" y2="19501"/>
                        <a14:foregroundMark x1="41070" y1="13832" x2="84406" y2="7029"/>
                        <a14:foregroundMark x1="52493" y1="90023" x2="93563" y2="62358"/>
                        <a14:foregroundMark x1="38803" y1="9070" x2="38803" y2="9070"/>
                        <a14:foregroundMark x1="36083" y1="14739" x2="36083" y2="14739"/>
                        <a14:foregroundMark x1="93200" y1="90930" x2="93200" y2="90930"/>
                        <a14:foregroundMark x1="95104" y1="81406" x2="92475" y2="87982"/>
                        <a14:foregroundMark x1="97008" y1="86168" x2="97008" y2="86168"/>
                        <a14:foregroundMark x1="92475" y1="96599" x2="92475" y2="96599"/>
                      </a14:backgroundRemoval>
                    </a14:imgEffect>
                  </a14:imgLayer>
                </a14:imgProps>
              </a:ext>
            </a:extLst>
          </a:blip>
          <a:srcRect l="33428"/>
          <a:stretch/>
        </p:blipFill>
        <p:spPr>
          <a:xfrm>
            <a:off x="7143130" y="1833645"/>
            <a:ext cx="1666202" cy="1000691"/>
          </a:xfrm>
          <a:prstGeom prst="rect">
            <a:avLst/>
          </a:prstGeom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055D0D-6BB7-467B-8E0A-6D2D0BB58CF1}"/>
              </a:ext>
            </a:extLst>
          </p:cNvPr>
          <p:cNvCxnSpPr>
            <a:cxnSpLocks/>
          </p:cNvCxnSpPr>
          <p:nvPr/>
        </p:nvCxnSpPr>
        <p:spPr>
          <a:xfrm>
            <a:off x="6839166" y="2020442"/>
            <a:ext cx="346454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17879B39-AB52-4049-B6CB-CC4B9175BF97}"/>
              </a:ext>
            </a:extLst>
          </p:cNvPr>
          <p:cNvCxnSpPr>
            <a:cxnSpLocks/>
          </p:cNvCxnSpPr>
          <p:nvPr/>
        </p:nvCxnSpPr>
        <p:spPr>
          <a:xfrm>
            <a:off x="6934200" y="2186876"/>
            <a:ext cx="32302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5F51865A-60C8-41EB-A7C7-380B35BC00DF}"/>
              </a:ext>
            </a:extLst>
          </p:cNvPr>
          <p:cNvCxnSpPr>
            <a:cxnSpLocks/>
          </p:cNvCxnSpPr>
          <p:nvPr/>
        </p:nvCxnSpPr>
        <p:spPr>
          <a:xfrm>
            <a:off x="6839166" y="2349439"/>
            <a:ext cx="4858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1FBB04C-ECA6-41A7-9A8C-AC63B6969F1D}"/>
              </a:ext>
            </a:extLst>
          </p:cNvPr>
          <p:cNvCxnSpPr>
            <a:cxnSpLocks/>
          </p:cNvCxnSpPr>
          <p:nvPr/>
        </p:nvCxnSpPr>
        <p:spPr>
          <a:xfrm>
            <a:off x="6839166" y="2513938"/>
            <a:ext cx="556911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4D06D4E-66B6-4DB0-B4FC-64218C88024C}"/>
              </a:ext>
            </a:extLst>
          </p:cNvPr>
          <p:cNvCxnSpPr>
            <a:cxnSpLocks/>
          </p:cNvCxnSpPr>
          <p:nvPr/>
        </p:nvCxnSpPr>
        <p:spPr>
          <a:xfrm>
            <a:off x="6708285" y="2678437"/>
            <a:ext cx="77739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BEEB7AB9-013D-4DF1-94D5-0ADD3C70CDB5}"/>
              </a:ext>
            </a:extLst>
          </p:cNvPr>
          <p:cNvSpPr/>
          <p:nvPr/>
        </p:nvSpPr>
        <p:spPr>
          <a:xfrm>
            <a:off x="4442565" y="3285783"/>
            <a:ext cx="182332" cy="18233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204E6F78-F7E7-461D-A21B-7800C6D6E945}"/>
              </a:ext>
            </a:extLst>
          </p:cNvPr>
          <p:cNvSpPr txBox="1">
            <a:spLocks/>
          </p:cNvSpPr>
          <p:nvPr/>
        </p:nvSpPr>
        <p:spPr>
          <a:xfrm>
            <a:off x="2111080" y="279263"/>
            <a:ext cx="6537541" cy="461141"/>
          </a:xfrm>
          <a:prstGeom prst="rect">
            <a:avLst/>
          </a:prstGeom>
        </p:spPr>
        <p:txBody>
          <a:bodyPr vert="horz" lIns="68580" tIns="29219" rIns="68580" bIns="29219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1350" b="0" baseline="7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ONE HUB TO MANY LEAFS</a:t>
            </a:r>
            <a:endParaRPr lang="en-US" sz="1125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Content Placeholder 1">
            <a:extLst>
              <a:ext uri="{FF2B5EF4-FFF2-40B4-BE49-F238E27FC236}">
                <a16:creationId xmlns:a16="http://schemas.microsoft.com/office/drawing/2014/main" id="{69FC5A81-E007-4BEA-8779-41EA1796FA0D}"/>
              </a:ext>
            </a:extLst>
          </p:cNvPr>
          <p:cNvSpPr txBox="1">
            <a:spLocks/>
          </p:cNvSpPr>
          <p:nvPr/>
        </p:nvSpPr>
        <p:spPr>
          <a:xfrm>
            <a:off x="192572" y="1161467"/>
            <a:ext cx="3014730" cy="3698896"/>
          </a:xfrm>
          <a:prstGeom prst="rect">
            <a:avLst/>
          </a:prstGeom>
        </p:spPr>
        <p:txBody>
          <a:bodyPr/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>
                  <a:lumMod val="50000"/>
                </a:schemeClr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472" lvl="2" indent="-141685">
              <a:spcAft>
                <a:spcPts val="135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Scalable, self-healing, </a:t>
            </a:r>
            <a:br>
              <a:rPr lang="en-US" sz="1500" dirty="0">
                <a:cs typeface="Arial" panose="020B0604020202020204" pitchFamily="34" charset="0"/>
              </a:rPr>
            </a:br>
            <a:r>
              <a:rPr lang="en-US" sz="1500" dirty="0">
                <a:cs typeface="Arial" panose="020B0604020202020204" pitchFamily="34" charset="0"/>
              </a:rPr>
              <a:t>self-configuring RF Mesh network</a:t>
            </a:r>
          </a:p>
          <a:p>
            <a:pPr marL="346472" lvl="2" indent="-141685">
              <a:spcAft>
                <a:spcPts val="135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Utilize High bandwidth Fiber backhaul</a:t>
            </a:r>
          </a:p>
          <a:p>
            <a:pPr marL="620756" lvl="3" indent="-141685">
              <a:spcAft>
                <a:spcPts val="135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One HUB per cluster of greater than 20 LEAF devices – electric and water</a:t>
            </a:r>
          </a:p>
          <a:p>
            <a:pPr marL="620756" lvl="3" indent="-141685">
              <a:spcAft>
                <a:spcPts val="135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LEAF devices provide up to 4 hops to maximize coverage</a:t>
            </a:r>
          </a:p>
          <a:p>
            <a:pPr marL="346472" lvl="2" indent="-141685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Built-in security </a:t>
            </a:r>
            <a:br>
              <a:rPr lang="en-US" sz="1500" dirty="0">
                <a:cs typeface="Arial" panose="020B0604020202020204" pitchFamily="34" charset="0"/>
              </a:rPr>
            </a:br>
            <a:r>
              <a:rPr lang="en-US" sz="1500" dirty="0">
                <a:cs typeface="Arial" panose="020B0604020202020204" pitchFamily="34" charset="0"/>
              </a:rPr>
              <a:t>and redundancy </a:t>
            </a:r>
          </a:p>
          <a:p>
            <a:pPr marL="346472" lvl="2" indent="-141685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Water interval data and </a:t>
            </a:r>
            <a:br>
              <a:rPr lang="en-US" sz="1500" dirty="0">
                <a:cs typeface="Arial" panose="020B0604020202020204" pitchFamily="34" charset="0"/>
              </a:rPr>
            </a:br>
            <a:r>
              <a:rPr lang="en-US" sz="1500" dirty="0">
                <a:cs typeface="Arial" panose="020B0604020202020204" pitchFamily="34" charset="0"/>
              </a:rPr>
              <a:t>leak detection with exceptional battery life</a:t>
            </a:r>
          </a:p>
          <a:p>
            <a:pPr marL="346472" lvl="2" indent="-141685">
              <a:spcAft>
                <a:spcPts val="135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500" dirty="0">
                <a:cs typeface="Arial" panose="020B0604020202020204" pitchFamily="34" charset="0"/>
              </a:rPr>
              <a:t>Simple installation </a:t>
            </a:r>
            <a:br>
              <a:rPr lang="en-US" sz="1500" dirty="0">
                <a:cs typeface="Arial" panose="020B0604020202020204" pitchFamily="34" charset="0"/>
              </a:rPr>
            </a:br>
            <a:r>
              <a:rPr lang="en-US" sz="1500" dirty="0">
                <a:cs typeface="Arial" panose="020B0604020202020204" pitchFamily="34" charset="0"/>
              </a:rPr>
              <a:t>and maintenance</a:t>
            </a:r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655D9D-87A3-4AFA-AC60-34CE9C756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46" y="4373670"/>
            <a:ext cx="3435054" cy="2156701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69886C8-A8CD-9E5E-FA10-50D1076B6D4D}"/>
              </a:ext>
            </a:extLst>
          </p:cNvPr>
          <p:cNvGrpSpPr/>
          <p:nvPr/>
        </p:nvGrpSpPr>
        <p:grpSpPr>
          <a:xfrm>
            <a:off x="7237915" y="3178640"/>
            <a:ext cx="1606329" cy="764843"/>
            <a:chOff x="6688875" y="2562047"/>
            <a:chExt cx="2426373" cy="1130455"/>
          </a:xfrm>
          <a:effectLst>
            <a:glow rad="101600">
              <a:srgbClr val="002060">
                <a:alpha val="40000"/>
              </a:srgbClr>
            </a:glow>
          </a:effectLst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0E72183-1FD1-3FE3-773A-CFE982CA4798}"/>
                </a:ext>
              </a:extLst>
            </p:cNvPr>
            <p:cNvGrpSpPr/>
            <p:nvPr/>
          </p:nvGrpSpPr>
          <p:grpSpPr>
            <a:xfrm>
              <a:off x="7114681" y="2566655"/>
              <a:ext cx="1098035" cy="1104990"/>
              <a:chOff x="6739192" y="4548743"/>
              <a:chExt cx="1098035" cy="110499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9950D7D-A683-247E-9234-7EB5474F9231}"/>
                  </a:ext>
                </a:extLst>
              </p:cNvPr>
              <p:cNvGrpSpPr/>
              <p:nvPr/>
            </p:nvGrpSpPr>
            <p:grpSpPr>
              <a:xfrm>
                <a:off x="6739192" y="45487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87A4D7B7-EB79-60A1-F644-F5C6E6CFBD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AC9D4089-1970-6B9A-FB8F-30722A4D32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4069BA1-8EBC-F547-E4EC-5D1C8DED438B}"/>
                  </a:ext>
                </a:extLst>
              </p:cNvPr>
              <p:cNvGrpSpPr/>
              <p:nvPr/>
            </p:nvGrpSpPr>
            <p:grpSpPr>
              <a:xfrm>
                <a:off x="6891592" y="47011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8D517249-26F8-D47A-2958-71889A7CF6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CD88728C-E5FF-0BBF-DC94-9092DBCACB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C8FFA39-C7A4-E50B-32EB-56609832DFCE}"/>
                  </a:ext>
                </a:extLst>
              </p:cNvPr>
              <p:cNvGrpSpPr/>
              <p:nvPr/>
            </p:nvGrpSpPr>
            <p:grpSpPr>
              <a:xfrm>
                <a:off x="7043992" y="48535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18FDF685-6725-A17D-F34E-CAB996F1B2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CE5FB8D9-2FDF-9CE4-5FB1-30D8F1D5A1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175BA79-3136-06EB-99E8-16577C61EEB3}"/>
                  </a:ext>
                </a:extLst>
              </p:cNvPr>
              <p:cNvGrpSpPr/>
              <p:nvPr/>
            </p:nvGrpSpPr>
            <p:grpSpPr>
              <a:xfrm>
                <a:off x="7196392" y="50059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AE9682B7-EEAD-DB25-F65D-BE6C3CD04E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3C17ECD7-4D6C-505F-2E6E-06E15A7CF7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DC684B-E445-09C4-0713-9411745B8237}"/>
                  </a:ext>
                </a:extLst>
              </p:cNvPr>
              <p:cNvGrpSpPr/>
              <p:nvPr/>
            </p:nvGrpSpPr>
            <p:grpSpPr>
              <a:xfrm>
                <a:off x="7348792" y="51583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2DF8BB4E-9960-240A-D903-E0C84634C6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51" name="Picture 50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C648F4F6-5A49-0FFC-34E9-7BFF0FF2F5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D482E-DAD5-D12E-6B61-5029A016EE80}"/>
                </a:ext>
              </a:extLst>
            </p:cNvPr>
            <p:cNvGrpSpPr/>
            <p:nvPr/>
          </p:nvGrpSpPr>
          <p:grpSpPr>
            <a:xfrm>
              <a:off x="6688875" y="2587512"/>
              <a:ext cx="1098035" cy="1104990"/>
              <a:chOff x="6739192" y="4548743"/>
              <a:chExt cx="1098035" cy="110499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F9EAA7D-D1E5-3C9B-2271-F6BAEE8D1BCF}"/>
                  </a:ext>
                </a:extLst>
              </p:cNvPr>
              <p:cNvGrpSpPr/>
              <p:nvPr/>
            </p:nvGrpSpPr>
            <p:grpSpPr>
              <a:xfrm>
                <a:off x="6739192" y="45487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27678DBB-9F4E-DA02-C811-87BCCB9E9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67A3ABB8-42D7-2B2F-DDDF-AB629E68C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28A22D8-538D-9338-11F5-0A8D7A43E3DC}"/>
                  </a:ext>
                </a:extLst>
              </p:cNvPr>
              <p:cNvGrpSpPr/>
              <p:nvPr/>
            </p:nvGrpSpPr>
            <p:grpSpPr>
              <a:xfrm>
                <a:off x="6891592" y="47011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F4FB16AD-6974-E830-E386-41B97ABDE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9D87F085-26BA-0995-8972-CC7567DDDA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E84FE1F3-1954-4369-F245-AB9527D92F0C}"/>
                  </a:ext>
                </a:extLst>
              </p:cNvPr>
              <p:cNvGrpSpPr/>
              <p:nvPr/>
            </p:nvGrpSpPr>
            <p:grpSpPr>
              <a:xfrm>
                <a:off x="7043992" y="48535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E7A78222-B758-67D9-A19C-F3C046E747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E938DF15-1BFB-FBD1-1C40-4381832446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D335740-FBD5-BA8E-2DE0-9EBB509A389C}"/>
                  </a:ext>
                </a:extLst>
              </p:cNvPr>
              <p:cNvGrpSpPr/>
              <p:nvPr/>
            </p:nvGrpSpPr>
            <p:grpSpPr>
              <a:xfrm>
                <a:off x="7196392" y="50059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023B816-598C-7610-C1A2-A7F8A53A2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8D5B4FB8-BF71-527D-083A-95D2A5CEED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64421FC-C86A-DC9C-A732-D8F4E5919226}"/>
                  </a:ext>
                </a:extLst>
              </p:cNvPr>
              <p:cNvGrpSpPr/>
              <p:nvPr/>
            </p:nvGrpSpPr>
            <p:grpSpPr>
              <a:xfrm>
                <a:off x="7348792" y="51583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AB95B9D5-77BA-23CB-A8E8-0582391788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63" name="Picture 62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9AFF1545-96B3-4185-8067-F5749878A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6CF2558-07E1-1E92-3B75-4EB23CD7E9A3}"/>
                </a:ext>
              </a:extLst>
            </p:cNvPr>
            <p:cNvGrpSpPr/>
            <p:nvPr/>
          </p:nvGrpSpPr>
          <p:grpSpPr>
            <a:xfrm>
              <a:off x="7565947" y="2567097"/>
              <a:ext cx="1098035" cy="1104990"/>
              <a:chOff x="6739192" y="4548743"/>
              <a:chExt cx="1098035" cy="1104990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C478173-9407-FE6E-628A-E2434852A78C}"/>
                  </a:ext>
                </a:extLst>
              </p:cNvPr>
              <p:cNvGrpSpPr/>
              <p:nvPr/>
            </p:nvGrpSpPr>
            <p:grpSpPr>
              <a:xfrm>
                <a:off x="6739192" y="45487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4CE84719-3538-3BA8-9406-4CE3132682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87" name="Picture 86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B27C51DE-5B00-9D9B-3315-65470B246D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55FE204-D04D-BCAC-9A56-103C7433C53E}"/>
                  </a:ext>
                </a:extLst>
              </p:cNvPr>
              <p:cNvGrpSpPr/>
              <p:nvPr/>
            </p:nvGrpSpPr>
            <p:grpSpPr>
              <a:xfrm>
                <a:off x="6891592" y="47011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EA66A85C-D9E2-34F6-51FC-AA32ADA1F6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85" name="Picture 84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8D69BEAF-9E5F-8073-9CA7-8D8B49836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CFF1670-39E4-8812-6FB2-C8760C981070}"/>
                  </a:ext>
                </a:extLst>
              </p:cNvPr>
              <p:cNvGrpSpPr/>
              <p:nvPr/>
            </p:nvGrpSpPr>
            <p:grpSpPr>
              <a:xfrm>
                <a:off x="7043992" y="48535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7595C3F6-6668-E762-D6F7-E15134DB9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83" name="Picture 82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E9581421-2B59-901B-9D85-0D10C92E11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2C26273A-E05D-18CB-E2FB-2CE2DA9CF1DF}"/>
                  </a:ext>
                </a:extLst>
              </p:cNvPr>
              <p:cNvGrpSpPr/>
              <p:nvPr/>
            </p:nvGrpSpPr>
            <p:grpSpPr>
              <a:xfrm>
                <a:off x="7196392" y="50059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7C76EDF7-1B3B-A1A4-E3CC-82571E2F22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60062733-309F-3337-1454-AB8973316B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446E21E-A527-A770-85FC-022ECAD15A8B}"/>
                  </a:ext>
                </a:extLst>
              </p:cNvPr>
              <p:cNvGrpSpPr/>
              <p:nvPr/>
            </p:nvGrpSpPr>
            <p:grpSpPr>
              <a:xfrm>
                <a:off x="7348792" y="51583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9DC6C0F9-68DF-FD8E-D12C-15668ADCD7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BA1ED1CA-F1BE-8751-10E1-34907DE552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6350DD4-BF98-6333-05BD-C4923CAF7A21}"/>
                </a:ext>
              </a:extLst>
            </p:cNvPr>
            <p:cNvGrpSpPr/>
            <p:nvPr/>
          </p:nvGrpSpPr>
          <p:grpSpPr>
            <a:xfrm>
              <a:off x="8017213" y="2562047"/>
              <a:ext cx="1098035" cy="1104990"/>
              <a:chOff x="6739192" y="4548743"/>
              <a:chExt cx="1098035" cy="110499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62A2A21C-0859-F4C6-5122-A3C6EA47DD82}"/>
                  </a:ext>
                </a:extLst>
              </p:cNvPr>
              <p:cNvGrpSpPr/>
              <p:nvPr/>
            </p:nvGrpSpPr>
            <p:grpSpPr>
              <a:xfrm>
                <a:off x="6739192" y="45487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60C73B62-72DB-8104-ED89-2D12EA9B0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73C60A75-DF97-10AA-F540-54AEDDEB61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EDF517CC-365E-9540-B1D0-C8E8E99017AE}"/>
                  </a:ext>
                </a:extLst>
              </p:cNvPr>
              <p:cNvGrpSpPr/>
              <p:nvPr/>
            </p:nvGrpSpPr>
            <p:grpSpPr>
              <a:xfrm>
                <a:off x="6891592" y="47011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1D502821-C25E-2FF3-35F7-A78CEF4B24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118" name="Picture 117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193E1869-4062-2319-052D-9091C04512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EE630936-A22B-A001-6C70-9E005246CB70}"/>
                  </a:ext>
                </a:extLst>
              </p:cNvPr>
              <p:cNvGrpSpPr/>
              <p:nvPr/>
            </p:nvGrpSpPr>
            <p:grpSpPr>
              <a:xfrm>
                <a:off x="7043992" y="48535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B4A71A18-238B-5B06-22E3-0570B3B6B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116" name="Picture 115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7765A73B-8F52-3D2E-4ACA-AAADFBEAC2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15B7F58C-7E25-571B-0281-CBB29C92C2F8}"/>
                  </a:ext>
                </a:extLst>
              </p:cNvPr>
              <p:cNvGrpSpPr/>
              <p:nvPr/>
            </p:nvGrpSpPr>
            <p:grpSpPr>
              <a:xfrm>
                <a:off x="7196392" y="50059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25E87EF5-4F64-BAF2-EB25-C1232B5E8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114" name="Picture 113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380C99AA-5C93-44FE-2107-53F05BAF9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BE115F9-0323-10B3-79CE-4E073B8DDCF6}"/>
                  </a:ext>
                </a:extLst>
              </p:cNvPr>
              <p:cNvGrpSpPr/>
              <p:nvPr/>
            </p:nvGrpSpPr>
            <p:grpSpPr>
              <a:xfrm>
                <a:off x="7348792" y="5158343"/>
                <a:ext cx="488435" cy="495390"/>
                <a:chOff x="7026923" y="2596891"/>
                <a:chExt cx="1494356" cy="1158154"/>
              </a:xfrm>
              <a:effectLst/>
            </p:grpSpPr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969EEB31-B970-88E0-AD88-0275C3232B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3221" y="2795473"/>
                  <a:ext cx="1068058" cy="760991"/>
                </a:xfrm>
                <a:prstGeom prst="rect">
                  <a:avLst/>
                </a:prstGeom>
              </p:spPr>
            </p:pic>
            <p:pic>
              <p:nvPicPr>
                <p:cNvPr id="112" name="Picture 111" descr="A picture containing cylinder&#10;&#10;Description automatically generated">
                  <a:extLst>
                    <a:ext uri="{FF2B5EF4-FFF2-40B4-BE49-F238E27FC236}">
                      <a16:creationId xmlns:a16="http://schemas.microsoft.com/office/drawing/2014/main" id="{C99853B4-0EE4-25FA-30C1-097872FD1A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923" y="2596891"/>
                  <a:ext cx="1012510" cy="115815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D3065-AE3A-BD26-560C-23E9417EC2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1456" y="3243858"/>
            <a:ext cx="654105" cy="748674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A4BE8AE-5031-82DB-DF95-EF569B609F14}"/>
              </a:ext>
            </a:extLst>
          </p:cNvPr>
          <p:cNvCxnSpPr>
            <a:cxnSpLocks/>
            <a:endCxn id="120" idx="0"/>
          </p:cNvCxnSpPr>
          <p:nvPr/>
        </p:nvCxnSpPr>
        <p:spPr>
          <a:xfrm flipH="1">
            <a:off x="8226860" y="2805601"/>
            <a:ext cx="294026" cy="373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19B6852-D798-DC2D-4E57-8583B33B8F89}"/>
              </a:ext>
            </a:extLst>
          </p:cNvPr>
          <p:cNvCxnSpPr>
            <a:cxnSpLocks/>
            <a:endCxn id="87" idx="0"/>
          </p:cNvCxnSpPr>
          <p:nvPr/>
        </p:nvCxnSpPr>
        <p:spPr>
          <a:xfrm flipH="1">
            <a:off x="7928109" y="2781647"/>
            <a:ext cx="311332" cy="400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024A4B2-FCD6-7C5A-380A-A0306DE145E8}"/>
              </a:ext>
            </a:extLst>
          </p:cNvPr>
          <p:cNvCxnSpPr>
            <a:endCxn id="36" idx="0"/>
          </p:cNvCxnSpPr>
          <p:nvPr/>
        </p:nvCxnSpPr>
        <p:spPr>
          <a:xfrm flipH="1">
            <a:off x="7629358" y="2781725"/>
            <a:ext cx="335488" cy="40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452D38B-06C2-AE12-A874-9084D667337E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7347462" y="2788696"/>
            <a:ext cx="334705" cy="407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A61371-8BEA-32C5-F863-F59AF86F5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27679">
            <a:off x="5477384" y="1735912"/>
            <a:ext cx="1754053" cy="12017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816D1F-A50F-DF7E-46F6-E09BE607B70C}"/>
              </a:ext>
            </a:extLst>
          </p:cNvPr>
          <p:cNvSpPr txBox="1"/>
          <p:nvPr/>
        </p:nvSpPr>
        <p:spPr>
          <a:xfrm>
            <a:off x="7120038" y="4647935"/>
            <a:ext cx="1469818" cy="58477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Fiber Hub</a:t>
            </a:r>
          </a:p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F4632D-9680-621F-6822-B3DE5E1DD3DB}"/>
              </a:ext>
            </a:extLst>
          </p:cNvPr>
          <p:cNvSpPr txBox="1"/>
          <p:nvPr/>
        </p:nvSpPr>
        <p:spPr>
          <a:xfrm>
            <a:off x="6457949" y="4943063"/>
            <a:ext cx="677237" cy="32316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 </a:t>
            </a: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9F2C6F-847B-E834-22FD-A5BDE7DD0F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5562" y="1430654"/>
            <a:ext cx="508507" cy="508507"/>
          </a:xfrm>
          <a:prstGeom prst="rect">
            <a:avLst/>
          </a:prstGeom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F62DA17-3AD1-7719-580D-04A25743A1CF}"/>
              </a:ext>
            </a:extLst>
          </p:cNvPr>
          <p:cNvCxnSpPr/>
          <p:nvPr/>
        </p:nvCxnSpPr>
        <p:spPr>
          <a:xfrm rot="10800000">
            <a:off x="5648326" y="1618667"/>
            <a:ext cx="809625" cy="214978"/>
          </a:xfrm>
          <a:prstGeom prst="bentConnector3">
            <a:avLst>
              <a:gd name="adj1" fmla="val 5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>
            <a:extLst>
              <a:ext uri="{FF2B5EF4-FFF2-40B4-BE49-F238E27FC236}">
                <a16:creationId xmlns:a16="http://schemas.microsoft.com/office/drawing/2014/main" id="{07526EE8-EFD3-5B9F-66E6-5C8433BFC73D}"/>
              </a:ext>
            </a:extLst>
          </p:cNvPr>
          <p:cNvSpPr/>
          <p:nvPr/>
        </p:nvSpPr>
        <p:spPr>
          <a:xfrm>
            <a:off x="4425461" y="1359135"/>
            <a:ext cx="1240571" cy="69718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Fiber Network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7ADD45-2BC4-2849-5AA9-461234CC71F3}"/>
              </a:ext>
            </a:extLst>
          </p:cNvPr>
          <p:cNvSpPr txBox="1"/>
          <p:nvPr/>
        </p:nvSpPr>
        <p:spPr>
          <a:xfrm>
            <a:off x="7439701" y="1576645"/>
            <a:ext cx="1498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2.4 GHz RF Mesh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CEAFE-ADB7-26AE-FF88-AF0F2952A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EB9E0-A56E-A90B-2D55-F6A1FE58A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TESCOOL Template 2024_FINAL</Template>
  <TotalTime>4983</TotalTime>
  <Words>1379</Words>
  <Application>Microsoft Macintosh PowerPoint</Application>
  <PresentationFormat>On-screen Show (4:3)</PresentationFormat>
  <Paragraphs>259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Futura-Light</vt:lpstr>
      <vt:lpstr>Symbol</vt:lpstr>
      <vt:lpstr>Times New Roman</vt:lpstr>
      <vt:lpstr>Univers-Condensed</vt:lpstr>
      <vt:lpstr>TESCO Template</vt:lpstr>
      <vt:lpstr>Cellular Metering Solutions and Integration with MV-90 and Fiber</vt:lpstr>
      <vt:lpstr>Adaptiv Architecture</vt:lpstr>
      <vt:lpstr>Adaptiv Benefits</vt:lpstr>
      <vt:lpstr>Adpativ Deployment Options</vt:lpstr>
      <vt:lpstr>Adaptiv Endpoints</vt:lpstr>
      <vt:lpstr>PowerPoint Presentation</vt:lpstr>
      <vt:lpstr>What does this have to do with Fiber?</vt:lpstr>
      <vt:lpstr>Fiber Hub Intro</vt:lpstr>
      <vt:lpstr>PowerPoint Presentation</vt:lpstr>
      <vt:lpstr>Fiber Hub Use Cases</vt:lpstr>
      <vt:lpstr>Fiber Hub Features</vt:lpstr>
      <vt:lpstr>Fiber Hub Features – con’t</vt:lpstr>
      <vt:lpstr>DirectConnect</vt:lpstr>
      <vt:lpstr>DirectConnect Solution</vt:lpstr>
      <vt:lpstr>DirectConnect Solution</vt:lpstr>
      <vt:lpstr>Module Specifications</vt:lpstr>
      <vt:lpstr>Simple Configuration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Jedidiah Tamayo</dc:creator>
  <cp:lastModifiedBy>Sandy Garcia</cp:lastModifiedBy>
  <cp:revision>13</cp:revision>
  <dcterms:created xsi:type="dcterms:W3CDTF">2021-12-30T15:47:27Z</dcterms:created>
  <dcterms:modified xsi:type="dcterms:W3CDTF">2024-07-19T20:51:25Z</dcterms:modified>
</cp:coreProperties>
</file>