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7" r:id="rId4"/>
    <p:sldMasterId id="2147483708" r:id="rId5"/>
  </p:sldMasterIdLst>
  <p:notesMasterIdLst>
    <p:notesMasterId r:id="rId37"/>
  </p:notesMasterIdLst>
  <p:handoutMasterIdLst>
    <p:handoutMasterId r:id="rId38"/>
  </p:handoutMasterIdLst>
  <p:sldIdLst>
    <p:sldId id="256" r:id="rId6"/>
    <p:sldId id="356" r:id="rId7"/>
    <p:sldId id="399" r:id="rId8"/>
    <p:sldId id="424" r:id="rId9"/>
    <p:sldId id="444" r:id="rId10"/>
    <p:sldId id="445" r:id="rId11"/>
    <p:sldId id="446" r:id="rId12"/>
    <p:sldId id="447" r:id="rId13"/>
    <p:sldId id="423" r:id="rId14"/>
    <p:sldId id="422" r:id="rId15"/>
    <p:sldId id="376" r:id="rId16"/>
    <p:sldId id="402" r:id="rId17"/>
    <p:sldId id="403" r:id="rId18"/>
    <p:sldId id="393" r:id="rId19"/>
    <p:sldId id="405" r:id="rId20"/>
    <p:sldId id="394" r:id="rId21"/>
    <p:sldId id="395" r:id="rId22"/>
    <p:sldId id="406" r:id="rId23"/>
    <p:sldId id="407" r:id="rId24"/>
    <p:sldId id="408" r:id="rId25"/>
    <p:sldId id="384" r:id="rId26"/>
    <p:sldId id="385" r:id="rId27"/>
    <p:sldId id="386" r:id="rId28"/>
    <p:sldId id="387" r:id="rId29"/>
    <p:sldId id="388" r:id="rId30"/>
    <p:sldId id="389" r:id="rId31"/>
    <p:sldId id="409" r:id="rId32"/>
    <p:sldId id="410" r:id="rId33"/>
    <p:sldId id="411" r:id="rId34"/>
    <p:sldId id="412" r:id="rId35"/>
    <p:sldId id="421" r:id="rId36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74A7B0-5B98-AB40-976F-5EEFE53D9C03}" v="2" dt="2023-06-12T11:06:28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E8BF11D-70EE-4B1A-9791-1DD230BD97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267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3E6DDF0-1D55-4C73-9775-6A02CCEAADA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0926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55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6DDF0-1D55-4C73-9775-6A02CCEAADA5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55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41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0C0CF-4316-4958-B8D0-33D5BD090639}" type="slidenum">
              <a:rPr lang="en-US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uilding with a tower&#10;&#10;Description automatically generated">
            <a:extLst>
              <a:ext uri="{FF2B5EF4-FFF2-40B4-BE49-F238E27FC236}">
                <a16:creationId xmlns:a16="http://schemas.microsoft.com/office/drawing/2014/main" id="{F77047B3-F3DD-E46C-8FBD-2018A2CC3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2174" y="1952367"/>
            <a:ext cx="7071826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174" y="3509965"/>
            <a:ext cx="7071826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E48A7-EDD1-9928-3AF4-97BF1B7DBE5B}"/>
              </a:ext>
            </a:extLst>
          </p:cNvPr>
          <p:cNvSpPr/>
          <p:nvPr/>
        </p:nvSpPr>
        <p:spPr>
          <a:xfrm>
            <a:off x="2072175" y="762002"/>
            <a:ext cx="6690826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6E3EB278-4700-7289-F26D-5F94CB1F9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"/>
            <a:ext cx="2329391" cy="1421018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C89D99CD-5FBB-174D-CE45-E759653CDE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6946" y="5508761"/>
            <a:ext cx="3244850" cy="27116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1642BB1-90A6-F423-D332-E06CDCFA87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6946" y="5779922"/>
            <a:ext cx="3244850" cy="27116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08DF6D3-D85E-F5B6-FF48-A92CA7AF12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6946" y="6051083"/>
            <a:ext cx="3244850" cy="27116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black and red calendar with red letters and numbers&#10;&#10;Description automatically generated">
            <a:extLst>
              <a:ext uri="{FF2B5EF4-FFF2-40B4-BE49-F238E27FC236}">
                <a16:creationId xmlns:a16="http://schemas.microsoft.com/office/drawing/2014/main" id="{52AED08C-E35F-8F19-EEFB-C49F495FB8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07" y="5353985"/>
            <a:ext cx="3055647" cy="117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93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1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18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A353B2-C062-79CA-F59C-479A9B792025}"/>
              </a:ext>
            </a:extLst>
          </p:cNvPr>
          <p:cNvSpPr/>
          <p:nvPr userDrawn="1"/>
        </p:nvSpPr>
        <p:spPr>
          <a:xfrm>
            <a:off x="1447800" y="685800"/>
            <a:ext cx="739140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9" y="1952367"/>
            <a:ext cx="6858001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9" y="3509963"/>
            <a:ext cx="6858000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490E8174-B0A8-E4F0-DFB1-C294C4066E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1113" y="5401933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8366BA2-3B08-D87C-8525-EC53E5C92F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113" y="5673094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B2917F9E-3934-5CAA-A47A-D6207351C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1113" y="5944255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1147292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uilding with a tower&#10;&#10;Description automatically generated">
            <a:extLst>
              <a:ext uri="{FF2B5EF4-FFF2-40B4-BE49-F238E27FC236}">
                <a16:creationId xmlns:a16="http://schemas.microsoft.com/office/drawing/2014/main" id="{F77047B3-F3DD-E46C-8FBD-2018A2CC3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2174" y="1952367"/>
            <a:ext cx="7071826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174" y="3509965"/>
            <a:ext cx="6664318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0A6E45-0B79-45FF-B842-D196CFAE6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2069" y="5125109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19FC007-A6F3-4F7B-9CAE-F01BBE73F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2069" y="5396270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138B86E-3693-45AE-8B99-88B71C974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2069" y="5667431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E48A7-EDD1-9928-3AF4-97BF1B7DBE5B}"/>
              </a:ext>
            </a:extLst>
          </p:cNvPr>
          <p:cNvSpPr/>
          <p:nvPr/>
        </p:nvSpPr>
        <p:spPr>
          <a:xfrm>
            <a:off x="2072175" y="762002"/>
            <a:ext cx="6690826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132B8EE0-4316-6E15-B655-0C0C7CE5E3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24" y="259191"/>
            <a:ext cx="2327325" cy="14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18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47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792" y="116205"/>
            <a:ext cx="7208107" cy="679832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24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174" y="570261"/>
            <a:ext cx="7071826" cy="3442130"/>
          </a:xfr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6609" y="4566676"/>
            <a:ext cx="632397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2018" y="6356352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CC3A4-B862-EF21-7892-19E165FA85F9}"/>
              </a:ext>
            </a:extLst>
          </p:cNvPr>
          <p:cNvSpPr/>
          <p:nvPr/>
        </p:nvSpPr>
        <p:spPr>
          <a:xfrm>
            <a:off x="1504951" y="723016"/>
            <a:ext cx="7468929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4253BDD9-DF78-0B89-3365-C93D4DA768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77" y="259192"/>
            <a:ext cx="2327325" cy="1422015"/>
          </a:xfrm>
          <a:prstGeom prst="rect">
            <a:avLst/>
          </a:prstGeom>
        </p:spPr>
      </p:pic>
      <p:pic>
        <p:nvPicPr>
          <p:cNvPr id="6" name="Picture 5" descr="A building with a tower&#10;&#10;Description automatically generated">
            <a:extLst>
              <a:ext uri="{FF2B5EF4-FFF2-40B4-BE49-F238E27FC236}">
                <a16:creationId xmlns:a16="http://schemas.microsoft.com/office/drawing/2014/main" id="{5BFA177E-4D12-6311-2BA3-00768C94FD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51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93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2" y="172088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857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55246"/>
            <a:ext cx="695839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5241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53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696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2" y="136525"/>
            <a:ext cx="7208107" cy="67983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092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3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1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97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A353B2-C062-79CA-F59C-479A9B792025}"/>
              </a:ext>
            </a:extLst>
          </p:cNvPr>
          <p:cNvSpPr/>
          <p:nvPr userDrawn="1"/>
        </p:nvSpPr>
        <p:spPr>
          <a:xfrm>
            <a:off x="1447800" y="685800"/>
            <a:ext cx="739140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8" y="1952367"/>
            <a:ext cx="6858001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09963"/>
            <a:ext cx="6858000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46B9CE6-210F-43EF-BD53-298BF01183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C68E7F-86AA-53DE-377A-4D3B7104DFC9}"/>
              </a:ext>
            </a:extLst>
          </p:cNvPr>
          <p:cNvSpPr/>
          <p:nvPr userDrawn="1"/>
        </p:nvSpPr>
        <p:spPr>
          <a:xfrm>
            <a:off x="1504950" y="762000"/>
            <a:ext cx="7258050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C2075258-1E0B-91FE-FBD6-6AE1E6539F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191"/>
            <a:ext cx="2327325" cy="1422015"/>
          </a:xfrm>
          <a:prstGeom prst="rect">
            <a:avLst/>
          </a:prstGeom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490E8174-B0A8-E4F0-DFB1-C294C4066E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1113" y="5401933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8366BA2-3B08-D87C-8525-EC53E5C92F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113" y="5673094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B2917F9E-3934-5CAA-A47A-D6207351C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1113" y="5944255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FD01F9D3-AE84-0133-5B79-E6C5587F26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5444522"/>
            <a:ext cx="2795649" cy="8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12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174" y="570261"/>
            <a:ext cx="7069034" cy="3442130"/>
          </a:xfrm>
        </p:spPr>
        <p:txBody>
          <a:bodyPr anchor="b">
            <a:noAutofit/>
          </a:bodyPr>
          <a:lstStyle>
            <a:lvl1pPr>
              <a:defRPr sz="6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6609" y="4566676"/>
            <a:ext cx="632397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2018" y="6356352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CC3A4-B862-EF21-7892-19E165FA85F9}"/>
              </a:ext>
            </a:extLst>
          </p:cNvPr>
          <p:cNvSpPr/>
          <p:nvPr/>
        </p:nvSpPr>
        <p:spPr>
          <a:xfrm>
            <a:off x="1504951" y="723016"/>
            <a:ext cx="7468929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 building with a tower&#10;&#10;Description automatically generated">
            <a:extLst>
              <a:ext uri="{FF2B5EF4-FFF2-40B4-BE49-F238E27FC236}">
                <a16:creationId xmlns:a16="http://schemas.microsoft.com/office/drawing/2014/main" id="{5BFA177E-4D12-6311-2BA3-00768C94FD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pic>
        <p:nvPicPr>
          <p:cNvPr id="9" name="Picture 8" descr="A red and black logo&#10;&#10;Description automatically generated">
            <a:extLst>
              <a:ext uri="{FF2B5EF4-FFF2-40B4-BE49-F238E27FC236}">
                <a16:creationId xmlns:a16="http://schemas.microsoft.com/office/drawing/2014/main" id="{12952CE3-364E-1AF8-155D-3DAF073B6B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"/>
            <a:ext cx="2329391" cy="14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3999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55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592" y="329991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9625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36526"/>
            <a:ext cx="722128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9787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32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4632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97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8872" y="99580"/>
            <a:ext cx="7759711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7" y="861383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AE2CF0B3-A287-11F2-1C2C-62AAA79364C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4" y="145687"/>
            <a:ext cx="1135196" cy="692513"/>
          </a:xfrm>
          <a:prstGeom prst="rect">
            <a:avLst/>
          </a:prstGeom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C0A48343-B2B3-ECF5-0631-B3957B4367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144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900" dirty="0">
              <a:solidFill>
                <a:schemeClr val="tx1"/>
              </a:solidFill>
              <a:latin typeface="AvantGarde"/>
            </a:endParaRPr>
          </a:p>
        </p:txBody>
      </p:sp>
    </p:spTree>
    <p:extLst>
      <p:ext uri="{BB962C8B-B14F-4D97-AF65-F5344CB8AC3E}">
        <p14:creationId xmlns:p14="http://schemas.microsoft.com/office/powerpoint/2010/main" val="6844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696" r:id="rId11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small" dirty="0" smtClean="0"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0687" y="-19688"/>
            <a:ext cx="7354884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7" y="861383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02A30527-4564-A866-22F6-180AC8AB0A4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1" y="178915"/>
            <a:ext cx="1027088" cy="627559"/>
          </a:xfrm>
          <a:prstGeom prst="rect">
            <a:avLst/>
          </a:prstGeom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AD5D4EFA-1C7B-30A8-EC7D-780742A12D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144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900" dirty="0">
              <a:solidFill>
                <a:schemeClr val="tx1"/>
              </a:solidFill>
              <a:latin typeface="AvantGarde"/>
            </a:endParaRPr>
          </a:p>
        </p:txBody>
      </p:sp>
    </p:spTree>
    <p:extLst>
      <p:ext uri="{BB962C8B-B14F-4D97-AF65-F5344CB8AC3E}">
        <p14:creationId xmlns:p14="http://schemas.microsoft.com/office/powerpoint/2010/main" val="284775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small" dirty="0" smtClean="0"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lectrical_power_industry" TargetMode="External"/><Relationship Id="rId2" Type="http://schemas.openxmlformats.org/officeDocument/2006/relationships/hyperlink" Target="http://en.wikipedia.org/wiki/Protective_rela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3B5F18-9223-4EA5-8186-9DCC7A37A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3651336"/>
            <a:ext cx="7086600" cy="1557595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+mj-lt"/>
                <a:cs typeface="Arial"/>
              </a:rPr>
              <a:t>Current Transformers and Ratio, Burden and Admittance Testing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BE897-AE03-22CD-1EF0-57BDB2219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200" y="5508761"/>
            <a:ext cx="3244850" cy="2711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July 24,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EC5E0-53CE-FF56-D489-0C01B7319A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3200" y="5779922"/>
            <a:ext cx="3244850" cy="2711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10:30 AM – 12 PM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1183BB-DFAD-4E91-C1FD-47FE8EA9FF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3200" y="6051083"/>
            <a:ext cx="3244850" cy="2711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Rob Reese</a:t>
            </a:r>
          </a:p>
        </p:txBody>
      </p:sp>
    </p:spTree>
    <p:extLst>
      <p:ext uri="{BB962C8B-B14F-4D97-AF65-F5344CB8AC3E}">
        <p14:creationId xmlns:p14="http://schemas.microsoft.com/office/powerpoint/2010/main" val="233986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34568"/>
            <a:ext cx="7815649" cy="679832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Current Transformers Conceptual Representation</a:t>
            </a:r>
          </a:p>
        </p:txBody>
      </p:sp>
      <p:pic>
        <p:nvPicPr>
          <p:cNvPr id="1434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187" y="3253870"/>
            <a:ext cx="33496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EDBE9F-5E1E-419C-8595-C7ECD6A1B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25DE4-AB79-4F67-ABE3-1E140DC82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10</a:t>
            </a:fld>
            <a:endParaRPr lang="en-US" dirty="0"/>
          </a:p>
        </p:txBody>
      </p:sp>
      <p:sp>
        <p:nvSpPr>
          <p:cNvPr id="14339" name="Subtitle 2"/>
          <p:cNvSpPr txBox="1">
            <a:spLocks/>
          </p:cNvSpPr>
          <p:nvPr/>
        </p:nvSpPr>
        <p:spPr bwMode="auto">
          <a:xfrm>
            <a:off x="517525" y="1524000"/>
            <a:ext cx="8108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700" dirty="0"/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073" y="2773651"/>
            <a:ext cx="5027612" cy="12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36" y="4450051"/>
            <a:ext cx="45100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Rectangle 1"/>
          <p:cNvSpPr>
            <a:spLocks noChangeArrowheads="1"/>
          </p:cNvSpPr>
          <p:nvPr/>
        </p:nvSpPr>
        <p:spPr bwMode="auto">
          <a:xfrm>
            <a:off x="4115593" y="5791200"/>
            <a:ext cx="249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Real, with core losses </a:t>
            </a:r>
          </a:p>
        </p:txBody>
      </p:sp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4953000" y="2287911"/>
            <a:ext cx="182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Ideal. No losses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17525" y="1143000"/>
            <a:ext cx="8172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dirty="0"/>
              <a:t>As current is applied in the primary, it produces a magnetic flux in the core. This flux flows through the core and induces a current in the secondary windings and circuit that is proportional to the number of turns.</a:t>
            </a:r>
          </a:p>
        </p:txBody>
      </p:sp>
    </p:spTree>
    <p:extLst>
      <p:ext uri="{BB962C8B-B14F-4D97-AF65-F5344CB8AC3E}">
        <p14:creationId xmlns:p14="http://schemas.microsoft.com/office/powerpoint/2010/main" val="136335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4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83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  <a:cs typeface="Arial" panose="020B0604020202020204" pitchFamily="34" charset="0"/>
              </a:rPr>
              <a:t>Example Application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7EEC0C-EE4E-4ED4-A909-1C4B25B5C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1CE571-E252-44ED-B5F4-331C32CC3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11</a:t>
            </a:fld>
            <a:endParaRPr lang="en-US" dirty="0"/>
          </a:p>
        </p:txBody>
      </p:sp>
      <p:sp>
        <p:nvSpPr>
          <p:cNvPr id="6149" name="Text Box 26"/>
          <p:cNvSpPr txBox="1">
            <a:spLocks noChangeArrowheads="1"/>
          </p:cNvSpPr>
          <p:nvPr/>
        </p:nvSpPr>
        <p:spPr bwMode="auto">
          <a:xfrm>
            <a:off x="109315" y="4414391"/>
            <a:ext cx="280088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9S Meter Installation</a:t>
            </a:r>
          </a:p>
        </p:txBody>
      </p:sp>
      <p:pic>
        <p:nvPicPr>
          <p:cNvPr id="6150" name="Picture 27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28"/>
          <p:cNvSpPr txBox="1">
            <a:spLocks noChangeArrowheads="1"/>
          </p:cNvSpPr>
          <p:nvPr/>
        </p:nvSpPr>
        <p:spPr bwMode="auto">
          <a:xfrm>
            <a:off x="60198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6152" name="Picture 2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Line 30"/>
          <p:cNvSpPr>
            <a:spLocks noChangeShapeType="1"/>
          </p:cNvSpPr>
          <p:nvPr/>
        </p:nvSpPr>
        <p:spPr bwMode="auto">
          <a:xfrm>
            <a:off x="457200" y="23622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4" name="Line 31"/>
          <p:cNvSpPr>
            <a:spLocks noChangeShapeType="1"/>
          </p:cNvSpPr>
          <p:nvPr/>
        </p:nvSpPr>
        <p:spPr bwMode="auto">
          <a:xfrm>
            <a:off x="457200" y="2895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5" name="Line 32"/>
          <p:cNvSpPr>
            <a:spLocks noChangeShapeType="1"/>
          </p:cNvSpPr>
          <p:nvPr/>
        </p:nvSpPr>
        <p:spPr bwMode="auto">
          <a:xfrm>
            <a:off x="457200" y="34290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6" name="Text Box 33"/>
          <p:cNvSpPr txBox="1">
            <a:spLocks noChangeArrowheads="1"/>
          </p:cNvSpPr>
          <p:nvPr/>
        </p:nvSpPr>
        <p:spPr bwMode="auto">
          <a:xfrm>
            <a:off x="0" y="1981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6157" name="Text Box 34"/>
          <p:cNvSpPr txBox="1">
            <a:spLocks noChangeArrowheads="1"/>
          </p:cNvSpPr>
          <p:nvPr/>
        </p:nvSpPr>
        <p:spPr bwMode="auto">
          <a:xfrm>
            <a:off x="533400" y="1676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6158" name="Text Box 35"/>
          <p:cNvSpPr txBox="1">
            <a:spLocks noChangeArrowheads="1"/>
          </p:cNvSpPr>
          <p:nvPr/>
        </p:nvSpPr>
        <p:spPr bwMode="auto">
          <a:xfrm>
            <a:off x="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C</a:t>
            </a:r>
          </a:p>
        </p:txBody>
      </p:sp>
      <p:sp>
        <p:nvSpPr>
          <p:cNvPr id="6159" name="Text Box 36"/>
          <p:cNvSpPr txBox="1">
            <a:spLocks noChangeArrowheads="1"/>
          </p:cNvSpPr>
          <p:nvPr/>
        </p:nvSpPr>
        <p:spPr bwMode="auto">
          <a:xfrm>
            <a:off x="0" y="2514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B</a:t>
            </a:r>
          </a:p>
        </p:txBody>
      </p:sp>
      <p:sp>
        <p:nvSpPr>
          <p:cNvPr id="6160" name="Text Box 37"/>
          <p:cNvSpPr txBox="1">
            <a:spLocks noChangeArrowheads="1"/>
          </p:cNvSpPr>
          <p:nvPr/>
        </p:nvSpPr>
        <p:spPr bwMode="auto">
          <a:xfrm>
            <a:off x="7315200" y="1752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6161" name="Line 38"/>
          <p:cNvSpPr>
            <a:spLocks noChangeShapeType="1"/>
          </p:cNvSpPr>
          <p:nvPr/>
        </p:nvSpPr>
        <p:spPr bwMode="auto">
          <a:xfrm flipV="1">
            <a:off x="2971800" y="19812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2" name="Line 39"/>
          <p:cNvSpPr>
            <a:spLocks noChangeShapeType="1"/>
          </p:cNvSpPr>
          <p:nvPr/>
        </p:nvSpPr>
        <p:spPr bwMode="auto">
          <a:xfrm flipV="1">
            <a:off x="3124200" y="19812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3" name="Line 40"/>
          <p:cNvSpPr>
            <a:spLocks noChangeShapeType="1"/>
          </p:cNvSpPr>
          <p:nvPr/>
        </p:nvSpPr>
        <p:spPr bwMode="auto">
          <a:xfrm flipV="1">
            <a:off x="4343400" y="25908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4" name="Line 41"/>
          <p:cNvSpPr>
            <a:spLocks noChangeShapeType="1"/>
          </p:cNvSpPr>
          <p:nvPr/>
        </p:nvSpPr>
        <p:spPr bwMode="auto">
          <a:xfrm flipV="1">
            <a:off x="4495800" y="25908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5" name="Line 42"/>
          <p:cNvSpPr>
            <a:spLocks noChangeShapeType="1"/>
          </p:cNvSpPr>
          <p:nvPr/>
        </p:nvSpPr>
        <p:spPr bwMode="auto">
          <a:xfrm flipV="1">
            <a:off x="5867400" y="31242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6" name="Line 43"/>
          <p:cNvSpPr>
            <a:spLocks noChangeShapeType="1"/>
          </p:cNvSpPr>
          <p:nvPr/>
        </p:nvSpPr>
        <p:spPr bwMode="auto">
          <a:xfrm flipV="1">
            <a:off x="6019800" y="32004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7" name="Line 44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8" name="Line 45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9" name="Line 46"/>
          <p:cNvSpPr>
            <a:spLocks noChangeShapeType="1"/>
          </p:cNvSpPr>
          <p:nvPr/>
        </p:nvSpPr>
        <p:spPr bwMode="auto">
          <a:xfrm flipH="1" flipV="1">
            <a:off x="4800600" y="5867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0" name="Line 47"/>
          <p:cNvSpPr>
            <a:spLocks noChangeShapeType="1"/>
          </p:cNvSpPr>
          <p:nvPr/>
        </p:nvSpPr>
        <p:spPr bwMode="auto">
          <a:xfrm flipH="1" flipV="1">
            <a:off x="4876800" y="601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1" name="Text Box 48"/>
          <p:cNvSpPr txBox="1">
            <a:spLocks noChangeArrowheads="1"/>
          </p:cNvSpPr>
          <p:nvPr/>
        </p:nvSpPr>
        <p:spPr bwMode="auto">
          <a:xfrm>
            <a:off x="3276600" y="198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6172" name="Text Box 49"/>
          <p:cNvSpPr txBox="1">
            <a:spLocks noChangeArrowheads="1"/>
          </p:cNvSpPr>
          <p:nvPr/>
        </p:nvSpPr>
        <p:spPr bwMode="auto">
          <a:xfrm>
            <a:off x="4495800" y="2514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6173" name="Text Box 50"/>
          <p:cNvSpPr txBox="1">
            <a:spLocks noChangeArrowheads="1"/>
          </p:cNvSpPr>
          <p:nvPr/>
        </p:nvSpPr>
        <p:spPr bwMode="auto">
          <a:xfrm>
            <a:off x="6019800" y="3048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6174" name="Text Box 51"/>
          <p:cNvSpPr txBox="1">
            <a:spLocks noChangeArrowheads="1"/>
          </p:cNvSpPr>
          <p:nvPr/>
        </p:nvSpPr>
        <p:spPr bwMode="auto">
          <a:xfrm>
            <a:off x="44958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6175" name="Text Box 52"/>
          <p:cNvSpPr txBox="1">
            <a:spLocks noChangeArrowheads="1"/>
          </p:cNvSpPr>
          <p:nvPr/>
        </p:nvSpPr>
        <p:spPr bwMode="auto">
          <a:xfrm>
            <a:off x="31242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92" y="1235901"/>
            <a:ext cx="628701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2400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  <a:cs typeface="Arial" panose="020B0604020202020204" pitchFamily="34" charset="0"/>
              </a:rPr>
              <a:t>Faceplate Specifications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683653-6CC5-422B-9454-509A8F82C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ED7B3D-AF48-483D-8174-77704B0A3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6553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Oval 6"/>
          <p:cNvSpPr>
            <a:spLocks noChangeArrowheads="1"/>
          </p:cNvSpPr>
          <p:nvPr/>
        </p:nvSpPr>
        <p:spPr bwMode="auto">
          <a:xfrm>
            <a:off x="5334000" y="2852871"/>
            <a:ext cx="1828800" cy="990600"/>
          </a:xfrm>
          <a:prstGeom prst="ellipse">
            <a:avLst/>
          </a:prstGeom>
          <a:noFill/>
          <a:ln w="920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7315200" y="3027496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chemeClr val="accent1"/>
                </a:solidFill>
              </a:rPr>
              <a:t>Ratio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7ADC51-B745-4A92-ABFE-DFFCB9D9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79733"/>
            <a:ext cx="7208107" cy="679832"/>
          </a:xfrm>
        </p:spPr>
        <p:txBody>
          <a:bodyPr/>
          <a:lstStyle/>
          <a:p>
            <a:r>
              <a:rPr lang="en-US" dirty="0"/>
              <a:t>Faceplate Specifications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4D1815-4762-4837-9DC7-74DD5EC32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52DAB8-5FB2-4B39-94FF-E54801778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2400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CT’s Ratio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925970-3FF4-4B50-9506-079FA6576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54F391-002C-481F-80DF-100F378F9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14</a:t>
            </a:fld>
            <a:endParaRPr lang="en-US" dirty="0"/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457200" y="4572000"/>
            <a:ext cx="815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For instance, a CT with a 400:5 ratio will produce 5A on the secondary, when 400A are applied to the primary.</a:t>
            </a:r>
          </a:p>
        </p:txBody>
      </p:sp>
      <p:pic>
        <p:nvPicPr>
          <p:cNvPr id="9220" name="Picture 9" descr="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289242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DFFD1E-0489-209F-B1D4-D697D41EC631}"/>
              </a:ext>
            </a:extLst>
          </p:cNvPr>
          <p:cNvSpPr/>
          <p:nvPr/>
        </p:nvSpPr>
        <p:spPr>
          <a:xfrm>
            <a:off x="4181192" y="3298794"/>
            <a:ext cx="4419600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E565A-7DFC-F2B8-8D4D-B675FA2B5D20}"/>
              </a:ext>
            </a:extLst>
          </p:cNvPr>
          <p:cNvSpPr/>
          <p:nvPr/>
        </p:nvSpPr>
        <p:spPr>
          <a:xfrm flipV="1">
            <a:off x="307975" y="3276462"/>
            <a:ext cx="2892425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9C0EB141-70AC-02FF-9015-D8C7AD891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461" y="2714019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400Amps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9A90A781-D709-CF8F-BC65-F19E555E8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000115"/>
            <a:ext cx="182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5Amps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9C12432-79F1-2D87-A257-4A5099DCD7A2}"/>
              </a:ext>
            </a:extLst>
          </p:cNvPr>
          <p:cNvSpPr/>
          <p:nvPr/>
        </p:nvSpPr>
        <p:spPr>
          <a:xfrm rot="8434012">
            <a:off x="5220570" y="1630645"/>
            <a:ext cx="1295400" cy="2815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6553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Oval 6"/>
          <p:cNvSpPr>
            <a:spLocks noChangeArrowheads="1"/>
          </p:cNvSpPr>
          <p:nvPr/>
        </p:nvSpPr>
        <p:spPr bwMode="auto">
          <a:xfrm>
            <a:off x="1676400" y="4416425"/>
            <a:ext cx="914400" cy="533400"/>
          </a:xfrm>
          <a:prstGeom prst="ellipse">
            <a:avLst/>
          </a:prstGeom>
          <a:noFill/>
          <a:ln w="920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7162800" y="3193709"/>
            <a:ext cx="1752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chemeClr val="accent1"/>
                </a:solidFill>
              </a:rPr>
              <a:t>Thermal factor</a:t>
            </a:r>
          </a:p>
        </p:txBody>
      </p:sp>
      <p:sp>
        <p:nvSpPr>
          <p:cNvPr id="2" name="Down Arrow 1"/>
          <p:cNvSpPr/>
          <p:nvPr/>
        </p:nvSpPr>
        <p:spPr bwMode="auto">
          <a:xfrm rot="4746480">
            <a:off x="4917440" y="1905842"/>
            <a:ext cx="208074" cy="463156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354C67-2CD1-4354-8446-4826669D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Faceplate Specifications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8E028-0E54-4493-A545-210BAD44C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2A205-C5F7-47DF-8332-C26199ED6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2345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solidFill>
                  <a:srgbClr val="C00000"/>
                </a:solidFill>
                <a:latin typeface="+mj-lt"/>
              </a:rPr>
              <a:t>CT’s – Functions and Terminology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EBF26-1B48-462B-BDB1-EBCBDC547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804ACA-FEA4-4A4E-80F6-A24DBE65E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16</a:t>
            </a:fld>
            <a:endParaRPr lang="en-US" dirty="0"/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457200" y="1447800"/>
            <a:ext cx="8153400" cy="392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Thermal Rating factor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r>
              <a:rPr lang="en-US" altLang="en-US" sz="2800" dirty="0"/>
              <a:t>A value representing the amount by which the primary current can be increased without exceeding the allowable temperature rise.</a:t>
            </a:r>
          </a:p>
          <a:p>
            <a:pPr algn="ctr" eaLnBrk="1" hangingPunct="1"/>
            <a:r>
              <a:rPr lang="en-US" altLang="en-US" sz="2800" dirty="0"/>
              <a:t>For instance, a RF of 4.0 at 30</a:t>
            </a:r>
            <a:r>
              <a:rPr lang="en-US" altLang="en-US" sz="2800" dirty="0">
                <a:cs typeface="Arial" pitchFamily="34" charset="0"/>
              </a:rPr>
              <a:t>° ambient on a 400:5 ratio CT would allow for a primary current up to 1600A.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4893" y="152400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Faceplate Specifications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52EB50-D5C0-422B-8CC3-FF1B321EC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9915F2-F5C0-4BED-A037-0AE775FCE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17</a:t>
            </a:fld>
            <a:endParaRPr lang="en-US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-4273" y="1508919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Accuracy Classifications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0999" y="2052044"/>
            <a:ext cx="8382001" cy="158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cs typeface="Arial" pitchFamily="34" charset="0"/>
              </a:rPr>
              <a:t>All CT’s fall within an accuracy class.</a:t>
            </a:r>
          </a:p>
          <a:p>
            <a:pPr algn="ctr" eaLnBrk="1" hangingPunct="1"/>
            <a:r>
              <a:rPr lang="en-US" altLang="en-US" sz="2400" dirty="0">
                <a:cs typeface="Arial" pitchFamily="34" charset="0"/>
              </a:rPr>
              <a:t>IEEE Standards have defined accuracy classes.</a:t>
            </a:r>
          </a:p>
          <a:p>
            <a:pPr algn="ctr" eaLnBrk="1" hangingPunct="1"/>
            <a:endParaRPr lang="en-US" altLang="en-US" sz="3200" dirty="0">
              <a:cs typeface="Arial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3434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87" y="3523716"/>
            <a:ext cx="394335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507" y="1524000"/>
            <a:ext cx="61856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Oval 6"/>
          <p:cNvSpPr>
            <a:spLocks noChangeArrowheads="1"/>
          </p:cNvSpPr>
          <p:nvPr/>
        </p:nvSpPr>
        <p:spPr bwMode="auto">
          <a:xfrm>
            <a:off x="2313062" y="4563586"/>
            <a:ext cx="1828800" cy="457200"/>
          </a:xfrm>
          <a:prstGeom prst="ellipse">
            <a:avLst/>
          </a:prstGeom>
          <a:noFill/>
          <a:ln w="920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77568" y="3300662"/>
            <a:ext cx="1752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FF0000"/>
                </a:solidFill>
              </a:rPr>
              <a:t>BurdenRating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4E097-AC05-4CE9-8317-7AE0903EF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+mj-lt"/>
              </a:rPr>
              <a:t>Faceplate Specifications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7F0C47-77BD-4A56-A497-6832ECEDA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2D0FF-7FD4-49CC-ACA9-45855A568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88121" y="2057400"/>
            <a:ext cx="8305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The burden range, present in the secondary circuit, that the manufacturer will guarantee their CT’s will still accurately function, in regards to the ratio specification.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EAFED8-70E9-4498-B0D5-9747640D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Burden Rating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5772E8-EED7-447D-9363-0DD407C4B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B7EDB6-8831-4075-A11C-7C504DDF3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Agenda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497EA7-3C8D-45AB-9C94-BB3C230F2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189BD-E128-4DAA-9B0A-1C40DBF44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</a:t>
            </a:fld>
            <a:endParaRPr lang="en-US" dirty="0"/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533400" y="16002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 dirty="0"/>
          </a:p>
        </p:txBody>
      </p:sp>
      <p:sp>
        <p:nvSpPr>
          <p:cNvPr id="3076" name="Text Box 17"/>
          <p:cNvSpPr txBox="1">
            <a:spLocks noChangeArrowheads="1"/>
          </p:cNvSpPr>
          <p:nvPr/>
        </p:nvSpPr>
        <p:spPr bwMode="auto">
          <a:xfrm>
            <a:off x="0" y="1676400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lvl="1" indent="0" algn="ctr" eaLnBrk="1" hangingPunct="1"/>
            <a:r>
              <a:rPr lang="en-US" altLang="en-US" sz="2800" dirty="0"/>
              <a:t>CT Functionality Basics </a:t>
            </a:r>
          </a:p>
          <a:p>
            <a:pPr lvl="1" indent="0" algn="ctr" eaLnBrk="1" hangingPunct="1"/>
            <a:r>
              <a:rPr lang="en-US" altLang="en-US" sz="2800" dirty="0"/>
              <a:t>The Faceplate: Terminology and Specifications</a:t>
            </a:r>
          </a:p>
          <a:p>
            <a:pPr lvl="1" indent="0" algn="ctr" eaLnBrk="1" hangingPunct="1"/>
            <a:r>
              <a:rPr lang="en-US" altLang="en-US" sz="2800" dirty="0"/>
              <a:t>Ratio Testing</a:t>
            </a:r>
          </a:p>
          <a:p>
            <a:pPr lvl="1" indent="0" algn="ctr" eaLnBrk="1" hangingPunct="1"/>
            <a:r>
              <a:rPr lang="en-US" altLang="en-US" sz="2800" dirty="0"/>
              <a:t>Burden Testing</a:t>
            </a:r>
          </a:p>
          <a:p>
            <a:pPr lvl="1" indent="0" algn="ctr" eaLnBrk="1" hangingPunct="1"/>
            <a:r>
              <a:rPr lang="en-US" altLang="en-US" sz="2800" dirty="0"/>
              <a:t>Admittance Testing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255" y="2665323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2400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  <a:cs typeface="Arial" panose="020B0604020202020204" pitchFamily="34" charset="0"/>
              </a:rPr>
              <a:t>Ratio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AB0B98-12CF-4D55-BD0D-D27FB2058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F12C4-0FDD-4783-945C-86038E204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20</a:t>
            </a:fld>
            <a:endParaRPr lang="en-US" dirty="0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457200" y="1367135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Ratio of Primary Current to Secondary Current</a:t>
            </a:r>
          </a:p>
        </p:txBody>
      </p:sp>
      <p:pic>
        <p:nvPicPr>
          <p:cNvPr id="15366" name="Picture 8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13" y="1981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60198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5368" name="Picture 10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1"/>
          <p:cNvSpPr>
            <a:spLocks noChangeShapeType="1"/>
          </p:cNvSpPr>
          <p:nvPr/>
        </p:nvSpPr>
        <p:spPr bwMode="auto">
          <a:xfrm>
            <a:off x="457200" y="23622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0" y="1981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533400" y="1676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7315200" y="1752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15373" name="Line 15"/>
          <p:cNvSpPr>
            <a:spLocks noChangeShapeType="1"/>
          </p:cNvSpPr>
          <p:nvPr/>
        </p:nvSpPr>
        <p:spPr bwMode="auto">
          <a:xfrm flipV="1">
            <a:off x="2971800" y="20574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4" name="Line 16"/>
          <p:cNvSpPr>
            <a:spLocks noChangeShapeType="1"/>
          </p:cNvSpPr>
          <p:nvPr/>
        </p:nvSpPr>
        <p:spPr bwMode="auto">
          <a:xfrm flipV="1">
            <a:off x="3124200" y="20574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5" name="Line 17"/>
          <p:cNvSpPr>
            <a:spLocks noChangeShapeType="1"/>
          </p:cNvSpPr>
          <p:nvPr/>
        </p:nvSpPr>
        <p:spPr bwMode="auto">
          <a:xfrm flipV="1">
            <a:off x="4343400" y="25908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6" name="Line 18"/>
          <p:cNvSpPr>
            <a:spLocks noChangeShapeType="1"/>
          </p:cNvSpPr>
          <p:nvPr/>
        </p:nvSpPr>
        <p:spPr bwMode="auto">
          <a:xfrm flipV="1">
            <a:off x="4495800" y="25908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7" name="Line 19"/>
          <p:cNvSpPr>
            <a:spLocks noChangeShapeType="1"/>
          </p:cNvSpPr>
          <p:nvPr/>
        </p:nvSpPr>
        <p:spPr bwMode="auto">
          <a:xfrm flipV="1">
            <a:off x="5867400" y="31242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8" name="Line 20"/>
          <p:cNvSpPr>
            <a:spLocks noChangeShapeType="1"/>
          </p:cNvSpPr>
          <p:nvPr/>
        </p:nvSpPr>
        <p:spPr bwMode="auto">
          <a:xfrm flipV="1">
            <a:off x="6019800" y="32004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9" name="Line 21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0" name="Line 22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1" name="Line 23"/>
          <p:cNvSpPr>
            <a:spLocks noChangeShapeType="1"/>
          </p:cNvSpPr>
          <p:nvPr/>
        </p:nvSpPr>
        <p:spPr bwMode="auto">
          <a:xfrm flipH="1" flipV="1">
            <a:off x="4800600" y="5867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2" name="Line 24"/>
          <p:cNvSpPr>
            <a:spLocks noChangeShapeType="1"/>
          </p:cNvSpPr>
          <p:nvPr/>
        </p:nvSpPr>
        <p:spPr bwMode="auto">
          <a:xfrm flipH="1" flipV="1">
            <a:off x="4876800" y="601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3" name="Text Box 25"/>
          <p:cNvSpPr txBox="1">
            <a:spLocks noChangeArrowheads="1"/>
          </p:cNvSpPr>
          <p:nvPr/>
        </p:nvSpPr>
        <p:spPr bwMode="auto">
          <a:xfrm>
            <a:off x="3276600" y="198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495800" y="2514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85" name="Text Box 27"/>
          <p:cNvSpPr txBox="1">
            <a:spLocks noChangeArrowheads="1"/>
          </p:cNvSpPr>
          <p:nvPr/>
        </p:nvSpPr>
        <p:spPr bwMode="auto">
          <a:xfrm>
            <a:off x="6248400" y="307648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86" name="Text Box 28"/>
          <p:cNvSpPr txBox="1">
            <a:spLocks noChangeArrowheads="1"/>
          </p:cNvSpPr>
          <p:nvPr/>
        </p:nvSpPr>
        <p:spPr bwMode="auto">
          <a:xfrm>
            <a:off x="44958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5387" name="Text Box 29"/>
          <p:cNvSpPr txBox="1">
            <a:spLocks noChangeArrowheads="1"/>
          </p:cNvSpPr>
          <p:nvPr/>
        </p:nvSpPr>
        <p:spPr bwMode="auto">
          <a:xfrm>
            <a:off x="31242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5388" name="Picture 30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13" y="3987592"/>
            <a:ext cx="3569687" cy="143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31" descr="cla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69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0" name="Text Box 32"/>
          <p:cNvSpPr txBox="1">
            <a:spLocks noChangeArrowheads="1"/>
          </p:cNvSpPr>
          <p:nvPr/>
        </p:nvSpPr>
        <p:spPr bwMode="auto">
          <a:xfrm>
            <a:off x="457200" y="5105400"/>
            <a:ext cx="1905000" cy="109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Calculate Ratio</a:t>
            </a:r>
          </a:p>
        </p:txBody>
      </p:sp>
      <p:sp>
        <p:nvSpPr>
          <p:cNvPr id="15391" name="AutoShape 33"/>
          <p:cNvSpPr>
            <a:spLocks noChangeArrowheads="1"/>
          </p:cNvSpPr>
          <p:nvPr/>
        </p:nvSpPr>
        <p:spPr bwMode="auto">
          <a:xfrm rot="6382513">
            <a:off x="965200" y="4216400"/>
            <a:ext cx="1346200" cy="381000"/>
          </a:xfrm>
          <a:prstGeom prst="rightArrow">
            <a:avLst>
              <a:gd name="adj1" fmla="val 50000"/>
              <a:gd name="adj2" fmla="val 8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392" name="AutoShape 34"/>
          <p:cNvSpPr>
            <a:spLocks noChangeArrowheads="1"/>
          </p:cNvSpPr>
          <p:nvPr/>
        </p:nvSpPr>
        <p:spPr bwMode="auto">
          <a:xfrm rot="9410818">
            <a:off x="2304775" y="4851112"/>
            <a:ext cx="779961" cy="360509"/>
          </a:xfrm>
          <a:prstGeom prst="rightArrow">
            <a:avLst>
              <a:gd name="adj1" fmla="val 50000"/>
              <a:gd name="adj2" fmla="val 8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83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Burden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4E6EC9-52FD-49A8-AA8F-1EA1E0EEB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5846CA-84FA-49AB-B2EB-69E589FB9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21</a:t>
            </a:fld>
            <a:endParaRPr lang="en-US" dirty="0"/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81000" y="1762629"/>
            <a:ext cx="838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Functionality with Burden Present on the Secondary Loop</a:t>
            </a:r>
          </a:p>
        </p:txBody>
      </p:sp>
      <p:pic>
        <p:nvPicPr>
          <p:cNvPr id="16388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Line 10"/>
          <p:cNvSpPr>
            <a:spLocks noChangeShapeType="1"/>
          </p:cNvSpPr>
          <p:nvPr/>
        </p:nvSpPr>
        <p:spPr bwMode="auto">
          <a:xfrm>
            <a:off x="533400" y="3276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38100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6392" name="Line 14"/>
          <p:cNvSpPr>
            <a:spLocks noChangeShapeType="1"/>
          </p:cNvSpPr>
          <p:nvPr/>
        </p:nvSpPr>
        <p:spPr bwMode="auto">
          <a:xfrm flipV="1">
            <a:off x="2971800" y="29718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3" name="Line 15"/>
          <p:cNvSpPr>
            <a:spLocks noChangeShapeType="1"/>
          </p:cNvSpPr>
          <p:nvPr/>
        </p:nvSpPr>
        <p:spPr bwMode="auto">
          <a:xfrm flipV="1">
            <a:off x="3124200" y="29718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4" name="Line 20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5" name="Line 21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6" name="Text Box 34"/>
          <p:cNvSpPr txBox="1">
            <a:spLocks noChangeArrowheads="1"/>
          </p:cNvSpPr>
          <p:nvPr/>
        </p:nvSpPr>
        <p:spPr bwMode="auto">
          <a:xfrm>
            <a:off x="4495800" y="3429000"/>
            <a:ext cx="3886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Some burden will always be present – junctions, meter coils, test switches, cables, etc.</a:t>
            </a:r>
          </a:p>
          <a:p>
            <a:pPr algn="ctr" eaLnBrk="1" hangingPunct="1"/>
            <a:endParaRPr lang="en-US" altLang="en-US" sz="2000" dirty="0"/>
          </a:p>
          <a:p>
            <a:pPr algn="ctr" eaLnBrk="1" hangingPunct="1"/>
            <a:r>
              <a:rPr lang="en-US" altLang="en-US" sz="2000" dirty="0"/>
              <a:t>CT’s must be able to maintain an accurate ratio with burden on the secondary.</a:t>
            </a:r>
          </a:p>
        </p:txBody>
      </p:sp>
      <p:pic>
        <p:nvPicPr>
          <p:cNvPr id="16397" name="Picture 35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2971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Burden Testing</a:t>
            </a:r>
            <a:endParaRPr lang="en-US" altLang="en-US" b="1" dirty="0">
              <a:latin typeface="Arial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52940A-EA04-403C-9C4E-29F29924C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299B52-5163-4D4E-A661-CA7C58B37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22</a:t>
            </a:fld>
            <a:endParaRPr lang="en-US" dirty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-14243" y="15240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Functionality with Burden Present on the Secondary Loop</a:t>
            </a:r>
          </a:p>
        </p:txBody>
      </p:sp>
      <p:pic>
        <p:nvPicPr>
          <p:cNvPr id="17412" name="Picture 4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533400" y="3276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8100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 flipV="1">
            <a:off x="2971800" y="29718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 flipV="1">
            <a:off x="3124200" y="29718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4343400" y="3429000"/>
            <a:ext cx="3886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Some burden will always be present – junctions, meter coils, test switches, cables, etc.</a:t>
            </a:r>
          </a:p>
          <a:p>
            <a:pPr algn="ctr" eaLnBrk="1" hangingPunct="1"/>
            <a:endParaRPr lang="en-US" altLang="en-US" sz="2000" dirty="0"/>
          </a:p>
          <a:p>
            <a:pPr algn="ctr" eaLnBrk="1" hangingPunct="1"/>
            <a:r>
              <a:rPr lang="en-US" altLang="en-US" sz="2000" dirty="0"/>
              <a:t>CT’s must be able to maintain an accurate ratio with burden on the secondary.</a:t>
            </a:r>
          </a:p>
        </p:txBody>
      </p:sp>
      <p:pic>
        <p:nvPicPr>
          <p:cNvPr id="17421" name="Picture 14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2971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2345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Burden Testing</a:t>
            </a:r>
            <a:endParaRPr lang="en-US" altLang="en-US" b="1" dirty="0">
              <a:latin typeface="Arial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A50337-3E32-4653-BF67-5332785CA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2E5C5-88A4-4569-B6D0-DF5DF9F02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23</a:t>
            </a:fld>
            <a:endParaRPr lang="en-US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150425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Functionality with Burden Present on the Secondary Loop</a:t>
            </a:r>
          </a:p>
        </p:txBody>
      </p:sp>
      <p:sp>
        <p:nvSpPr>
          <p:cNvPr id="18436" name="Text Box 13"/>
          <p:cNvSpPr txBox="1">
            <a:spLocks noChangeArrowheads="1"/>
          </p:cNvSpPr>
          <p:nvPr/>
        </p:nvSpPr>
        <p:spPr bwMode="auto">
          <a:xfrm>
            <a:off x="3505200" y="2438400"/>
            <a:ext cx="56388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Example Burden Spec:</a:t>
            </a:r>
          </a:p>
          <a:p>
            <a:pPr algn="ctr" eaLnBrk="1" hangingPunct="1"/>
            <a:r>
              <a:rPr lang="en-US" altLang="en-US" sz="3600" dirty="0"/>
              <a:t>0.3% @ B0.1, B0.2, B0.5</a:t>
            </a:r>
          </a:p>
          <a:p>
            <a:pPr algn="ctr" eaLnBrk="1" hangingPunct="1"/>
            <a:r>
              <a:rPr lang="en-US" altLang="en-US" sz="2400" dirty="0"/>
              <a:t>or</a:t>
            </a:r>
          </a:p>
          <a:p>
            <a:pPr algn="ctr" eaLnBrk="1" hangingPunct="1"/>
            <a:r>
              <a:rPr lang="en-US" altLang="en-US" sz="2400" dirty="0"/>
              <a:t>There should be less than the 0.3% change in secondary current from initial (“0” burden) reading, when up to 0.5Ohms of burden is applied</a:t>
            </a:r>
          </a:p>
        </p:txBody>
      </p:sp>
      <p:pic>
        <p:nvPicPr>
          <p:cNvPr id="18437" name="Picture 15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3352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Oval 16"/>
          <p:cNvSpPr>
            <a:spLocks noChangeArrowheads="1"/>
          </p:cNvSpPr>
          <p:nvPr/>
        </p:nvSpPr>
        <p:spPr bwMode="auto">
          <a:xfrm>
            <a:off x="609600" y="5715000"/>
            <a:ext cx="1447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8439" name="AutoShape 17"/>
          <p:cNvSpPr>
            <a:spLocks noChangeArrowheads="1"/>
          </p:cNvSpPr>
          <p:nvPr/>
        </p:nvSpPr>
        <p:spPr bwMode="auto">
          <a:xfrm rot="-2756168">
            <a:off x="-158750" y="2855913"/>
            <a:ext cx="4343400" cy="1371600"/>
          </a:xfrm>
          <a:prstGeom prst="curvedDownArrow">
            <a:avLst>
              <a:gd name="adj1" fmla="val 63333"/>
              <a:gd name="adj2" fmla="val 12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Burden Testing</a:t>
            </a:r>
            <a:endParaRPr lang="en-US" altLang="en-US" b="1" dirty="0">
              <a:latin typeface="Arial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5CD913-0AFA-452C-B1C2-FF6E1AAA5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D1A6B0-1E41-43A5-A047-D4F2CF8B7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24</a:t>
            </a:fld>
            <a:endParaRPr lang="en-US" dirty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0999" y="1165981"/>
            <a:ext cx="8382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Functionality with Burden Present on the Secondary Loop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505200" y="2077141"/>
            <a:ext cx="56388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ANSI Burden Values</a:t>
            </a:r>
          </a:p>
          <a:p>
            <a:pPr algn="ctr" eaLnBrk="1" hangingPunct="1"/>
            <a:r>
              <a:rPr lang="en-US" altLang="en-US" sz="2000" dirty="0"/>
              <a:t>0.1 Ohms</a:t>
            </a:r>
          </a:p>
          <a:p>
            <a:pPr algn="ctr" eaLnBrk="1" hangingPunct="1"/>
            <a:r>
              <a:rPr lang="en-US" altLang="en-US" sz="2000" dirty="0"/>
              <a:t>0.2 Ohms</a:t>
            </a:r>
          </a:p>
          <a:p>
            <a:pPr algn="ctr" eaLnBrk="1" hangingPunct="1"/>
            <a:r>
              <a:rPr lang="en-US" altLang="en-US" sz="2000" dirty="0"/>
              <a:t>0.5 Ohms</a:t>
            </a:r>
          </a:p>
          <a:p>
            <a:pPr algn="ctr" eaLnBrk="1" hangingPunct="1"/>
            <a:r>
              <a:rPr lang="en-US" altLang="en-US" sz="2000" dirty="0"/>
              <a:t>1 Ohms</a:t>
            </a:r>
          </a:p>
          <a:p>
            <a:pPr algn="ctr" eaLnBrk="1" hangingPunct="1"/>
            <a:r>
              <a:rPr lang="en-US" altLang="en-US" sz="2000" dirty="0"/>
              <a:t>2 Ohms</a:t>
            </a:r>
          </a:p>
          <a:p>
            <a:pPr algn="ctr" eaLnBrk="1" hangingPunct="1"/>
            <a:r>
              <a:rPr lang="en-US" altLang="en-US" sz="2000" dirty="0"/>
              <a:t>4 Ohms</a:t>
            </a:r>
          </a:p>
          <a:p>
            <a:pPr algn="ctr" eaLnBrk="1" hangingPunct="1"/>
            <a:r>
              <a:rPr lang="en-US" altLang="en-US" sz="2000" dirty="0"/>
              <a:t>8 Ohms</a:t>
            </a:r>
          </a:p>
          <a:p>
            <a:pPr algn="ctr" eaLnBrk="1" hangingPunct="1"/>
            <a:endParaRPr lang="en-US" altLang="en-US" sz="2000" dirty="0"/>
          </a:p>
        </p:txBody>
      </p:sp>
      <p:pic>
        <p:nvPicPr>
          <p:cNvPr id="19461" name="Picture 6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8" y="3753541"/>
            <a:ext cx="3352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Oval 7"/>
          <p:cNvSpPr>
            <a:spLocks noChangeArrowheads="1"/>
          </p:cNvSpPr>
          <p:nvPr/>
        </p:nvSpPr>
        <p:spPr bwMode="auto">
          <a:xfrm>
            <a:off x="609600" y="5715000"/>
            <a:ext cx="1447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9463" name="AutoShape 8"/>
          <p:cNvSpPr>
            <a:spLocks noChangeArrowheads="1"/>
          </p:cNvSpPr>
          <p:nvPr/>
        </p:nvSpPr>
        <p:spPr bwMode="auto">
          <a:xfrm rot="-2756168">
            <a:off x="244778" y="2494654"/>
            <a:ext cx="4343400" cy="1371600"/>
          </a:xfrm>
          <a:prstGeom prst="curvedDownArrow">
            <a:avLst>
              <a:gd name="adj1" fmla="val 63333"/>
              <a:gd name="adj2" fmla="val 12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2345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Burden Testing</a:t>
            </a:r>
            <a:endParaRPr lang="en-US" altLang="en-US" b="1" dirty="0">
              <a:latin typeface="Arial" pitchFamily="34" charset="0"/>
            </a:endParaRPr>
          </a:p>
        </p:txBody>
      </p:sp>
      <p:graphicFrame>
        <p:nvGraphicFramePr>
          <p:cNvPr id="20483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609993"/>
              </p:ext>
            </p:extLst>
          </p:nvPr>
        </p:nvGraphicFramePr>
        <p:xfrm>
          <a:off x="533400" y="3276600"/>
          <a:ext cx="382905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829111" imgH="2619435" progId="Excel.Chart.8">
                  <p:embed/>
                </p:oleObj>
              </mc:Choice>
              <mc:Fallback>
                <p:oleObj name="Chart" r:id="rId2" imgW="3829111" imgH="2619435" progId="Excel.Chart.8">
                  <p:embed/>
                  <p:pic>
                    <p:nvPicPr>
                      <p:cNvPr id="20483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76600"/>
                        <a:ext cx="3829050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396ECB-36C5-4DA5-8CC7-439653E18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2682A8-CCA7-4416-A518-D9BA5AB2F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182392" name="Group 12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91615354"/>
              </p:ext>
            </p:extLst>
          </p:nvPr>
        </p:nvGraphicFramePr>
        <p:xfrm>
          <a:off x="4681585" y="3352800"/>
          <a:ext cx="2819400" cy="2697165"/>
        </p:xfrm>
        <a:graphic>
          <a:graphicData uri="http://schemas.openxmlformats.org/drawingml/2006/table">
            <a:tbl>
              <a:tblPr/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0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Burden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Reading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4.9999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4.9950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4.9800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4.9500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0.8000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0" y="1600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0.3% @ B0.1, B0.2, B0.5</a:t>
            </a: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4557045" y="2362200"/>
            <a:ext cx="2971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Initial Reading = 5Amps</a:t>
            </a:r>
          </a:p>
          <a:p>
            <a:pPr algn="ctr" eaLnBrk="1" hangingPunct="1"/>
            <a:r>
              <a:rPr lang="en-US" altLang="en-US" sz="2000" dirty="0"/>
              <a:t>0.3% x 5A = 0.015A</a:t>
            </a:r>
          </a:p>
          <a:p>
            <a:pPr algn="ctr" eaLnBrk="1" hangingPunct="1"/>
            <a:r>
              <a:rPr lang="en-US" altLang="en-US" sz="2000" dirty="0"/>
              <a:t>5A – 0.015 = 4.985A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2345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Burden Testing</a:t>
            </a:r>
            <a:endParaRPr lang="en-US" altLang="en-US" b="1" dirty="0">
              <a:latin typeface="Arial" pitchFamily="34" charset="0"/>
            </a:endParaRPr>
          </a:p>
        </p:txBody>
      </p:sp>
      <p:graphicFrame>
        <p:nvGraphicFramePr>
          <p:cNvPr id="21507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662490"/>
              </p:ext>
            </p:extLst>
          </p:nvPr>
        </p:nvGraphicFramePr>
        <p:xfrm>
          <a:off x="628650" y="2209800"/>
          <a:ext cx="3886200" cy="278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86331" imgH="4219602" progId="Excel.Chart.8">
                  <p:embed/>
                </p:oleObj>
              </mc:Choice>
              <mc:Fallback>
                <p:oleObj name="Chart" r:id="rId2" imgW="5886331" imgH="4219602" progId="Excel.Chart.8">
                  <p:embed/>
                  <p:pic>
                    <p:nvPicPr>
                      <p:cNvPr id="21507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2209800"/>
                        <a:ext cx="3886200" cy="278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85CCD7-6FE7-4198-882E-281B264BC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FC3567-E950-426F-A033-46A5B8E6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184332" name="Group 1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87115971"/>
              </p:ext>
            </p:extLst>
          </p:nvPr>
        </p:nvGraphicFramePr>
        <p:xfrm>
          <a:off x="4596143" y="3322635"/>
          <a:ext cx="2743200" cy="254476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6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Burden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Reading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4.9999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4.9950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4.9800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4.9500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0.8000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-76200" y="1508919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0.3% @ B0.1, B0.2, B0.5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48200" y="2209800"/>
            <a:ext cx="2971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Initial Reading = 5Amps</a:t>
            </a:r>
          </a:p>
          <a:p>
            <a:pPr algn="ctr" eaLnBrk="1" hangingPunct="1"/>
            <a:r>
              <a:rPr lang="en-US" altLang="en-US" sz="2000" dirty="0"/>
              <a:t>0.3% x 5A = 0.015A</a:t>
            </a:r>
          </a:p>
          <a:p>
            <a:pPr algn="ctr" eaLnBrk="1" hangingPunct="1"/>
            <a:r>
              <a:rPr lang="en-US" altLang="en-US" sz="2000" dirty="0"/>
              <a:t>5A – 0.015 = 4.985A</a:t>
            </a: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533400" y="5029200"/>
            <a:ext cx="3962400" cy="128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At 0.5Ohms of Burden</a:t>
            </a:r>
          </a:p>
          <a:p>
            <a:pPr algn="ctr" eaLnBrk="1" hangingPunct="1"/>
            <a:r>
              <a:rPr lang="en-US" altLang="en-US" dirty="0"/>
              <a:t>the secondary current is still at 4.990A – Less than 0.3% change – Good CT!</a:t>
            </a:r>
          </a:p>
        </p:txBody>
      </p:sp>
      <p:sp>
        <p:nvSpPr>
          <p:cNvPr id="21511" name="AutoShape 11"/>
          <p:cNvSpPr>
            <a:spLocks noChangeArrowheads="1"/>
          </p:cNvSpPr>
          <p:nvPr/>
        </p:nvSpPr>
        <p:spPr bwMode="auto">
          <a:xfrm rot="18547356">
            <a:off x="2430095" y="308792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2400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  <a:cs typeface="Arial" panose="020B0604020202020204" pitchFamily="34" charset="0"/>
              </a:rPr>
              <a:t>Admittance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C78F43-24D6-405A-838E-F81575446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F6A86A-67B3-4E97-AA90-0DBF15D3A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27</a:t>
            </a:fld>
            <a:endParaRPr lang="en-US" dirty="0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57200" y="1275696"/>
            <a:ext cx="5791200" cy="526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What is Admittance?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Admittance testing measures the overall “health” of the secondary loop of the CT.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Measured in units of MiliSiemens (mS)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Admittance is the inverse of impedance.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Impedance is the opposition to current.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Therefore, admittance testing measures the overall “health” of the secondary loop of the CT.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8AF1C79-7B21-2A4F-06C2-4F443F203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4939"/>
          <a:stretch/>
        </p:blipFill>
        <p:spPr bwMode="auto">
          <a:xfrm>
            <a:off x="6400800" y="1972682"/>
            <a:ext cx="2590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2345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  <a:cs typeface="Arial" panose="020B0604020202020204" pitchFamily="34" charset="0"/>
              </a:rPr>
              <a:t>Admittance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839975-893B-484D-8F3F-4067C547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84FBA-B390-4CA3-A3FE-72161B612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28</a:t>
            </a:fld>
            <a:endParaRPr lang="en-US" dirty="0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81000" y="1295400"/>
            <a:ext cx="82296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Admittance testing devices inject an audio sine wave signal into the secondary loop of the CT.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The resulting current is measured.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The voltage of the initial signal is known.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From these two parameters, the impedance, and thus the admittance can be calculated.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endParaRPr lang="en-US" altLang="en-US" sz="2800" dirty="0"/>
          </a:p>
        </p:txBody>
      </p:sp>
      <p:pic>
        <p:nvPicPr>
          <p:cNvPr id="2050" name="Picture 2" descr="The Calculated Risk Question - Ivy Exec Blog">
            <a:extLst>
              <a:ext uri="{FF2B5EF4-FFF2-40B4-BE49-F238E27FC236}">
                <a16:creationId xmlns:a16="http://schemas.microsoft.com/office/drawing/2014/main" id="{9F572744-584F-3184-8259-8496EBEB1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0"/>
          <a:stretch/>
        </p:blipFill>
        <p:spPr bwMode="auto">
          <a:xfrm>
            <a:off x="2778399" y="4497918"/>
            <a:ext cx="3660501" cy="182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83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  <a:cs typeface="Arial" panose="020B0604020202020204" pitchFamily="34" charset="0"/>
              </a:rPr>
              <a:t>Admittance Testing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906A21-150F-45A0-8251-DE668BA07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25874-2E35-47E1-8F04-47F5C8D8E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29</a:t>
            </a:fld>
            <a:endParaRPr lang="en-US" dirty="0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66700" y="1354586"/>
            <a:ext cx="8305800" cy="207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Admittance test results are not immediately intuitive.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Some analysis and interpretation is need.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What do all these mS values mean?</a:t>
            </a:r>
          </a:p>
        </p:txBody>
      </p:sp>
      <p:pic>
        <p:nvPicPr>
          <p:cNvPr id="1026" name="Picture 2" descr="28,360 Man Looking Puzzled Images, Stock Photos &amp; Vectors ...">
            <a:extLst>
              <a:ext uri="{FF2B5EF4-FFF2-40B4-BE49-F238E27FC236}">
                <a16:creationId xmlns:a16="http://schemas.microsoft.com/office/drawing/2014/main" id="{BF602364-4E2D-5246-FA74-ADD035173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3"/>
          <a:stretch/>
        </p:blipFill>
        <p:spPr bwMode="auto">
          <a:xfrm>
            <a:off x="2333683" y="3945386"/>
            <a:ext cx="4476633" cy="207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  <a:cs typeface="Arial" panose="020B0604020202020204" pitchFamily="34" charset="0"/>
              </a:rPr>
              <a:t>Meter Forms and Applications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9752B6-504C-40D9-8565-A8C88B76D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6E2619-B394-4B24-84E7-03B65F584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</a:t>
            </a:fld>
            <a:endParaRPr lang="en-US" dirty="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 dirty="0"/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FAA8EF84-83D2-1B8B-237A-BF359BD51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1" y="1996850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2S</a:t>
            </a: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D1C6E19C-EBB3-772C-6F7F-4E031B32F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244" y="2421507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3S</a:t>
            </a: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E88F01EC-28DE-391D-1E01-202F387E6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340" y="2859657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4S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A66459A8-54F9-5BDC-77B1-4E146FAAB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77" y="4850471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5S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05A820F1-259B-349A-5D16-50599F681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9829" y="5207029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6S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2FC4C890-6583-F58E-B3E8-C9C9BD9BC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302" y="5440931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9S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458AE849-9F45-69F9-AEAC-E9CE816C1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272" y="2399281"/>
            <a:ext cx="7921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12S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5714134B-C43E-C494-781E-76A99573E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266" y="5746158"/>
            <a:ext cx="91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15S</a:t>
            </a: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10C22389-16F7-E3FF-BE4B-A1C9040D9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802" y="5301876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16S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07B0AB63-6655-419C-F095-6335EA008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902" y="3154931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25S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833210D1-1436-38CA-E840-F9FED5B05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502" y="3993131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45S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596593CF-0CDB-8A85-5442-6F47AE430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642" y="332702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10S</a:t>
            </a: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7D9603D1-9BAC-2A7F-E34A-B7BCB0C88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9434" y="4455094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11S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D9E2FA24-12BF-7B1F-D40D-7BA0CC632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302" y="1402331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14S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64988840-33C8-33F4-2912-A05F00FD9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802" y="1391279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17S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B4BE612B-B689-83FF-9F8F-6D8CC7E27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002" y="4455094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32S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827D4616-08CF-6464-B8A3-954CEB96A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710" y="13716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39S</a:t>
            </a: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0AA2BEBC-2DDB-1360-DA30-3394C9F35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002" y="4839913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26S</a:t>
            </a: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11CA7EB2-E132-936C-E6BD-061DFB939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602" y="2458812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35S</a:t>
            </a:r>
          </a:p>
        </p:txBody>
      </p:sp>
      <p:sp>
        <p:nvSpPr>
          <p:cNvPr id="26" name="Text Box 17">
            <a:extLst>
              <a:ext uri="{FF2B5EF4-FFF2-40B4-BE49-F238E27FC236}">
                <a16:creationId xmlns:a16="http://schemas.microsoft.com/office/drawing/2014/main" id="{2C7FB66F-E458-3AE6-43C8-BBE75B36F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1234" y="3588587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46S</a:t>
            </a:r>
          </a:p>
        </p:txBody>
      </p:sp>
      <p:sp>
        <p:nvSpPr>
          <p:cNvPr id="27" name="Text Box 17">
            <a:extLst>
              <a:ext uri="{FF2B5EF4-FFF2-40B4-BE49-F238E27FC236}">
                <a16:creationId xmlns:a16="http://schemas.microsoft.com/office/drawing/2014/main" id="{26DBEE39-138F-5312-0A04-9D65F2B7C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409" y="5819549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56S</a:t>
            </a: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id="{C5546C16-B31C-9C44-9002-EE0CD2314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529" y="3912168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66S</a:t>
            </a:r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id="{EBF830F6-1D2B-3B06-1A25-76AB150B2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702" y="3588588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76S</a:t>
            </a:r>
          </a:p>
        </p:txBody>
      </p:sp>
      <p:sp>
        <p:nvSpPr>
          <p:cNvPr id="30" name="Text Box 17">
            <a:extLst>
              <a:ext uri="{FF2B5EF4-FFF2-40B4-BE49-F238E27FC236}">
                <a16:creationId xmlns:a16="http://schemas.microsoft.com/office/drawing/2014/main" id="{B5509786-23E8-52C6-DA5B-83A34A3D2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1612900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1S</a:t>
            </a:r>
          </a:p>
        </p:txBody>
      </p:sp>
      <p:sp>
        <p:nvSpPr>
          <p:cNvPr id="31" name="Text Box 17">
            <a:extLst>
              <a:ext uri="{FF2B5EF4-FFF2-40B4-BE49-F238E27FC236}">
                <a16:creationId xmlns:a16="http://schemas.microsoft.com/office/drawing/2014/main" id="{21891926-3494-D6F5-3EA0-9EFF45429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8534" y="6098381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13S</a:t>
            </a:r>
          </a:p>
        </p:txBody>
      </p:sp>
      <p:sp>
        <p:nvSpPr>
          <p:cNvPr id="32" name="Text Box 17">
            <a:extLst>
              <a:ext uri="{FF2B5EF4-FFF2-40B4-BE49-F238E27FC236}">
                <a16:creationId xmlns:a16="http://schemas.microsoft.com/office/drawing/2014/main" id="{3785E27E-7343-D070-4BE0-8DCE6495E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098381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24S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83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  <a:cs typeface="Arial" panose="020B0604020202020204" pitchFamily="34" charset="0"/>
              </a:rPr>
              <a:t>Admittance Testing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76F0A9-6ACA-42D2-A510-D183E53E6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CAE5D5-70FB-44F4-A873-5C01781E4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30</a:t>
            </a:fld>
            <a:endParaRPr lang="en-US" dirty="0"/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0" y="1295400"/>
            <a:ext cx="9144000" cy="220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2573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Three phase process is recommended.</a:t>
            </a:r>
          </a:p>
          <a:p>
            <a:pPr algn="ctr" eaLnBrk="1" hangingPunct="1">
              <a:buFontTx/>
              <a:buAutoNum type="arabicPeriod"/>
            </a:pPr>
            <a:r>
              <a:rPr lang="en-US" altLang="en-US" sz="2800" dirty="0"/>
              <a:t>Test each CT individually</a:t>
            </a:r>
          </a:p>
          <a:p>
            <a:pPr algn="ctr" eaLnBrk="1" hangingPunct="1">
              <a:buFontTx/>
              <a:buAutoNum type="arabicPeriod"/>
            </a:pPr>
            <a:r>
              <a:rPr lang="en-US" altLang="en-US" sz="2800" dirty="0"/>
              <a:t>Test the matched sets</a:t>
            </a:r>
          </a:p>
          <a:p>
            <a:pPr algn="ctr" eaLnBrk="1" hangingPunct="1">
              <a:buFontTx/>
              <a:buAutoNum type="arabicPeriod"/>
            </a:pPr>
            <a:r>
              <a:rPr lang="en-US" altLang="en-US" sz="2800" dirty="0"/>
              <a:t>Test over time</a:t>
            </a:r>
          </a:p>
        </p:txBody>
      </p:sp>
      <p:pic>
        <p:nvPicPr>
          <p:cNvPr id="3074" name="Picture 2" descr="How software testing is done: A summary - eTestware">
            <a:extLst>
              <a:ext uri="{FF2B5EF4-FFF2-40B4-BE49-F238E27FC236}">
                <a16:creationId xmlns:a16="http://schemas.microsoft.com/office/drawing/2014/main" id="{3A90D76D-4213-6ECF-5CA1-DEBFBE034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745980"/>
            <a:ext cx="4953000" cy="23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876300" y="158368"/>
            <a:ext cx="7886700" cy="679832"/>
          </a:xfrm>
          <a:noFill/>
        </p:spPr>
        <p:txBody>
          <a:bodyPr anchor="ctr"/>
          <a:lstStyle/>
          <a:p>
            <a:pPr eaLnBrk="1" hangingPunct="1"/>
            <a:r>
              <a:rPr lang="en-US" altLang="en-US" dirty="0">
                <a:latin typeface="+mj-lt"/>
                <a:cs typeface="Arial" panose="020B0604020202020204" pitchFamily="34" charset="0"/>
              </a:rPr>
              <a:t>              Questions and Discussion 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Rob Reese</a:t>
            </a:r>
          </a:p>
          <a:p>
            <a:pPr algn="ctr" eaLnBrk="1" hangingPunct="1"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Midwestern Regional Sales Manager</a:t>
            </a:r>
          </a:p>
          <a:p>
            <a:pPr algn="ctr" eaLnBrk="1" hangingPunct="1">
              <a:buFontTx/>
              <a:buNone/>
            </a:pP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rob.reese@tescometering.com</a:t>
            </a:r>
          </a:p>
          <a:p>
            <a:pPr algn="ctr" eaLnBrk="1" hangingPunct="1"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altLang="en-US" sz="2400" b="1" dirty="0">
                <a:latin typeface="Arial"/>
                <a:cs typeface="Arial"/>
              </a:rPr>
              <a:t>TESCO Metering </a:t>
            </a:r>
            <a:r>
              <a:rPr lang="en-US" altLang="en-US" sz="1800" i="1" dirty="0">
                <a:latin typeface="Arial"/>
                <a:cs typeface="Arial"/>
              </a:rPr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215.228.0500</a:t>
            </a:r>
            <a:endParaRPr lang="en-US" altLang="en-US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/>
                <a:cs typeface="Arial"/>
              </a:rPr>
              <a:t>This presentation can also be found under Meter Conferences and Schools on the </a:t>
            </a:r>
            <a:r>
              <a:rPr lang="en-US" altLang="en-US" sz="2000" dirty="0">
                <a:solidFill>
                  <a:schemeClr val="accent1"/>
                </a:solidFill>
                <a:latin typeface="Arial"/>
                <a:cs typeface="Arial"/>
              </a:rPr>
              <a:t>TESCO</a:t>
            </a:r>
            <a:r>
              <a:rPr lang="en-US" altLang="en-US" sz="2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altLang="en-US" sz="2000" dirty="0">
                <a:latin typeface="Arial"/>
                <a:cs typeface="Arial"/>
              </a:rPr>
              <a:t>website: 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tescometering.com</a:t>
            </a:r>
          </a:p>
          <a:p>
            <a:pPr algn="ctr" eaLnBrk="1" hangingPunct="1">
              <a:buFontTx/>
              <a:buNone/>
            </a:pPr>
            <a:endParaRPr lang="en-US" altLang="en-US" sz="2300" dirty="0">
              <a:solidFill>
                <a:srgbClr val="CC33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214132-9888-47FE-B095-A818A0A2A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62FB14-BF10-4E23-ACDD-AF397ABB3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31</a:t>
            </a:fld>
            <a:endParaRPr lang="en-US" dirty="0"/>
          </a:p>
        </p:txBody>
      </p:sp>
      <p:pic>
        <p:nvPicPr>
          <p:cNvPr id="9220" name="Picture 7" descr="MC9004315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042303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908957" y="5024308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  <a:latin typeface="Arial"/>
                <a:cs typeface="Arial"/>
              </a:rPr>
              <a:t>ISO 9001:2015 Certified Quality Company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  <a:latin typeface="Arial"/>
                <a:cs typeface="Arial"/>
              </a:rPr>
              <a:t>ISO 17025:2017 Accredited Laboratory</a:t>
            </a:r>
          </a:p>
        </p:txBody>
      </p:sp>
    </p:spTree>
    <p:extLst>
      <p:ext uri="{BB962C8B-B14F-4D97-AF65-F5344CB8AC3E}">
        <p14:creationId xmlns:p14="http://schemas.microsoft.com/office/powerpoint/2010/main" val="175250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  <a:cs typeface="Arial" panose="020B0604020202020204" pitchFamily="34" charset="0"/>
              </a:rPr>
              <a:t>Meter Forms and Applications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9752B6-504C-40D9-8565-A8C88B76D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6E2619-B394-4B24-84E7-03B65F584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D0E28887-EC57-231B-7FEF-6DB45DF84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02" y="2088131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D5157A11-B680-DD52-6C28-0777B8258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58" y="1779213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1S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80019262-636E-C1AB-B581-498594000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85" y="2539205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2S</a:t>
            </a:r>
          </a:p>
        </p:txBody>
      </p:sp>
      <p:sp>
        <p:nvSpPr>
          <p:cNvPr id="33" name="Text Box 17">
            <a:extLst>
              <a:ext uri="{FF2B5EF4-FFF2-40B4-BE49-F238E27FC236}">
                <a16:creationId xmlns:a16="http://schemas.microsoft.com/office/drawing/2014/main" id="{989DC93F-FD7C-B09B-4AB6-81BCAB4BF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3691" y="2247614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3S</a:t>
            </a: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156A5FD0-7EA7-B116-6766-5352399B0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097" y="3670585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4S</a:t>
            </a:r>
          </a:p>
        </p:txBody>
      </p:sp>
      <p:sp>
        <p:nvSpPr>
          <p:cNvPr id="35" name="Text Box 17">
            <a:extLst>
              <a:ext uri="{FF2B5EF4-FFF2-40B4-BE49-F238E27FC236}">
                <a16:creationId xmlns:a16="http://schemas.microsoft.com/office/drawing/2014/main" id="{E85E3740-E092-67F1-6B1F-E587674BB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2791" y="3196923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5S</a:t>
            </a:r>
          </a:p>
        </p:txBody>
      </p:sp>
      <p:sp>
        <p:nvSpPr>
          <p:cNvPr id="36" name="Text Box 17">
            <a:extLst>
              <a:ext uri="{FF2B5EF4-FFF2-40B4-BE49-F238E27FC236}">
                <a16:creationId xmlns:a16="http://schemas.microsoft.com/office/drawing/2014/main" id="{81062653-D7F6-A93E-5C40-190168FB4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177841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6S</a:t>
            </a:r>
          </a:p>
        </p:txBody>
      </p:sp>
      <p:sp>
        <p:nvSpPr>
          <p:cNvPr id="37" name="Text Box 17">
            <a:extLst>
              <a:ext uri="{FF2B5EF4-FFF2-40B4-BE49-F238E27FC236}">
                <a16:creationId xmlns:a16="http://schemas.microsoft.com/office/drawing/2014/main" id="{117E0D8C-204B-C9EE-19DF-27666D489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953" y="5541469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9S</a:t>
            </a:r>
          </a:p>
        </p:txBody>
      </p:sp>
      <p:sp>
        <p:nvSpPr>
          <p:cNvPr id="38" name="Text Box 17">
            <a:extLst>
              <a:ext uri="{FF2B5EF4-FFF2-40B4-BE49-F238E27FC236}">
                <a16:creationId xmlns:a16="http://schemas.microsoft.com/office/drawing/2014/main" id="{2F71783F-6A1A-9D49-29CC-276526A3B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2579775"/>
            <a:ext cx="7921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12S</a:t>
            </a:r>
          </a:p>
        </p:txBody>
      </p:sp>
      <p:sp>
        <p:nvSpPr>
          <p:cNvPr id="39" name="Text Box 17">
            <a:extLst>
              <a:ext uri="{FF2B5EF4-FFF2-40B4-BE49-F238E27FC236}">
                <a16:creationId xmlns:a16="http://schemas.microsoft.com/office/drawing/2014/main" id="{95C2A0D4-988A-7B97-A0AE-F91A3D040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77" y="6046790"/>
            <a:ext cx="91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15S</a:t>
            </a:r>
          </a:p>
        </p:txBody>
      </p:sp>
      <p:sp>
        <p:nvSpPr>
          <p:cNvPr id="40" name="Text Box 17">
            <a:extLst>
              <a:ext uri="{FF2B5EF4-FFF2-40B4-BE49-F238E27FC236}">
                <a16:creationId xmlns:a16="http://schemas.microsoft.com/office/drawing/2014/main" id="{BF52B918-D21A-0426-EBBC-4991C18EB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902" y="4467659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16S</a:t>
            </a:r>
          </a:p>
        </p:txBody>
      </p:sp>
      <p:sp>
        <p:nvSpPr>
          <p:cNvPr id="41" name="Text Box 17">
            <a:extLst>
              <a:ext uri="{FF2B5EF4-FFF2-40B4-BE49-F238E27FC236}">
                <a16:creationId xmlns:a16="http://schemas.microsoft.com/office/drawing/2014/main" id="{4B37805E-4EC8-FD10-B928-879A7C21D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204" y="3477043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25S</a:t>
            </a:r>
          </a:p>
        </p:txBody>
      </p:sp>
      <p:sp>
        <p:nvSpPr>
          <p:cNvPr id="42" name="Text Box 17">
            <a:extLst>
              <a:ext uri="{FF2B5EF4-FFF2-40B4-BE49-F238E27FC236}">
                <a16:creationId xmlns:a16="http://schemas.microsoft.com/office/drawing/2014/main" id="{E0D10238-D20A-2FA1-AD79-AF9A94858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2846" y="5079506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45S</a:t>
            </a:r>
          </a:p>
        </p:txBody>
      </p:sp>
      <p:sp>
        <p:nvSpPr>
          <p:cNvPr id="43" name="Text Box 17">
            <a:extLst>
              <a:ext uri="{FF2B5EF4-FFF2-40B4-BE49-F238E27FC236}">
                <a16:creationId xmlns:a16="http://schemas.microsoft.com/office/drawing/2014/main" id="{A0BE7DAC-3388-861B-B32F-C0879174E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491" y="578495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10S</a:t>
            </a:r>
          </a:p>
        </p:txBody>
      </p:sp>
      <p:sp>
        <p:nvSpPr>
          <p:cNvPr id="44" name="Text Box 17">
            <a:extLst>
              <a:ext uri="{FF2B5EF4-FFF2-40B4-BE49-F238E27FC236}">
                <a16:creationId xmlns:a16="http://schemas.microsoft.com/office/drawing/2014/main" id="{CA1E4432-3461-679D-B137-0CBFCAB1B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291" y="4486437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11S</a:t>
            </a: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EFC70D08-13C9-1510-1D56-8D29CC917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379" y="578495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13S</a:t>
            </a:r>
          </a:p>
        </p:txBody>
      </p:sp>
      <p:sp>
        <p:nvSpPr>
          <p:cNvPr id="46" name="Text Box 17">
            <a:extLst>
              <a:ext uri="{FF2B5EF4-FFF2-40B4-BE49-F238E27FC236}">
                <a16:creationId xmlns:a16="http://schemas.microsoft.com/office/drawing/2014/main" id="{D3B072A8-8BF2-A7BA-B089-D8F119886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927" y="1962536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14S</a:t>
            </a:r>
          </a:p>
        </p:txBody>
      </p:sp>
      <p:sp>
        <p:nvSpPr>
          <p:cNvPr id="47" name="Text Box 17">
            <a:extLst>
              <a:ext uri="{FF2B5EF4-FFF2-40B4-BE49-F238E27FC236}">
                <a16:creationId xmlns:a16="http://schemas.microsoft.com/office/drawing/2014/main" id="{ECB55ABB-C692-19AB-7FB2-C7A0992E3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66" y="4715878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17S</a:t>
            </a:r>
          </a:p>
        </p:txBody>
      </p:sp>
      <p:sp>
        <p:nvSpPr>
          <p:cNvPr id="48" name="Text Box 17">
            <a:extLst>
              <a:ext uri="{FF2B5EF4-FFF2-40B4-BE49-F238E27FC236}">
                <a16:creationId xmlns:a16="http://schemas.microsoft.com/office/drawing/2014/main" id="{08F39801-7D14-C701-BBF0-513EF47EF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002" y="6210706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24S</a:t>
            </a:r>
          </a:p>
        </p:txBody>
      </p:sp>
      <p:sp>
        <p:nvSpPr>
          <p:cNvPr id="49" name="Text Box 17">
            <a:extLst>
              <a:ext uri="{FF2B5EF4-FFF2-40B4-BE49-F238E27FC236}">
                <a16:creationId xmlns:a16="http://schemas.microsoft.com/office/drawing/2014/main" id="{F5379E93-7301-0A26-CD1E-DC86688A1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634" y="6209617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32S</a:t>
            </a:r>
          </a:p>
        </p:txBody>
      </p:sp>
      <p:sp>
        <p:nvSpPr>
          <p:cNvPr id="50" name="Text Box 17">
            <a:extLst>
              <a:ext uri="{FF2B5EF4-FFF2-40B4-BE49-F238E27FC236}">
                <a16:creationId xmlns:a16="http://schemas.microsoft.com/office/drawing/2014/main" id="{33805AB0-3A04-2CB5-F3FB-035AD0F8C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914539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39S</a:t>
            </a:r>
          </a:p>
        </p:txBody>
      </p:sp>
      <p:sp>
        <p:nvSpPr>
          <p:cNvPr id="51" name="Text Box 17">
            <a:extLst>
              <a:ext uri="{FF2B5EF4-FFF2-40B4-BE49-F238E27FC236}">
                <a16:creationId xmlns:a16="http://schemas.microsoft.com/office/drawing/2014/main" id="{440EB97A-8B73-62DF-DA8C-0E19292FA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646" y="4383222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26S</a:t>
            </a:r>
          </a:p>
        </p:txBody>
      </p:sp>
      <p:sp>
        <p:nvSpPr>
          <p:cNvPr id="52" name="Text Box 17">
            <a:extLst>
              <a:ext uri="{FF2B5EF4-FFF2-40B4-BE49-F238E27FC236}">
                <a16:creationId xmlns:a16="http://schemas.microsoft.com/office/drawing/2014/main" id="{7CEF1A26-B03C-0518-432B-0FCB18C48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9202" y="3195681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35S</a:t>
            </a:r>
          </a:p>
        </p:txBody>
      </p:sp>
      <p:sp>
        <p:nvSpPr>
          <p:cNvPr id="53" name="Text Box 17">
            <a:extLst>
              <a:ext uri="{FF2B5EF4-FFF2-40B4-BE49-F238E27FC236}">
                <a16:creationId xmlns:a16="http://schemas.microsoft.com/office/drawing/2014/main" id="{D5E5161C-5978-274D-E5DA-50D9E6D37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663" y="3600223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46S</a:t>
            </a:r>
          </a:p>
        </p:txBody>
      </p:sp>
      <p:sp>
        <p:nvSpPr>
          <p:cNvPr id="54" name="Text Box 17">
            <a:extLst>
              <a:ext uri="{FF2B5EF4-FFF2-40B4-BE49-F238E27FC236}">
                <a16:creationId xmlns:a16="http://schemas.microsoft.com/office/drawing/2014/main" id="{459B55DA-B5A4-3A47-2863-F823BE9E7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440" y="623300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56S</a:t>
            </a:r>
          </a:p>
        </p:txBody>
      </p:sp>
      <p:sp>
        <p:nvSpPr>
          <p:cNvPr id="55" name="Text Box 17">
            <a:extLst>
              <a:ext uri="{FF2B5EF4-FFF2-40B4-BE49-F238E27FC236}">
                <a16:creationId xmlns:a16="http://schemas.microsoft.com/office/drawing/2014/main" id="{AB1B3A08-E789-2B8C-E296-E316F1257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7655" y="4877846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66S</a:t>
            </a:r>
          </a:p>
        </p:txBody>
      </p:sp>
      <p:sp>
        <p:nvSpPr>
          <p:cNvPr id="56" name="Text Box 17">
            <a:extLst>
              <a:ext uri="{FF2B5EF4-FFF2-40B4-BE49-F238E27FC236}">
                <a16:creationId xmlns:a16="http://schemas.microsoft.com/office/drawing/2014/main" id="{4C6AF996-B2EB-5666-33F7-58A082F33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550" y="2840996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76S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2D3E6B0-D73A-784E-9E2F-C910B3C5FF64}"/>
              </a:ext>
            </a:extLst>
          </p:cNvPr>
          <p:cNvSpPr/>
          <p:nvPr/>
        </p:nvSpPr>
        <p:spPr bwMode="auto">
          <a:xfrm>
            <a:off x="4572000" y="1500870"/>
            <a:ext cx="45719" cy="539262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8" name="Text Box 17">
            <a:extLst>
              <a:ext uri="{FF2B5EF4-FFF2-40B4-BE49-F238E27FC236}">
                <a16:creationId xmlns:a16="http://schemas.microsoft.com/office/drawing/2014/main" id="{2039442E-9023-3815-1AFD-2392A326C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665" y="1356100"/>
            <a:ext cx="4555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TRANSFORMER RATED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3E68F843-62AC-3B57-156B-F267B7E43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1446" y="1792930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7S</a:t>
            </a:r>
          </a:p>
        </p:txBody>
      </p:sp>
      <p:sp>
        <p:nvSpPr>
          <p:cNvPr id="60" name="Text Box 17">
            <a:extLst>
              <a:ext uri="{FF2B5EF4-FFF2-40B4-BE49-F238E27FC236}">
                <a16:creationId xmlns:a16="http://schemas.microsoft.com/office/drawing/2014/main" id="{BFE09910-43D2-0167-01C3-B07DB42CB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608" y="4155582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8S</a:t>
            </a:r>
          </a:p>
        </p:txBody>
      </p:sp>
      <p:sp>
        <p:nvSpPr>
          <p:cNvPr id="61" name="Text Box 17">
            <a:extLst>
              <a:ext uri="{FF2B5EF4-FFF2-40B4-BE49-F238E27FC236}">
                <a16:creationId xmlns:a16="http://schemas.microsoft.com/office/drawing/2014/main" id="{D015F0EC-1E97-C4F2-6A4E-A287E9B7F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270" y="2538694"/>
            <a:ext cx="7655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29S</a:t>
            </a:r>
          </a:p>
        </p:txBody>
      </p:sp>
      <p:sp>
        <p:nvSpPr>
          <p:cNvPr id="62" name="Text Box 17">
            <a:extLst>
              <a:ext uri="{FF2B5EF4-FFF2-40B4-BE49-F238E27FC236}">
                <a16:creationId xmlns:a16="http://schemas.microsoft.com/office/drawing/2014/main" id="{AA19368A-E61E-EF7F-9CE9-38950D10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410" y="1962684"/>
            <a:ext cx="817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36S</a:t>
            </a:r>
          </a:p>
        </p:txBody>
      </p:sp>
      <p:sp>
        <p:nvSpPr>
          <p:cNvPr id="4097" name="Text Box 17">
            <a:extLst>
              <a:ext uri="{FF2B5EF4-FFF2-40B4-BE49-F238E27FC236}">
                <a16:creationId xmlns:a16="http://schemas.microsoft.com/office/drawing/2014/main" id="{4108A0FD-491D-70FF-8246-A027EEEC7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8471"/>
            <a:ext cx="434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SELF-CONTAINED</a:t>
            </a:r>
          </a:p>
        </p:txBody>
      </p:sp>
    </p:spTree>
    <p:extLst>
      <p:ext uri="{BB962C8B-B14F-4D97-AF65-F5344CB8AC3E}">
        <p14:creationId xmlns:p14="http://schemas.microsoft.com/office/powerpoint/2010/main" val="976667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o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8" y="2743200"/>
            <a:ext cx="282892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8"/>
          <p:cNvSpPr>
            <a:spLocks/>
          </p:cNvSpPr>
          <p:nvPr/>
        </p:nvSpPr>
        <p:spPr bwMode="auto">
          <a:xfrm>
            <a:off x="2895599" y="2108200"/>
            <a:ext cx="3276600" cy="3365500"/>
          </a:xfrm>
          <a:custGeom>
            <a:avLst/>
            <a:gdLst>
              <a:gd name="T0" fmla="*/ 48 w 2064"/>
              <a:gd name="T1" fmla="*/ 0 h 2120"/>
              <a:gd name="T2" fmla="*/ 336 w 2064"/>
              <a:gd name="T3" fmla="*/ 1824 h 2120"/>
              <a:gd name="T4" fmla="*/ 2064 w 2064"/>
              <a:gd name="T5" fmla="*/ 1776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2120">
                <a:moveTo>
                  <a:pt x="48" y="0"/>
                </a:moveTo>
                <a:cubicBezTo>
                  <a:pt x="24" y="764"/>
                  <a:pt x="0" y="1528"/>
                  <a:pt x="336" y="1824"/>
                </a:cubicBezTo>
                <a:cubicBezTo>
                  <a:pt x="672" y="2120"/>
                  <a:pt x="1368" y="1948"/>
                  <a:pt x="2064" y="1776"/>
                </a:cubicBezTo>
              </a:path>
            </a:pathLst>
          </a:cu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895600" y="3446761"/>
            <a:ext cx="35052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Relatively Low Current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100A</a:t>
            </a:r>
          </a:p>
        </p:txBody>
      </p:sp>
      <p:pic>
        <p:nvPicPr>
          <p:cNvPr id="10" name="Picture 10" descr="me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98" y="4432540"/>
            <a:ext cx="11557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o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12192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21566" y="1447800"/>
            <a:ext cx="914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Primarily Residential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(1S, 2S, 12S)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6FA9D6-A9E4-742F-EA21-305B561CA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Self-Contained Metering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F0B8EAC-89BA-2F78-4089-FA2D4F995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E100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tescometering.com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1002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7AD66-A821-C38D-917C-843C440A6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C4C4-F0A7-4B61-A827-E4198D0782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5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0886" y="990600"/>
            <a:ext cx="914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Primarily Residential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(1S, 2S, 12S)</a:t>
            </a:r>
          </a:p>
        </p:txBody>
      </p:sp>
      <p:pic>
        <p:nvPicPr>
          <p:cNvPr id="24578" name="Picture 2" descr="How to Do Home Electrical Repairs: Tips and Guidelines | HowStuff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93" y="2203450"/>
            <a:ext cx="3091641" cy="40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Electrical Meter Base and Panel Upgrade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5017"/>
            <a:ext cx="3843866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8791E8F-F7A5-16AB-FF92-FDA193BBF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Self-Contained Metering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511CEB9-3DF5-9FE5-2357-1D007E417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E100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tescometering.com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1002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5A09C7F-5E8C-5561-8052-7CE026268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C4C4-F0A7-4B61-A827-E4198D0782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69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-84000"/>
            <a:ext cx="8305800" cy="1096962"/>
          </a:xfrm>
          <a:noFill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2286000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Relatively High Current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2000A</a:t>
            </a:r>
          </a:p>
        </p:txBody>
      </p:sp>
      <p:pic>
        <p:nvPicPr>
          <p:cNvPr id="7" name="Picture 9" descr="fa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7000"/>
            <a:ext cx="247808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29"/>
          <p:cNvSpPr>
            <a:spLocks/>
          </p:cNvSpPr>
          <p:nvPr/>
        </p:nvSpPr>
        <p:spPr bwMode="auto">
          <a:xfrm>
            <a:off x="1905000" y="3276600"/>
            <a:ext cx="4648200" cy="317500"/>
          </a:xfrm>
          <a:custGeom>
            <a:avLst/>
            <a:gdLst>
              <a:gd name="T0" fmla="*/ 0 w 2928"/>
              <a:gd name="T1" fmla="*/ 0 h 200"/>
              <a:gd name="T2" fmla="*/ 1536 w 2928"/>
              <a:gd name="T3" fmla="*/ 192 h 200"/>
              <a:gd name="T4" fmla="*/ 2928 w 2928"/>
              <a:gd name="T5" fmla="*/ 4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30"/>
          <p:cNvSpPr>
            <a:spLocks/>
          </p:cNvSpPr>
          <p:nvPr/>
        </p:nvSpPr>
        <p:spPr bwMode="auto">
          <a:xfrm>
            <a:off x="1905000" y="3581400"/>
            <a:ext cx="4648200" cy="317500"/>
          </a:xfrm>
          <a:custGeom>
            <a:avLst/>
            <a:gdLst>
              <a:gd name="T0" fmla="*/ 0 w 2928"/>
              <a:gd name="T1" fmla="*/ 0 h 200"/>
              <a:gd name="T2" fmla="*/ 1536 w 2928"/>
              <a:gd name="T3" fmla="*/ 192 h 200"/>
              <a:gd name="T4" fmla="*/ 2928 w 2928"/>
              <a:gd name="T5" fmla="*/ 4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31"/>
          <p:cNvSpPr>
            <a:spLocks/>
          </p:cNvSpPr>
          <p:nvPr/>
        </p:nvSpPr>
        <p:spPr bwMode="auto">
          <a:xfrm>
            <a:off x="1905000" y="3429000"/>
            <a:ext cx="4648200" cy="317500"/>
          </a:xfrm>
          <a:custGeom>
            <a:avLst/>
            <a:gdLst>
              <a:gd name="T0" fmla="*/ 0 w 2928"/>
              <a:gd name="T1" fmla="*/ 0 h 200"/>
              <a:gd name="T2" fmla="*/ 1536 w 2928"/>
              <a:gd name="T3" fmla="*/ 192 h 200"/>
              <a:gd name="T4" fmla="*/ 2928 w 2928"/>
              <a:gd name="T5" fmla="*/ 4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8" descr="me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11557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6"/>
          <p:cNvSpPr>
            <a:spLocks noChangeArrowheads="1"/>
          </p:cNvSpPr>
          <p:nvPr/>
        </p:nvSpPr>
        <p:spPr bwMode="auto">
          <a:xfrm>
            <a:off x="3352800" y="2743200"/>
            <a:ext cx="2133600" cy="20574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0" descr="p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525" y="2895600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-17253" y="1371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Primarily Commercial/Industrial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ED96DF3-5630-ED30-A3C2-FA956BFE1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E100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tescometering.com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1002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9E5E9F1-6246-81E0-FD9A-0AC4BDA95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C4C4-F0A7-4B61-A827-E4198D0782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4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197"/>
            <a:ext cx="33337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-76200"/>
            <a:ext cx="8305800" cy="1096962"/>
          </a:xfrm>
          <a:noFill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-21566" y="138335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Primarily Commercial/Industrial</a:t>
            </a:r>
          </a:p>
        </p:txBody>
      </p:sp>
      <p:pic>
        <p:nvPicPr>
          <p:cNvPr id="43010" name="Picture 2" descr="https://www.tescometering.com/wp-content/uploads/2019/01/TESCO-Transockets-Phot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621" y="1905000"/>
            <a:ext cx="3138830" cy="313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s://www.tescometering.com/wp-content/uploads/2019/01/TESCO-Transockets-Photo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62555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Electricity Meter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B51A124-D45F-BA33-73A9-05443056E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E100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tescometering.com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1002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3FCFC3-FEA9-32CC-EFA2-78B7B8053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C4C4-F0A7-4B61-A827-E4198D0782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376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  <a:cs typeface="Arial" panose="020B0604020202020204" pitchFamily="34" charset="0"/>
              </a:rPr>
              <a:t>What is a CT?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9752B6-504C-40D9-8565-A8C88B76D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6E2619-B394-4B24-84E7-03B65F584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9</a:t>
            </a:fld>
            <a:endParaRPr lang="en-US" dirty="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 dirty="0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504914" y="1219200"/>
            <a:ext cx="4829086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“A </a:t>
            </a:r>
            <a:r>
              <a:rPr lang="en-US" altLang="en-US" b="1" dirty="0"/>
              <a:t>current transformer</a:t>
            </a:r>
            <a:r>
              <a:rPr lang="en-US" altLang="en-US" dirty="0"/>
              <a:t> (</a:t>
            </a:r>
            <a:r>
              <a:rPr lang="en-US" altLang="en-US" b="1" dirty="0"/>
              <a:t>CT</a:t>
            </a:r>
            <a:r>
              <a:rPr lang="en-US" altLang="en-US" dirty="0"/>
              <a:t>) is used for measurement of alternating electric currents. Current transformers, together with voltage (or potential) transformers (VT or PT), are known as </a:t>
            </a:r>
            <a:r>
              <a:rPr lang="en-US" altLang="en-US" b="1" dirty="0"/>
              <a:t>instrument transformers</a:t>
            </a:r>
            <a:r>
              <a:rPr lang="en-US" altLang="en-US" dirty="0"/>
              <a:t>. When current in a circuit is too high to apply directly to measuring instruments, a current transformer produces a reduced current accurately proportional to the current in the circuit, which can be conveniently connected to measuring and recording instruments. A current transformer isolates the measuring instruments from what may be very high voltage in the monitored circuit. Current transformers are commonly used in metering and </a:t>
            </a:r>
            <a:r>
              <a:rPr lang="en-US" altLang="en-US" dirty="0">
                <a:hlinkClick r:id="rId2" tooltip="Protective relay"/>
              </a:rPr>
              <a:t>protective relays</a:t>
            </a:r>
            <a:r>
              <a:rPr lang="en-US" altLang="en-US" dirty="0"/>
              <a:t> in the </a:t>
            </a:r>
            <a:r>
              <a:rPr lang="en-US" altLang="en-US" dirty="0">
                <a:hlinkClick r:id="rId3" tooltip="Electrical power industry"/>
              </a:rPr>
              <a:t>electrical power industry</a:t>
            </a:r>
            <a:r>
              <a:rPr lang="en-US" altLang="en-US" dirty="0"/>
              <a:t>.” - Wikipedia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67441"/>
            <a:ext cx="1973263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84" y="3429000"/>
            <a:ext cx="1465262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50" y="4343400"/>
            <a:ext cx="185712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019382"/>
      </p:ext>
    </p:extLst>
  </p:cSld>
  <p:clrMapOvr>
    <a:masterClrMapping/>
  </p:clrMapOvr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2438EA8B65C04BA81A0809E21FF92B" ma:contentTypeVersion="16" ma:contentTypeDescription="Create a new document." ma:contentTypeScope="" ma:versionID="5e35fcddb325bbb504710d5c0b9eeddf">
  <xsd:schema xmlns:xsd="http://www.w3.org/2001/XMLSchema" xmlns:xs="http://www.w3.org/2001/XMLSchema" xmlns:p="http://schemas.microsoft.com/office/2006/metadata/properties" xmlns:ns2="8f26ee74-1c53-4b01-a982-cec1216b8a00" xmlns:ns3="865caf8b-3888-4957-b682-040f388f7b52" targetNamespace="http://schemas.microsoft.com/office/2006/metadata/properties" ma:root="true" ma:fieldsID="9ad50055fb2e25e379a2e899564cfb19" ns2:_="" ns3:_="">
    <xsd:import namespace="8f26ee74-1c53-4b01-a982-cec1216b8a00"/>
    <xsd:import namespace="865caf8b-3888-4957-b682-040f388f7b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6ee74-1c53-4b01-a982-cec1216b8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9ab868-c1cd-4777-b02c-d2c7bd6b65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caf8b-3888-4957-b682-040f388f7b5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94e4d7b-98bd-4047-8838-282fa790d938}" ma:internalName="TaxCatchAll" ma:showField="CatchAllData" ma:web="865caf8b-3888-4957-b682-040f388f7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26ee74-1c53-4b01-a982-cec1216b8a00">
      <Terms xmlns="http://schemas.microsoft.com/office/infopath/2007/PartnerControls"/>
    </lcf76f155ced4ddcb4097134ff3c332f>
    <TaxCatchAll xmlns="865caf8b-3888-4957-b682-040f388f7b52" xsi:nil="true"/>
    <SharedWithUsers xmlns="865caf8b-3888-4957-b682-040f388f7b52">
      <UserInfo>
        <DisplayName>Perry Lawton</DisplayName>
        <AccountId>44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4385A62-4CFC-426E-814C-B20CFC520DAF}">
  <ds:schemaRefs>
    <ds:schemaRef ds:uri="865caf8b-3888-4957-b682-040f388f7b52"/>
    <ds:schemaRef ds:uri="8f26ee74-1c53-4b01-a982-cec1216b8a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1D7A70C-7C72-40B5-BBDF-3AF4D0E985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8E9CB1-FEBB-4992-9512-04FA50168912}">
  <ds:schemaRefs>
    <ds:schemaRef ds:uri="8f26ee74-1c53-4b01-a982-cec1216b8a00"/>
    <ds:schemaRef ds:uri="http://purl.org/dc/elements/1.1/"/>
    <ds:schemaRef ds:uri="http://schemas.microsoft.com/office/2006/documentManagement/types"/>
    <ds:schemaRef ds:uri="http://www.w3.org/XML/1998/namespace"/>
    <ds:schemaRef ds:uri="865caf8b-3888-4957-b682-040f388f7b52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TESCOOL Template 2024_FINAL</Template>
  <TotalTime>2000</TotalTime>
  <Words>1118</Words>
  <Application>Microsoft Macintosh PowerPoint</Application>
  <PresentationFormat>On-screen Show (4:3)</PresentationFormat>
  <Paragraphs>306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AvantGarde</vt:lpstr>
      <vt:lpstr>Times New Roman</vt:lpstr>
      <vt:lpstr>Calibri</vt:lpstr>
      <vt:lpstr>Arial</vt:lpstr>
      <vt:lpstr>TESCO Template</vt:lpstr>
      <vt:lpstr>1_TESCO Template</vt:lpstr>
      <vt:lpstr>Chart</vt:lpstr>
      <vt:lpstr>Current Transformers and Ratio, Burden and Admittance Testing</vt:lpstr>
      <vt:lpstr>Agenda</vt:lpstr>
      <vt:lpstr>Meter Forms and Applications</vt:lpstr>
      <vt:lpstr>Meter Forms and Applications</vt:lpstr>
      <vt:lpstr>Self-Contained Metering</vt:lpstr>
      <vt:lpstr>Self-Contained Metering</vt:lpstr>
      <vt:lpstr>Transformer-Rated Metering</vt:lpstr>
      <vt:lpstr>Transformer-Rated Metering</vt:lpstr>
      <vt:lpstr>What is a CT?</vt:lpstr>
      <vt:lpstr>Current Transformers Conceptual Representation</vt:lpstr>
      <vt:lpstr>Example Application</vt:lpstr>
      <vt:lpstr>Faceplate Specifications</vt:lpstr>
      <vt:lpstr>Faceplate Specifications</vt:lpstr>
      <vt:lpstr>CT’s Ratio</vt:lpstr>
      <vt:lpstr>Faceplate Specifications</vt:lpstr>
      <vt:lpstr>CT’s – Functions and Terminology</vt:lpstr>
      <vt:lpstr>Faceplate Specifications</vt:lpstr>
      <vt:lpstr>Faceplate Specifications</vt:lpstr>
      <vt:lpstr>Burden Rating</vt:lpstr>
      <vt:lpstr>Ratio Testing</vt:lpstr>
      <vt:lpstr>Burden Testing</vt:lpstr>
      <vt:lpstr>Burden Testing</vt:lpstr>
      <vt:lpstr>Burden Testing</vt:lpstr>
      <vt:lpstr>Burden Testing</vt:lpstr>
      <vt:lpstr>Burden Testing</vt:lpstr>
      <vt:lpstr>Burden Testing</vt:lpstr>
      <vt:lpstr>Admittance Testing</vt:lpstr>
      <vt:lpstr>Admittance Testing</vt:lpstr>
      <vt:lpstr>Admittance Testing</vt:lpstr>
      <vt:lpstr>Admittance Testing</vt:lpstr>
      <vt:lpstr>              Questions and Discussion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</dc:creator>
  <cp:lastModifiedBy>Sandy Garcia</cp:lastModifiedBy>
  <cp:revision>109</cp:revision>
  <cp:lastPrinted>2004-05-03T19:12:21Z</cp:lastPrinted>
  <dcterms:created xsi:type="dcterms:W3CDTF">2004-03-09T01:40:14Z</dcterms:created>
  <dcterms:modified xsi:type="dcterms:W3CDTF">2024-07-19T20:55:38Z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0x0101003B2438EA8B65C04BA81A0809E21FF92B</vt:lpwstr>
  </property>
  <property fmtid="{D5CDD505-2E9C-101B-9397-08002B2CF9AE}" pid="3" name="MediaServiceImageTags">
    <vt:lpwstr/>
  </property>
</Properties>
</file>