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56"/>
  </p:notesMasterIdLst>
  <p:handoutMasterIdLst>
    <p:handoutMasterId r:id="rId57"/>
  </p:handoutMasterIdLst>
  <p:sldIdLst>
    <p:sldId id="452" r:id="rId2"/>
    <p:sldId id="417" r:id="rId3"/>
    <p:sldId id="416" r:id="rId4"/>
    <p:sldId id="414" r:id="rId5"/>
    <p:sldId id="413" r:id="rId6"/>
    <p:sldId id="412" r:id="rId7"/>
    <p:sldId id="411" r:id="rId8"/>
    <p:sldId id="410" r:id="rId9"/>
    <p:sldId id="408" r:id="rId10"/>
    <p:sldId id="407" r:id="rId11"/>
    <p:sldId id="406" r:id="rId12"/>
    <p:sldId id="476" r:id="rId13"/>
    <p:sldId id="475" r:id="rId14"/>
    <p:sldId id="477" r:id="rId15"/>
    <p:sldId id="409" r:id="rId16"/>
    <p:sldId id="405" r:id="rId17"/>
    <p:sldId id="404" r:id="rId18"/>
    <p:sldId id="467" r:id="rId19"/>
    <p:sldId id="403" r:id="rId20"/>
    <p:sldId id="402" r:id="rId21"/>
    <p:sldId id="440" r:id="rId22"/>
    <p:sldId id="439" r:id="rId23"/>
    <p:sldId id="438" r:id="rId24"/>
    <p:sldId id="437" r:id="rId25"/>
    <p:sldId id="435" r:id="rId26"/>
    <p:sldId id="434" r:id="rId27"/>
    <p:sldId id="433" r:id="rId28"/>
    <p:sldId id="432" r:id="rId29"/>
    <p:sldId id="478" r:id="rId30"/>
    <p:sldId id="479" r:id="rId31"/>
    <p:sldId id="425" r:id="rId32"/>
    <p:sldId id="480" r:id="rId33"/>
    <p:sldId id="441" r:id="rId34"/>
    <p:sldId id="481" r:id="rId35"/>
    <p:sldId id="482" r:id="rId36"/>
    <p:sldId id="483" r:id="rId37"/>
    <p:sldId id="450" r:id="rId38"/>
    <p:sldId id="449" r:id="rId39"/>
    <p:sldId id="448" r:id="rId40"/>
    <p:sldId id="430" r:id="rId41"/>
    <p:sldId id="429" r:id="rId42"/>
    <p:sldId id="484" r:id="rId43"/>
    <p:sldId id="427" r:id="rId44"/>
    <p:sldId id="447" r:id="rId45"/>
    <p:sldId id="446" r:id="rId46"/>
    <p:sldId id="445" r:id="rId47"/>
    <p:sldId id="444" r:id="rId48"/>
    <p:sldId id="443" r:id="rId49"/>
    <p:sldId id="442" r:id="rId50"/>
    <p:sldId id="485" r:id="rId51"/>
    <p:sldId id="486" r:id="rId52"/>
    <p:sldId id="431" r:id="rId53"/>
    <p:sldId id="451" r:id="rId54"/>
    <p:sldId id="487" r:id="rId55"/>
  </p:sldIdLst>
  <p:sldSz cx="9144000" cy="6858000" type="screen4x3"/>
  <p:notesSz cx="9296400" cy="7010400"/>
  <p:defaultTextStyle>
    <a:defPPr>
      <a:defRPr lang="ru-RU"/>
    </a:defPPr>
    <a:lvl1pPr algn="ctr" rtl="0" fontAlgn="base">
      <a:spcBef>
        <a:spcPct val="30000"/>
      </a:spcBef>
      <a:spcAft>
        <a:spcPct val="0"/>
      </a:spcAft>
      <a:defRPr kern="1200">
        <a:solidFill>
          <a:srgbClr val="000000"/>
        </a:solidFill>
        <a:latin typeface="Arial" pitchFamily="34" charset="0"/>
        <a:ea typeface="+mn-ea"/>
        <a:cs typeface="+mn-cs"/>
      </a:defRPr>
    </a:lvl1pPr>
    <a:lvl2pPr marL="457200" algn="ctr" rtl="0" fontAlgn="base">
      <a:spcBef>
        <a:spcPct val="30000"/>
      </a:spcBef>
      <a:spcAft>
        <a:spcPct val="0"/>
      </a:spcAft>
      <a:defRPr kern="1200">
        <a:solidFill>
          <a:srgbClr val="000000"/>
        </a:solidFill>
        <a:latin typeface="Arial" pitchFamily="34" charset="0"/>
        <a:ea typeface="+mn-ea"/>
        <a:cs typeface="+mn-cs"/>
      </a:defRPr>
    </a:lvl2pPr>
    <a:lvl3pPr marL="914400" algn="ctr" rtl="0" fontAlgn="base">
      <a:spcBef>
        <a:spcPct val="30000"/>
      </a:spcBef>
      <a:spcAft>
        <a:spcPct val="0"/>
      </a:spcAft>
      <a:defRPr kern="1200">
        <a:solidFill>
          <a:srgbClr val="000000"/>
        </a:solidFill>
        <a:latin typeface="Arial" pitchFamily="34" charset="0"/>
        <a:ea typeface="+mn-ea"/>
        <a:cs typeface="+mn-cs"/>
      </a:defRPr>
    </a:lvl3pPr>
    <a:lvl4pPr marL="1371600" algn="ctr" rtl="0" fontAlgn="base">
      <a:spcBef>
        <a:spcPct val="30000"/>
      </a:spcBef>
      <a:spcAft>
        <a:spcPct val="0"/>
      </a:spcAft>
      <a:defRPr kern="1200">
        <a:solidFill>
          <a:srgbClr val="000000"/>
        </a:solidFill>
        <a:latin typeface="Arial" pitchFamily="34" charset="0"/>
        <a:ea typeface="+mn-ea"/>
        <a:cs typeface="+mn-cs"/>
      </a:defRPr>
    </a:lvl4pPr>
    <a:lvl5pPr marL="1828800" algn="ctr" rtl="0" fontAlgn="base">
      <a:spcBef>
        <a:spcPct val="30000"/>
      </a:spcBef>
      <a:spcAft>
        <a:spcPct val="0"/>
      </a:spcAft>
      <a:defRPr kern="1200">
        <a:solidFill>
          <a:srgbClr val="000000"/>
        </a:solidFill>
        <a:latin typeface="Arial" pitchFamily="34" charset="0"/>
        <a:ea typeface="+mn-ea"/>
        <a:cs typeface="+mn-cs"/>
      </a:defRPr>
    </a:lvl5pPr>
    <a:lvl6pPr marL="2286000" algn="l" defTabSz="914400" rtl="0" eaLnBrk="1" latinLnBrk="0" hangingPunct="1">
      <a:defRPr kern="1200">
        <a:solidFill>
          <a:srgbClr val="000000"/>
        </a:solidFill>
        <a:latin typeface="Arial" pitchFamily="34" charset="0"/>
        <a:ea typeface="+mn-ea"/>
        <a:cs typeface="+mn-cs"/>
      </a:defRPr>
    </a:lvl6pPr>
    <a:lvl7pPr marL="2743200" algn="l" defTabSz="914400" rtl="0" eaLnBrk="1" latinLnBrk="0" hangingPunct="1">
      <a:defRPr kern="1200">
        <a:solidFill>
          <a:srgbClr val="000000"/>
        </a:solidFill>
        <a:latin typeface="Arial" pitchFamily="34" charset="0"/>
        <a:ea typeface="+mn-ea"/>
        <a:cs typeface="+mn-cs"/>
      </a:defRPr>
    </a:lvl7pPr>
    <a:lvl8pPr marL="3200400" algn="l" defTabSz="914400" rtl="0" eaLnBrk="1" latinLnBrk="0" hangingPunct="1">
      <a:defRPr kern="1200">
        <a:solidFill>
          <a:srgbClr val="000000"/>
        </a:solidFill>
        <a:latin typeface="Arial" pitchFamily="34" charset="0"/>
        <a:ea typeface="+mn-ea"/>
        <a:cs typeface="+mn-cs"/>
      </a:defRPr>
    </a:lvl8pPr>
    <a:lvl9pPr marL="3657600" algn="l" defTabSz="914400" rtl="0" eaLnBrk="1" latinLnBrk="0" hangingPunct="1">
      <a:defRPr kern="1200">
        <a:solidFill>
          <a:srgbClr val="000000"/>
        </a:solidFill>
        <a:latin typeface="Arial" pitchFamily="34" charset="0"/>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812" autoAdjust="0"/>
  </p:normalViewPr>
  <p:slideViewPr>
    <p:cSldViewPr>
      <p:cViewPr varScale="1">
        <p:scale>
          <a:sx n="84" d="100"/>
          <a:sy n="84" d="100"/>
        </p:scale>
        <p:origin x="2430" y="96"/>
      </p:cViewPr>
      <p:guideLst>
        <p:guide orient="horz" pos="33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5268245" y="1"/>
            <a:ext cx="4028156"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6659760"/>
            <a:ext cx="4028158"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5268245" y="6659760"/>
            <a:ext cx="4028156"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defRPr sz="1200">
                <a:latin typeface="Times New Roman" pitchFamily="18" charset="0"/>
              </a:defRPr>
            </a:lvl1pPr>
          </a:lstStyle>
          <a:p>
            <a:pPr>
              <a:defRPr/>
            </a:pPr>
            <a:fld id="{EF4BBE46-736E-4204-969E-0A52AB7CB48E}" type="slidenum">
              <a:rPr lang="en-US" altLang="en-US"/>
              <a:pPr>
                <a:defRPr/>
              </a:pPr>
              <a:t>‹#›</a:t>
            </a:fld>
            <a:endParaRPr lang="en-US" altLang="en-US" dirty="0"/>
          </a:p>
        </p:txBody>
      </p:sp>
    </p:spTree>
    <p:extLst>
      <p:ext uri="{BB962C8B-B14F-4D97-AF65-F5344CB8AC3E}">
        <p14:creationId xmlns:p14="http://schemas.microsoft.com/office/powerpoint/2010/main" val="476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526612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endParaRPr lang="ru-RU" altLang="en-US"/>
          </a:p>
        </p:txBody>
      </p:sp>
      <p:sp>
        <p:nvSpPr>
          <p:cNvPr id="31748" name="Rectangle 4"/>
          <p:cNvSpPr>
            <a:spLocks noGrp="1" noRot="1" noChangeAspect="1" noChangeArrowheads="1" noTextEdit="1"/>
          </p:cNvSpPr>
          <p:nvPr>
            <p:ph type="sldImg" idx="2"/>
          </p:nvPr>
        </p:nvSpPr>
        <p:spPr bwMode="auto">
          <a:xfrm>
            <a:off x="2897188" y="527050"/>
            <a:ext cx="3502025" cy="26273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0066" y="3330483"/>
            <a:ext cx="7436270" cy="31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526612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fld id="{CB65B2D8-7FEF-4532-80CA-D11AADF7E82E}" type="slidenum">
              <a:rPr lang="ru-RU" altLang="en-US"/>
              <a:pPr>
                <a:defRPr/>
              </a:pPr>
              <a:t>‹#›</a:t>
            </a:fld>
            <a:endParaRPr lang="ru-RU" altLang="en-US"/>
          </a:p>
        </p:txBody>
      </p:sp>
    </p:spTree>
    <p:extLst>
      <p:ext uri="{BB962C8B-B14F-4D97-AF65-F5344CB8AC3E}">
        <p14:creationId xmlns:p14="http://schemas.microsoft.com/office/powerpoint/2010/main" val="98284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65B2D8-7FEF-4532-80CA-D11AADF7E82E}" type="slidenum">
              <a:rPr lang="ru-RU" altLang="en-US" smtClean="0"/>
              <a:pPr>
                <a:defRPr/>
              </a:pPr>
              <a:t>7</a:t>
            </a:fld>
            <a:endParaRPr lang="ru-RU" altLang="en-US"/>
          </a:p>
        </p:txBody>
      </p:sp>
    </p:spTree>
    <p:extLst>
      <p:ext uri="{BB962C8B-B14F-4D97-AF65-F5344CB8AC3E}">
        <p14:creationId xmlns:p14="http://schemas.microsoft.com/office/powerpoint/2010/main" val="312707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65B2D8-7FEF-4532-80CA-D11AADF7E82E}" type="slidenum">
              <a:rPr lang="ru-RU" altLang="en-US" smtClean="0"/>
              <a:pPr>
                <a:defRPr/>
              </a:pPr>
              <a:t>16</a:t>
            </a:fld>
            <a:endParaRPr lang="ru-RU" altLang="en-US"/>
          </a:p>
        </p:txBody>
      </p:sp>
    </p:spTree>
    <p:extLst>
      <p:ext uri="{BB962C8B-B14F-4D97-AF65-F5344CB8AC3E}">
        <p14:creationId xmlns:p14="http://schemas.microsoft.com/office/powerpoint/2010/main" val="387200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CD6B862-71AE-43BA-887F-6DE235D07635}"/>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D492F5-E6C6-46EF-B0C2-C491B2D7448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3ECE871-9A5E-473B-AC81-65E48F454367}"/>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68809684-B781-4AFD-B049-45C5C5A9106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55" indent="-291175" eaLnBrk="0" hangingPunct="0">
              <a:spcBef>
                <a:spcPct val="30000"/>
              </a:spcBef>
              <a:defRPr sz="1200">
                <a:solidFill>
                  <a:schemeClr val="tx1"/>
                </a:solidFill>
                <a:latin typeface="Arial" charset="0"/>
              </a:defRPr>
            </a:lvl2pPr>
            <a:lvl3pPr marL="1164700" indent="-232940" eaLnBrk="0" hangingPunct="0">
              <a:spcBef>
                <a:spcPct val="30000"/>
              </a:spcBef>
              <a:defRPr sz="1200">
                <a:solidFill>
                  <a:schemeClr val="tx1"/>
                </a:solidFill>
                <a:latin typeface="Arial" charset="0"/>
              </a:defRPr>
            </a:lvl3pPr>
            <a:lvl4pPr marL="1630580" indent="-232940" eaLnBrk="0" hangingPunct="0">
              <a:spcBef>
                <a:spcPct val="30000"/>
              </a:spcBef>
              <a:defRPr sz="1200">
                <a:solidFill>
                  <a:schemeClr val="tx1"/>
                </a:solidFill>
                <a:latin typeface="Arial" charset="0"/>
              </a:defRPr>
            </a:lvl4pPr>
            <a:lvl5pPr marL="2096460" indent="-232940" eaLnBrk="0" hangingPunct="0">
              <a:spcBef>
                <a:spcPct val="30000"/>
              </a:spcBef>
              <a:defRPr sz="1200">
                <a:solidFill>
                  <a:schemeClr val="tx1"/>
                </a:solidFill>
                <a:latin typeface="Arial" charset="0"/>
              </a:defRPr>
            </a:lvl5pPr>
            <a:lvl6pPr marL="2562340" indent="-232940" eaLnBrk="0" fontAlgn="base" hangingPunct="0">
              <a:spcBef>
                <a:spcPct val="30000"/>
              </a:spcBef>
              <a:spcAft>
                <a:spcPct val="0"/>
              </a:spcAft>
              <a:defRPr sz="1200">
                <a:solidFill>
                  <a:schemeClr val="tx1"/>
                </a:solidFill>
                <a:latin typeface="Arial" charset="0"/>
              </a:defRPr>
            </a:lvl6pPr>
            <a:lvl7pPr marL="3028220" indent="-232940" eaLnBrk="0" fontAlgn="base" hangingPunct="0">
              <a:spcBef>
                <a:spcPct val="30000"/>
              </a:spcBef>
              <a:spcAft>
                <a:spcPct val="0"/>
              </a:spcAft>
              <a:defRPr sz="1200">
                <a:solidFill>
                  <a:schemeClr val="tx1"/>
                </a:solidFill>
                <a:latin typeface="Arial" charset="0"/>
              </a:defRPr>
            </a:lvl7pPr>
            <a:lvl8pPr marL="3494100" indent="-232940" eaLnBrk="0" fontAlgn="base" hangingPunct="0">
              <a:spcBef>
                <a:spcPct val="30000"/>
              </a:spcBef>
              <a:spcAft>
                <a:spcPct val="0"/>
              </a:spcAft>
              <a:defRPr sz="1200">
                <a:solidFill>
                  <a:schemeClr val="tx1"/>
                </a:solidFill>
                <a:latin typeface="Arial" charset="0"/>
              </a:defRPr>
            </a:lvl8pPr>
            <a:lvl9pPr marL="3959980" indent="-23294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53</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7" name="Title 1"/>
          <p:cNvSpPr>
            <a:spLocks noGrp="1"/>
          </p:cNvSpPr>
          <p:nvPr>
            <p:ph type="title"/>
          </p:nvPr>
        </p:nvSpPr>
        <p:spPr>
          <a:xfrm>
            <a:off x="1728401" y="136524"/>
            <a:ext cx="6958399" cy="810827"/>
          </a:xfrm>
        </p:spPr>
        <p:txBody>
          <a:bodyPr/>
          <a:lstStyle>
            <a:lvl1pPr>
              <a:defRPr>
                <a:solidFill>
                  <a:schemeClr val="accent1"/>
                </a:solidFill>
              </a:defRPr>
            </a:lvl1pPr>
          </a:lstStyle>
          <a:p>
            <a:r>
              <a:rPr lang="en-US" dirty="0"/>
              <a:t>Click to edit Master title style</a:t>
            </a:r>
          </a:p>
        </p:txBody>
      </p:sp>
      <p:sp>
        <p:nvSpPr>
          <p:cNvPr id="8" name="Rectangle 7"/>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0BB30491-4F9D-6032-6AC7-6BB493A4BF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394" y="243257"/>
            <a:ext cx="983304" cy="704094"/>
          </a:xfrm>
          <a:prstGeom prst="rect">
            <a:avLst/>
          </a:prstGeom>
        </p:spPr>
      </p:pic>
    </p:spTree>
    <p:extLst>
      <p:ext uri="{BB962C8B-B14F-4D97-AF65-F5344CB8AC3E}">
        <p14:creationId xmlns:p14="http://schemas.microsoft.com/office/powerpoint/2010/main" val="310713836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dirty="0"/>
          </a:p>
        </p:txBody>
      </p:sp>
      <p:cxnSp>
        <p:nvCxnSpPr>
          <p:cNvPr id="10" name="Straight Connector 9"/>
          <p:cNvCxnSpPr/>
          <p:nvPr userDrawn="1"/>
        </p:nvCxnSpPr>
        <p:spPr>
          <a:xfrm>
            <a:off x="4419600" y="1066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7342696C-0F2B-C234-48A9-69342A9C48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942" y="224804"/>
            <a:ext cx="983304" cy="704094"/>
          </a:xfrm>
          <a:prstGeom prst="rect">
            <a:avLst/>
          </a:prstGeom>
        </p:spPr>
      </p:pic>
    </p:spTree>
    <p:extLst>
      <p:ext uri="{BB962C8B-B14F-4D97-AF65-F5344CB8AC3E}">
        <p14:creationId xmlns:p14="http://schemas.microsoft.com/office/powerpoint/2010/main" val="10862384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pic>
        <p:nvPicPr>
          <p:cNvPr id="5" name="Picture 4" descr="Logo&#10;&#10;Description automatically generated">
            <a:extLst>
              <a:ext uri="{FF2B5EF4-FFF2-40B4-BE49-F238E27FC236}">
                <a16:creationId xmlns:a16="http://schemas.microsoft.com/office/drawing/2014/main" id="{702E7E21-2D47-5BA7-F45A-5E362E3990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3239" y="281215"/>
            <a:ext cx="1841421" cy="1318548"/>
          </a:xfrm>
          <a:prstGeom prst="rect">
            <a:avLst/>
          </a:prstGeom>
        </p:spPr>
      </p:pic>
    </p:spTree>
    <p:extLst>
      <p:ext uri="{BB962C8B-B14F-4D97-AF65-F5344CB8AC3E}">
        <p14:creationId xmlns:p14="http://schemas.microsoft.com/office/powerpoint/2010/main" val="135867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55735"/>
            <a:ext cx="7886700" cy="934865"/>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5730F2B3-C6A9-C3B4-CD26-958FC2C803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448" y="237161"/>
            <a:ext cx="983304" cy="704094"/>
          </a:xfrm>
          <a:prstGeom prst="rect">
            <a:avLst/>
          </a:prstGeom>
        </p:spPr>
      </p:pic>
    </p:spTree>
    <p:extLst>
      <p:ext uri="{BB962C8B-B14F-4D97-AF65-F5344CB8AC3E}">
        <p14:creationId xmlns:p14="http://schemas.microsoft.com/office/powerpoint/2010/main" val="38140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13" name="Rectangle 12"/>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09FB597-878B-D22B-1484-54770AEEB3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48144"/>
            <a:ext cx="983304" cy="704094"/>
          </a:xfrm>
          <a:prstGeom prst="rect">
            <a:avLst/>
          </a:prstGeom>
        </p:spPr>
      </p:pic>
    </p:spTree>
    <p:extLst>
      <p:ext uri="{BB962C8B-B14F-4D97-AF65-F5344CB8AC3E}">
        <p14:creationId xmlns:p14="http://schemas.microsoft.com/office/powerpoint/2010/main" val="94334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9" name="Rectangle 8"/>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0C0F6E93-B784-DAA9-DC94-FA102D381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43257"/>
            <a:ext cx="983304" cy="704094"/>
          </a:xfrm>
          <a:prstGeom prst="rect">
            <a:avLst/>
          </a:prstGeom>
        </p:spPr>
      </p:pic>
    </p:spTree>
    <p:extLst>
      <p:ext uri="{BB962C8B-B14F-4D97-AF65-F5344CB8AC3E}">
        <p14:creationId xmlns:p14="http://schemas.microsoft.com/office/powerpoint/2010/main" val="391572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7" name="Title 1"/>
          <p:cNvSpPr>
            <a:spLocks noGrp="1"/>
          </p:cNvSpPr>
          <p:nvPr>
            <p:ph type="title"/>
          </p:nvPr>
        </p:nvSpPr>
        <p:spPr>
          <a:xfrm>
            <a:off x="1728401" y="136524"/>
            <a:ext cx="6958399" cy="810827"/>
          </a:xfrm>
        </p:spPr>
        <p:txBody>
          <a:bodyPr/>
          <a:lstStyle>
            <a:lvl1pPr>
              <a:defRPr>
                <a:solidFill>
                  <a:schemeClr val="accent1"/>
                </a:solidFill>
              </a:defRPr>
            </a:lvl1pPr>
          </a:lstStyle>
          <a:p>
            <a:r>
              <a:rPr lang="en-US" dirty="0"/>
              <a:t>Click to edit Master title style</a:t>
            </a:r>
          </a:p>
        </p:txBody>
      </p:sp>
      <p:sp>
        <p:nvSpPr>
          <p:cNvPr id="8" name="Rectangle 7"/>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0BB30491-4F9D-6032-6AC7-6BB493A4BF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394" y="243257"/>
            <a:ext cx="983304" cy="704094"/>
          </a:xfrm>
          <a:prstGeom prst="rect">
            <a:avLst/>
          </a:prstGeom>
        </p:spPr>
      </p:pic>
    </p:spTree>
    <p:extLst>
      <p:ext uri="{BB962C8B-B14F-4D97-AF65-F5344CB8AC3E}">
        <p14:creationId xmlns:p14="http://schemas.microsoft.com/office/powerpoint/2010/main" val="246530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1381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b="1">
                <a:solidFill>
                  <a:srgbClr val="FF0000"/>
                </a:solidFill>
              </a:defRPr>
            </a:lvl1pPr>
          </a:lstStyle>
          <a:p>
            <a:r>
              <a:rPr lang="en-US" dirty="0"/>
              <a:t>tescometering.com</a:t>
            </a:r>
          </a:p>
        </p:txBody>
      </p:sp>
      <p:sp>
        <p:nvSpPr>
          <p:cNvPr id="6" name="Slide Number Placeholder 5"/>
          <p:cNvSpPr>
            <a:spLocks noGrp="1"/>
          </p:cNvSpPr>
          <p:nvPr>
            <p:ph type="sldNum" sz="quarter" idx="4"/>
          </p:nvPr>
        </p:nvSpPr>
        <p:spPr>
          <a:xfrm>
            <a:off x="5334000" y="6336693"/>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3800" y="6076078"/>
            <a:ext cx="1219200" cy="625740"/>
          </a:xfrm>
          <a:prstGeom prst="rect">
            <a:avLst/>
          </a:prstGeom>
        </p:spPr>
      </p:pic>
      <p:sp>
        <p:nvSpPr>
          <p:cNvPr id="4" name="Rectangle 3"/>
          <p:cNvSpPr/>
          <p:nvPr/>
        </p:nvSpPr>
        <p:spPr>
          <a:xfrm>
            <a:off x="7543800" y="5943600"/>
            <a:ext cx="1219200" cy="7582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52400"/>
            <a:ext cx="8686800" cy="65494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71" r:id="rId1"/>
    <p:sldLayoutId id="2147483664" r:id="rId2"/>
    <p:sldLayoutId id="2147483663" r:id="rId3"/>
    <p:sldLayoutId id="2147483666" r:id="rId4"/>
    <p:sldLayoutId id="2147483667" r:id="rId5"/>
    <p:sldLayoutId id="2147483668" r:id="rId6"/>
    <p:sldLayoutId id="2147483669" r:id="rId7"/>
    <p:sldLayoutId id="2147483670" r:id="rId8"/>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HsLLq6Rm5t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4oRT7PoXSS0"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pRm2e6qDbX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c979OhitA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youtube.com/watch?v=Tv_7XWf96gg"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82aSjLuD_8"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42.png"/><Relationship Id="rId7" Type="http://schemas.openxmlformats.org/officeDocument/2006/relationships/image" Target="../media/image44.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43.wmf"/><Relationship Id="rId4" Type="http://schemas.openxmlformats.org/officeDocument/2006/relationships/oleObject" Target="../embeddings/oleObject11.bin"/><Relationship Id="rId9" Type="http://schemas.openxmlformats.org/officeDocument/2006/relationships/image" Target="../media/image45.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46.emf"/><Relationship Id="rId7" Type="http://schemas.openxmlformats.org/officeDocument/2006/relationships/image" Target="../media/image47.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43.wmf"/><Relationship Id="rId4" Type="http://schemas.openxmlformats.org/officeDocument/2006/relationships/oleObject" Target="../embeddings/oleObject15.bin"/><Relationship Id="rId9" Type="http://schemas.openxmlformats.org/officeDocument/2006/relationships/image" Target="../media/image48.wmf"/></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8Posj4WMo0o"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wmf"/></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w82aSjLuD_8" TargetMode="External"/><Relationship Id="rId2" Type="http://schemas.openxmlformats.org/officeDocument/2006/relationships/hyperlink" Target="https://www.youtube.com/watch?v=mc979OhitAg" TargetMode="External"/><Relationship Id="rId1" Type="http://schemas.openxmlformats.org/officeDocument/2006/relationships/slideLayout" Target="../slideLayouts/slideLayout2.xml"/><Relationship Id="rId6" Type="http://schemas.openxmlformats.org/officeDocument/2006/relationships/hyperlink" Target="https://www.youtube.com/watch?v=HsLLq6Rm5tU" TargetMode="External"/><Relationship Id="rId5" Type="http://schemas.openxmlformats.org/officeDocument/2006/relationships/hyperlink" Target="https://www.youtube.com/watch?v=4oRT7PoXSS0" TargetMode="External"/><Relationship Id="rId4" Type="http://schemas.openxmlformats.org/officeDocument/2006/relationships/hyperlink" Target="https://www.youtube.com/watch?v=8Posj4WMo0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4oRT7PoXSS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Basic Electricity</a:t>
            </a:r>
          </a:p>
        </p:txBody>
      </p:sp>
      <p:sp>
        <p:nvSpPr>
          <p:cNvPr id="3" name="Text Placeholder 15">
            <a:extLst>
              <a:ext uri="{FF2B5EF4-FFF2-40B4-BE49-F238E27FC236}">
                <a16:creationId xmlns:a16="http://schemas.microsoft.com/office/drawing/2014/main" id="{F8717263-4553-E380-8D33-38946748B496}"/>
              </a:ext>
            </a:extLst>
          </p:cNvPr>
          <p:cNvSpPr>
            <a:spLocks noGrp="1"/>
          </p:cNvSpPr>
          <p:nvPr>
            <p:ph type="body" sz="quarter" idx="10"/>
          </p:nvPr>
        </p:nvSpPr>
        <p:spPr>
          <a:xfrm>
            <a:off x="5105400" y="5553678"/>
            <a:ext cx="3244850" cy="271161"/>
          </a:xfrm>
          <a:noFill/>
        </p:spPr>
        <p:txBody>
          <a:bodyPr>
            <a:normAutofit fontScale="92500" lnSpcReduction="20000"/>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Monday July 22</a:t>
            </a:r>
          </a:p>
        </p:txBody>
      </p:sp>
      <p:sp>
        <p:nvSpPr>
          <p:cNvPr id="4" name="Text Placeholder 15">
            <a:extLst>
              <a:ext uri="{FF2B5EF4-FFF2-40B4-BE49-F238E27FC236}">
                <a16:creationId xmlns:a16="http://schemas.microsoft.com/office/drawing/2014/main" id="{13E92347-E573-F3F6-77DB-C07B3D60F3AC}"/>
              </a:ext>
            </a:extLst>
          </p:cNvPr>
          <p:cNvSpPr>
            <a:spLocks noGrp="1"/>
          </p:cNvSpPr>
          <p:nvPr>
            <p:ph type="body" sz="quarter" idx="11"/>
          </p:nvPr>
        </p:nvSpPr>
        <p:spPr>
          <a:xfrm>
            <a:off x="5105400" y="5824839"/>
            <a:ext cx="3244850" cy="271161"/>
          </a:xfrm>
          <a:noFill/>
        </p:spPr>
        <p:txBody>
          <a:bodyPr>
            <a:normAutofit fontScale="92500" lnSpcReduction="20000"/>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10:30 AM – 12:00 PM</a:t>
            </a:r>
          </a:p>
        </p:txBody>
      </p:sp>
      <p:sp>
        <p:nvSpPr>
          <p:cNvPr id="6" name="Text Placeholder 15">
            <a:extLst>
              <a:ext uri="{FF2B5EF4-FFF2-40B4-BE49-F238E27FC236}">
                <a16:creationId xmlns:a16="http://schemas.microsoft.com/office/drawing/2014/main" id="{6466CDDD-F7B8-BA85-401B-55C76AD04629}"/>
              </a:ext>
            </a:extLst>
          </p:cNvPr>
          <p:cNvSpPr>
            <a:spLocks noGrp="1"/>
          </p:cNvSpPr>
          <p:nvPr>
            <p:ph type="body" sz="quarter" idx="12"/>
          </p:nvPr>
        </p:nvSpPr>
        <p:spPr>
          <a:xfrm>
            <a:off x="5105400" y="6096000"/>
            <a:ext cx="3244850" cy="271161"/>
          </a:xfrm>
          <a:noFill/>
        </p:spPr>
        <p:txBody>
          <a:bodyPr>
            <a:normAutofit fontScale="92500" lnSpcReduction="20000"/>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Eric Sassi</a:t>
            </a:r>
          </a:p>
        </p:txBody>
      </p:sp>
      <p:pic>
        <p:nvPicPr>
          <p:cNvPr id="8" name="Picture 7">
            <a:extLst>
              <a:ext uri="{FF2B5EF4-FFF2-40B4-BE49-F238E27FC236}">
                <a16:creationId xmlns:a16="http://schemas.microsoft.com/office/drawing/2014/main" id="{28F14067-B54B-25B8-A906-B8471CA028C2}"/>
              </a:ext>
            </a:extLst>
          </p:cNvPr>
          <p:cNvPicPr>
            <a:picLocks noChangeAspect="1"/>
          </p:cNvPicPr>
          <p:nvPr/>
        </p:nvPicPr>
        <p:blipFill>
          <a:blip r:embed="rId2"/>
          <a:stretch>
            <a:fillRect/>
          </a:stretch>
        </p:blipFill>
        <p:spPr>
          <a:xfrm>
            <a:off x="1611628" y="4986639"/>
            <a:ext cx="3771900" cy="1676400"/>
          </a:xfrm>
          <a:prstGeom prst="rect">
            <a:avLst/>
          </a:prstGeom>
        </p:spPr>
      </p:pic>
    </p:spTree>
    <p:extLst>
      <p:ext uri="{BB962C8B-B14F-4D97-AF65-F5344CB8AC3E}">
        <p14:creationId xmlns:p14="http://schemas.microsoft.com/office/powerpoint/2010/main" val="390327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75EFCDC-21FF-4D79-80D3-E7A4A0F772E1}"/>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Units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3B303692-724A-481B-B492-1835EA6F501C}"/>
              </a:ext>
            </a:extLst>
          </p:cNvPr>
          <p:cNvSpPr>
            <a:spLocks noGrp="1"/>
          </p:cNvSpPr>
          <p:nvPr>
            <p:ph idx="1"/>
          </p:nvPr>
        </p:nvSpPr>
        <p:spPr>
          <a:xfrm>
            <a:off x="457200" y="1417638"/>
            <a:ext cx="8229600" cy="4525962"/>
          </a:xfrm>
        </p:spPr>
        <p:txBody>
          <a:bodyPr>
            <a:noAutofit/>
          </a:bodyPr>
          <a:lstStyle/>
          <a:p>
            <a:pPr>
              <a:defRPr/>
            </a:pPr>
            <a:r>
              <a:rPr lang="en-US" sz="2400" dirty="0">
                <a:latin typeface="Arial" panose="020B0604020202020204" pitchFamily="34" charset="0"/>
                <a:cs typeface="Arial" panose="020B0604020202020204" pitchFamily="34" charset="0"/>
              </a:rPr>
              <a:t>Impedance – Capacitance - Farad</a:t>
            </a:r>
          </a:p>
          <a:p>
            <a:pPr lvl="1">
              <a:defRPr/>
            </a:pPr>
            <a:r>
              <a:rPr lang="en-US" sz="2000" dirty="0">
                <a:latin typeface="Arial" panose="020B0604020202020204" pitchFamily="34" charset="0"/>
                <a:cs typeface="Arial" panose="020B0604020202020204" pitchFamily="34" charset="0"/>
              </a:rPr>
              <a:t>“C” – Capacitance</a:t>
            </a: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Impedance – Inductance - Henry</a:t>
            </a:r>
          </a:p>
          <a:p>
            <a:pPr lvl="1">
              <a:defRPr/>
            </a:pPr>
            <a:r>
              <a:rPr lang="en-US" sz="2000" dirty="0">
                <a:latin typeface="Arial" panose="020B0604020202020204" pitchFamily="34" charset="0"/>
                <a:cs typeface="Arial" panose="020B0604020202020204" pitchFamily="34" charset="0"/>
              </a:rPr>
              <a:t>“L” – Inductance</a:t>
            </a:r>
          </a:p>
          <a:p>
            <a:pPr>
              <a:defRPr/>
            </a:pPr>
            <a:r>
              <a:rPr lang="en-US" sz="2400" dirty="0">
                <a:latin typeface="Arial" panose="020B0604020202020204" pitchFamily="34" charset="0"/>
                <a:cs typeface="Arial" panose="020B0604020202020204" pitchFamily="34" charset="0"/>
              </a:rPr>
              <a:t>Power – Watt</a:t>
            </a:r>
          </a:p>
          <a:p>
            <a:pPr lvl="1">
              <a:defRPr/>
            </a:pPr>
            <a:r>
              <a:rPr lang="en-US" sz="2000" dirty="0">
                <a:latin typeface="Arial" panose="020B0604020202020204" pitchFamily="34" charset="0"/>
                <a:cs typeface="Arial" panose="020B0604020202020204" pitchFamily="34" charset="0"/>
              </a:rPr>
              <a:t>A </a:t>
            </a:r>
            <a:r>
              <a:rPr lang="en-US" sz="2000" b="1" u="sng" dirty="0">
                <a:latin typeface="Arial" panose="020B0604020202020204" pitchFamily="34" charset="0"/>
                <a:cs typeface="Arial" panose="020B0604020202020204" pitchFamily="34" charset="0"/>
              </a:rPr>
              <a:t>rate</a:t>
            </a:r>
            <a:r>
              <a:rPr lang="en-US" sz="2000" dirty="0">
                <a:latin typeface="Arial" panose="020B0604020202020204" pitchFamily="34" charset="0"/>
                <a:cs typeface="Arial" panose="020B0604020202020204" pitchFamily="34" charset="0"/>
              </a:rPr>
              <a:t> of energy consumption.  A measure of work performed.</a:t>
            </a:r>
          </a:p>
          <a:p>
            <a:pPr lvl="1">
              <a:defRPr/>
            </a:pPr>
            <a:r>
              <a:rPr lang="en-US" sz="2000" dirty="0">
                <a:latin typeface="Arial" panose="020B0604020202020204" pitchFamily="34" charset="0"/>
                <a:cs typeface="Arial" panose="020B0604020202020204" pitchFamily="34" charset="0"/>
              </a:rPr>
              <a:t>For DC electricity = product of voltage and current</a:t>
            </a:r>
          </a:p>
          <a:p>
            <a:pPr>
              <a:defRPr/>
            </a:pPr>
            <a:r>
              <a:rPr lang="en-US" sz="2400" dirty="0">
                <a:latin typeface="Arial" panose="020B0604020202020204" pitchFamily="34" charset="0"/>
                <a:cs typeface="Arial" panose="020B0604020202020204" pitchFamily="34" charset="0"/>
              </a:rPr>
              <a:t>Energy – For Electricity – Watt-Hours (DC ONLY – AC IS MORE COMPLICATED)</a:t>
            </a:r>
          </a:p>
          <a:p>
            <a:pPr lvl="1">
              <a:defRPr/>
            </a:pPr>
            <a:r>
              <a:rPr lang="en-US" sz="2000" dirty="0">
                <a:latin typeface="Arial" panose="020B0604020202020204" pitchFamily="34" charset="0"/>
                <a:cs typeface="Arial" panose="020B0604020202020204" pitchFamily="34" charset="0"/>
              </a:rPr>
              <a:t>The energy when one ampere flows with a potential of one volt for one hour</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C687432B-8643-473C-9E95-6A2B71B0D97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90B93DD-AFBF-400B-AD2A-ED640FA79BBF}"/>
              </a:ext>
            </a:extLst>
          </p:cNvPr>
          <p:cNvSpPr>
            <a:spLocks noGrp="1"/>
          </p:cNvSpPr>
          <p:nvPr>
            <p:ph type="sldNum" sz="quarter" idx="4"/>
          </p:nvPr>
        </p:nvSpPr>
        <p:spPr/>
        <p:txBody>
          <a:bodyPr/>
          <a:lstStyle/>
          <a:p>
            <a:fld id="{F4B7F58F-9A72-4E07-B505-B7A6F5244F49}"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81B6EF4-BFDB-4537-969C-292C45F12CFB}"/>
              </a:ext>
            </a:extLst>
          </p:cNvPr>
          <p:cNvSpPr>
            <a:spLocks noGrp="1" noChangeArrowheads="1"/>
          </p:cNvSpPr>
          <p:nvPr>
            <p:ph type="title"/>
          </p:nvPr>
        </p:nvSpPr>
        <p:spPr bwMode="auto">
          <a:xfrm>
            <a:off x="5334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61F49D8C-F8FF-446B-A183-F57A429CC447}"/>
              </a:ext>
            </a:extLst>
          </p:cNvPr>
          <p:cNvSpPr>
            <a:spLocks noGrp="1"/>
          </p:cNvSpPr>
          <p:nvPr>
            <p:ph idx="1"/>
          </p:nvPr>
        </p:nvSpPr>
        <p:spPr>
          <a:xfrm>
            <a:off x="457200" y="1143000"/>
            <a:ext cx="4114800" cy="4800600"/>
          </a:xfrm>
        </p:spPr>
        <p:txBody>
          <a:bodyPr>
            <a:noAutofit/>
          </a:bodyPr>
          <a:lstStyle/>
          <a:p>
            <a:pPr>
              <a:defRPr/>
            </a:pPr>
            <a:endParaRPr lang="en-US" sz="2400" dirty="0">
              <a:latin typeface="Arial" panose="020B0604020202020204" pitchFamily="34" charset="0"/>
              <a:cs typeface="Arial" panose="020B0604020202020204" pitchFamily="34" charset="0"/>
            </a:endParaRPr>
          </a:p>
          <a:p>
            <a:pPr marL="0" indent="0" algn="ctr">
              <a:buFont typeface="Times New Roman" panose="02020603050405020304" pitchFamily="18" charset="0"/>
              <a:buNone/>
              <a:defRPr/>
            </a:pPr>
            <a:r>
              <a:rPr lang="en-US" sz="4000" b="1" dirty="0">
                <a:solidFill>
                  <a:schemeClr val="accent6">
                    <a:lumMod val="50000"/>
                  </a:schemeClr>
                </a:solidFill>
                <a:latin typeface="Arial" panose="020B0604020202020204" pitchFamily="34" charset="0"/>
                <a:cs typeface="Arial" panose="020B0604020202020204" pitchFamily="34" charset="0"/>
                <a:hlinkClick r:id="rId2"/>
              </a:rPr>
              <a:t>Ohms Law</a:t>
            </a:r>
            <a:endParaRPr lang="en-US" sz="4000" b="1" dirty="0">
              <a:solidFill>
                <a:schemeClr val="accent6">
                  <a:lumMod val="50000"/>
                </a:schemeClr>
              </a:solidFill>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32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Voltage = Current times Resistance</a:t>
            </a: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V = I X R</a:t>
            </a:r>
          </a:p>
          <a:p>
            <a:pPr lvl="1">
              <a:defRPr/>
            </a:pPr>
            <a:endParaRPr lang="en-US" sz="3200" dirty="0">
              <a:latin typeface="Arial" panose="020B0604020202020204" pitchFamily="34" charset="0"/>
              <a:cs typeface="Arial" panose="020B0604020202020204" pitchFamily="34" charset="0"/>
            </a:endParaRPr>
          </a:p>
          <a:p>
            <a:pPr marL="457200" lvl="1" indent="0" algn="ctr">
              <a:buFont typeface="Times New Roman" panose="02020603050405020304" pitchFamily="18" charset="0"/>
              <a:buNone/>
              <a:defRPr/>
            </a:pPr>
            <a:r>
              <a:rPr lang="en-US" dirty="0">
                <a:latin typeface="Arial" panose="020B0604020202020204" pitchFamily="34" charset="0"/>
                <a:cs typeface="Arial" panose="020B0604020202020204" pitchFamily="34" charset="0"/>
              </a:rPr>
              <a:t>THE MOST USEFUL AND THE MOST FUNDAMENTAL OF THE ELECTRICAL LAWS</a:t>
            </a:r>
          </a:p>
          <a:p>
            <a:pPr lvl="1">
              <a:defRPr/>
            </a:pPr>
            <a:endParaRPr lang="en-US" sz="3200" dirty="0"/>
          </a:p>
          <a:p>
            <a:pPr lvl="1">
              <a:defRPr/>
            </a:pPr>
            <a:endParaRPr lang="en-US" sz="3200" dirty="0"/>
          </a:p>
          <a:p>
            <a:pPr lvl="2">
              <a:defRPr/>
            </a:pPr>
            <a:endParaRPr lang="en-US" sz="32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84DA3AE4-059A-4F56-BF5E-D2BE623C4D6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B0DA4C3-A204-422F-92C9-ED1D9F8EAA15}"/>
              </a:ext>
            </a:extLst>
          </p:cNvPr>
          <p:cNvSpPr>
            <a:spLocks noGrp="1"/>
          </p:cNvSpPr>
          <p:nvPr>
            <p:ph type="sldNum" sz="quarter" idx="4"/>
          </p:nvPr>
        </p:nvSpPr>
        <p:spPr/>
        <p:txBody>
          <a:bodyPr/>
          <a:lstStyle/>
          <a:p>
            <a:fld id="{F4B7F58F-9A72-4E07-B505-B7A6F5244F49}" type="slidenum">
              <a:rPr lang="en-US" smtClean="0"/>
              <a:pPr/>
              <a:t>11</a:t>
            </a:fld>
            <a:endParaRPr lang="en-US" dirty="0"/>
          </a:p>
        </p:txBody>
      </p:sp>
      <p:pic>
        <p:nvPicPr>
          <p:cNvPr id="6" name="Picture 5">
            <a:extLst>
              <a:ext uri="{FF2B5EF4-FFF2-40B4-BE49-F238E27FC236}">
                <a16:creationId xmlns:a16="http://schemas.microsoft.com/office/drawing/2014/main" id="{09B0C87B-5A84-D44D-57FC-F49F6CB0D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646" y="2285154"/>
            <a:ext cx="2744046" cy="27440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8515B52-EA9D-4D3B-9228-7155342E0995}"/>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p>
        </p:txBody>
      </p:sp>
      <p:sp>
        <p:nvSpPr>
          <p:cNvPr id="3" name="Content Placeholder 2">
            <a:extLst>
              <a:ext uri="{FF2B5EF4-FFF2-40B4-BE49-F238E27FC236}">
                <a16:creationId xmlns:a16="http://schemas.microsoft.com/office/drawing/2014/main" id="{BA32185D-E364-4D59-8389-CD3A822FB01A}"/>
              </a:ext>
            </a:extLst>
          </p:cNvPr>
          <p:cNvSpPr>
            <a:spLocks noGrp="1"/>
          </p:cNvSpPr>
          <p:nvPr>
            <p:ph idx="1"/>
          </p:nvPr>
        </p:nvSpPr>
        <p:spPr>
          <a:xfrm>
            <a:off x="457200" y="1371600"/>
            <a:ext cx="8305800" cy="4525963"/>
          </a:xfrm>
        </p:spPr>
        <p:txBody>
          <a:bodyPr>
            <a:noAutofit/>
          </a:bodyPr>
          <a:lstStyle/>
          <a:p>
            <a:pPr marL="0" indent="0" algn="ctr">
              <a:spcBef>
                <a:spcPts val="0"/>
              </a:spcBef>
              <a:buFont typeface="Times New Roman" panose="02020603050405020304" pitchFamily="18" charset="0"/>
              <a:buNone/>
              <a:defRPr/>
            </a:pPr>
            <a:endParaRPr lang="en-US" sz="2400" b="1" dirty="0">
              <a:latin typeface="Arial" panose="020B0604020202020204" pitchFamily="34" charset="0"/>
              <a:cs typeface="Arial" panose="020B0604020202020204" pitchFamily="34" charset="0"/>
            </a:endParaRPr>
          </a:p>
          <a:p>
            <a:pPr marL="0" indent="0" algn="ctr">
              <a:spcBef>
                <a:spcPts val="0"/>
              </a:spcBef>
              <a:buFont typeface="Times New Roman" panose="02020603050405020304" pitchFamily="18" charset="0"/>
              <a:buNone/>
              <a:defRPr/>
            </a:pPr>
            <a:r>
              <a:rPr lang="en-US" sz="2400" b="1" dirty="0">
                <a:latin typeface="Arial" panose="020B0604020202020204" pitchFamily="34" charset="0"/>
                <a:cs typeface="Arial" panose="020B0604020202020204" pitchFamily="34" charset="0"/>
              </a:rPr>
              <a:t>Comparing Electricity to Water flowing from a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Voltage is the equivalent of the pressure in the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Current is water flowing through a hose (coulombs/sec vs gal/sec).  The water in a system is the “charge” (coulombs)</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Impedance(Resistance) is the size of the hose.  The nozzle would provide a change in resistance.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Power is how fast water flows from a pipe (gallons per minute vs kilowatts).  Power is a rate of energy consumption </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9B5CD13C-7CC0-48BB-9CDC-353F2EC2DBEC}"/>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10A0410-44EF-4857-97A7-DD8D7EEE2A92}"/>
              </a:ext>
            </a:extLst>
          </p:cNvPr>
          <p:cNvSpPr>
            <a:spLocks noGrp="1"/>
          </p:cNvSpPr>
          <p:nvPr>
            <p:ph type="sldNum" sz="quarter" idx="4"/>
          </p:nvPr>
        </p:nvSpPr>
        <p:spPr/>
        <p:txBody>
          <a:bodyPr/>
          <a:lstStyle/>
          <a:p>
            <a:fld id="{F4B7F58F-9A72-4E07-B505-B7A6F5244F49}"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8654E3B-416F-4187-AD73-2BF520C0C3FD}"/>
              </a:ext>
            </a:extLst>
          </p:cNvPr>
          <p:cNvSpPr>
            <a:spLocks noGrp="1" noChangeArrowheads="1"/>
          </p:cNvSpPr>
          <p:nvPr>
            <p:ph type="title"/>
          </p:nvPr>
        </p:nvSpPr>
        <p:spPr bwMode="auto">
          <a:xfrm>
            <a:off x="457200" y="101599"/>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endParaRPr lang="en-US" altLang="en-US" sz="2800" b="1" dirty="0">
              <a:solidFill>
                <a:schemeClr val="bg1"/>
              </a:solidFill>
              <a:latin typeface="Arial" panose="020B0604020202020204" pitchFamily="34" charset="0"/>
            </a:endParaRPr>
          </a:p>
        </p:txBody>
      </p:sp>
      <p:sp>
        <p:nvSpPr>
          <p:cNvPr id="34819" name="Content Placeholder 2">
            <a:extLst>
              <a:ext uri="{FF2B5EF4-FFF2-40B4-BE49-F238E27FC236}">
                <a16:creationId xmlns:a16="http://schemas.microsoft.com/office/drawing/2014/main" id="{0EDBF219-A89A-4D66-A768-A2F795D559DB}"/>
              </a:ext>
            </a:extLst>
          </p:cNvPr>
          <p:cNvSpPr>
            <a:spLocks noGrp="1"/>
          </p:cNvSpPr>
          <p:nvPr>
            <p:ph idx="1"/>
          </p:nvPr>
        </p:nvSpPr>
        <p:spPr bwMode="auto">
          <a:xfrm>
            <a:off x="3124200" y="33528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34820" name="Picture 4" descr="https://cdn.sparkfun.com/assets/6/f/b/5/3/5113d1c3ce395fcc7d000000.png">
            <a:extLst>
              <a:ext uri="{FF2B5EF4-FFF2-40B4-BE49-F238E27FC236}">
                <a16:creationId xmlns:a16="http://schemas.microsoft.com/office/drawing/2014/main" id="{AA9DCF90-E806-4229-B12E-CC579D133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 y="1220786"/>
            <a:ext cx="4981575" cy="499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s://cdn.sparkfun.com/assets/7/6/4/b/6/5113dc8fce395fe201000001.png">
            <a:extLst>
              <a:ext uri="{FF2B5EF4-FFF2-40B4-BE49-F238E27FC236}">
                <a16:creationId xmlns:a16="http://schemas.microsoft.com/office/drawing/2014/main" id="{665DD493-BBC1-48A5-9F88-E7F6B8CD3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162" y="1211261"/>
            <a:ext cx="4981575" cy="499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685CDF9-CBB3-449A-A700-71A507F4EB0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11F3C89-C1C8-4B4B-B500-CF24A7C2A9E0}"/>
              </a:ext>
            </a:extLst>
          </p:cNvPr>
          <p:cNvSpPr>
            <a:spLocks noGrp="1"/>
          </p:cNvSpPr>
          <p:nvPr>
            <p:ph type="sldNum" sz="quarter" idx="4"/>
          </p:nvPr>
        </p:nvSpPr>
        <p:spPr/>
        <p:txBody>
          <a:bodyPr/>
          <a:lstStyle/>
          <a:p>
            <a:fld id="{F4B7F58F-9A72-4E07-B505-B7A6F5244F49}"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C57CE6B-6788-4C00-B651-BF490169F9B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endParaRPr lang="en-US" altLang="en-US" sz="2800" b="1" dirty="0">
              <a:solidFill>
                <a:schemeClr val="bg1"/>
              </a:solidFill>
              <a:latin typeface="Arial" panose="020B0604020202020204" pitchFamily="34" charset="0"/>
            </a:endParaRPr>
          </a:p>
        </p:txBody>
      </p:sp>
      <p:sp>
        <p:nvSpPr>
          <p:cNvPr id="35843" name="Content Placeholder 2">
            <a:extLst>
              <a:ext uri="{FF2B5EF4-FFF2-40B4-BE49-F238E27FC236}">
                <a16:creationId xmlns:a16="http://schemas.microsoft.com/office/drawing/2014/main" id="{9C549BA9-5C22-4449-B8FA-D0A52EC9B68D}"/>
              </a:ext>
            </a:extLst>
          </p:cNvPr>
          <p:cNvSpPr>
            <a:spLocks noGrp="1"/>
          </p:cNvSpPr>
          <p:nvPr>
            <p:ph idx="1"/>
          </p:nvPr>
        </p:nvSpPr>
        <p:spPr bwMode="auto">
          <a:xfrm>
            <a:off x="3124200" y="33528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35844" name="Picture 2" descr="https://cdn.sparkfun.com/assets/3/a/c/7/6/5113d1c3ce395fec01000000.png">
            <a:extLst>
              <a:ext uri="{FF2B5EF4-FFF2-40B4-BE49-F238E27FC236}">
                <a16:creationId xmlns:a16="http://schemas.microsoft.com/office/drawing/2014/main" id="{0507AD87-525F-491F-AFB1-B8B19100C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192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CF10EA1-5C48-44D1-88ED-3EAD3F19EB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B938605-B406-4930-BFE2-A01F9A6D7D63}"/>
              </a:ext>
            </a:extLst>
          </p:cNvPr>
          <p:cNvSpPr>
            <a:spLocks noGrp="1"/>
          </p:cNvSpPr>
          <p:nvPr>
            <p:ph type="sldNum" sz="quarter" idx="4"/>
          </p:nvPr>
        </p:nvSpPr>
        <p:spPr/>
        <p:txBody>
          <a:bodyPr/>
          <a:lstStyle/>
          <a:p>
            <a:fld id="{F4B7F58F-9A72-4E07-B505-B7A6F5244F49}"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846D0C4-D320-433E-91CD-C59996A64A72}"/>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Practical Electricity</a:t>
            </a:r>
          </a:p>
        </p:txBody>
      </p:sp>
      <p:pic>
        <p:nvPicPr>
          <p:cNvPr id="36867" name="Picture 2">
            <a:extLst>
              <a:ext uri="{FF2B5EF4-FFF2-40B4-BE49-F238E27FC236}">
                <a16:creationId xmlns:a16="http://schemas.microsoft.com/office/drawing/2014/main" id="{5E090637-6020-435B-92A7-8745F74E32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524000"/>
            <a:ext cx="76962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04B6B22-113E-42A5-A99F-4359CEE625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2E4DB06-9E94-4198-9DA3-D322FA512149}"/>
              </a:ext>
            </a:extLst>
          </p:cNvPr>
          <p:cNvSpPr>
            <a:spLocks noGrp="1"/>
          </p:cNvSpPr>
          <p:nvPr>
            <p:ph type="sldNum" sz="quarter" idx="4"/>
          </p:nvPr>
        </p:nvSpPr>
        <p:spPr/>
        <p:txBody>
          <a:bodyPr/>
          <a:lstStyle/>
          <a:p>
            <a:fld id="{F4B7F58F-9A72-4E07-B505-B7A6F5244F49}"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67D8446-E774-4E82-9413-0CCE51E76CE5}"/>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8B1AF400-AAC7-4F90-89C5-F12DE42601D9}"/>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Ohms Law Examples</a:t>
            </a:r>
          </a:p>
          <a:p>
            <a:pPr lvl="1">
              <a:defRPr/>
            </a:pPr>
            <a:r>
              <a:rPr lang="en-US" sz="2000" dirty="0">
                <a:latin typeface="Arial" panose="020B0604020202020204" pitchFamily="34" charset="0"/>
                <a:cs typeface="Arial" panose="020B0604020202020204" pitchFamily="34" charset="0"/>
              </a:rPr>
              <a:t>If V = 20 volts and I = 5 amperes what is the resistance?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R = V / I = 20 / 5 = 4 ohms</a:t>
            </a:r>
          </a:p>
          <a:p>
            <a:pPr lvl="1">
              <a:defRPr/>
            </a:pPr>
            <a:r>
              <a:rPr lang="en-US" sz="2000" dirty="0">
                <a:latin typeface="Arial" panose="020B0604020202020204" pitchFamily="34" charset="0"/>
                <a:cs typeface="Arial" panose="020B0604020202020204" pitchFamily="34" charset="0"/>
              </a:rPr>
              <a:t>If R = 20 ohms and V = 120 volts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120 / 20 = 6 amps</a:t>
            </a:r>
          </a:p>
          <a:p>
            <a:pPr lvl="1">
              <a:defRPr/>
            </a:pPr>
            <a:r>
              <a:rPr lang="en-US" sz="2000" dirty="0">
                <a:latin typeface="Arial" panose="020B0604020202020204" pitchFamily="34" charset="0"/>
                <a:cs typeface="Arial" panose="020B0604020202020204" pitchFamily="34" charset="0"/>
              </a:rPr>
              <a:t>If I = 10 amperes and R = 24 ohms what is the voltage?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V = I x R = 10 x 24 = 240 volts</a:t>
            </a: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lvl="1">
              <a:defRPr/>
            </a:pPr>
            <a:r>
              <a:rPr lang="en-US" sz="2000" dirty="0">
                <a:latin typeface="Arial" panose="020B0604020202020204" pitchFamily="34" charset="0"/>
                <a:cs typeface="Arial" panose="020B0604020202020204" pitchFamily="34" charset="0"/>
              </a:rPr>
              <a:t>Problem:  If V = 240 volts and R = 6 ohms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240 / 6 = 40 amps</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A7FB72AF-1767-4407-9198-47D6022976C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2C5A3F0-F092-4F1C-8239-D825510F57A7}"/>
              </a:ext>
            </a:extLst>
          </p:cNvPr>
          <p:cNvSpPr>
            <a:spLocks noGrp="1"/>
          </p:cNvSpPr>
          <p:nvPr>
            <p:ph type="sldNum" sz="quarter" idx="4"/>
          </p:nvPr>
        </p:nvSpPr>
        <p:spPr/>
        <p:txBody>
          <a:bodyPr/>
          <a:lstStyle/>
          <a:p>
            <a:fld id="{F4B7F58F-9A72-4E07-B505-B7A6F5244F49}"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582C094-AE02-42CD-8072-18B45E3BB0AB}"/>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ACB5AE93-875C-44D3-9205-0B925DB11F78}"/>
              </a:ext>
            </a:extLst>
          </p:cNvPr>
          <p:cNvSpPr>
            <a:spLocks noGrp="1" noRot="1" noChangeAspect="1" noMove="1" noResize="1" noEditPoints="1" noAdjustHandles="1" noChangeArrowheads="1" noChangeShapeType="1" noTextEdit="1"/>
          </p:cNvSpPr>
          <p:nvPr>
            <p:ph idx="1"/>
          </p:nvPr>
        </p:nvSpPr>
        <p:spPr>
          <a:xfrm>
            <a:off x="457200" y="1417638"/>
            <a:ext cx="8229600" cy="4602162"/>
          </a:xfrm>
          <a:blipFill rotWithShape="1">
            <a:blip r:embed="rId2"/>
            <a:stretch>
              <a:fillRect l="-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6C85F0C6-714D-4AD5-B860-82D4C80C5F9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390C336-900D-45C5-852D-457409A5BD9B}"/>
              </a:ext>
            </a:extLst>
          </p:cNvPr>
          <p:cNvSpPr>
            <a:spLocks noGrp="1"/>
          </p:cNvSpPr>
          <p:nvPr>
            <p:ph type="sldNum" sz="quarter" idx="4"/>
          </p:nvPr>
        </p:nvSpPr>
        <p:spPr/>
        <p:txBody>
          <a:bodyPr/>
          <a:lstStyle/>
          <a:p>
            <a:fld id="{F4B7F58F-9A72-4E07-B505-B7A6F5244F49}" type="slidenum">
              <a:rPr lang="en-US" smtClean="0"/>
              <a:pPr/>
              <a:t>17</a:t>
            </a:fld>
            <a:endParaRPr lang="en-US" dirty="0"/>
          </a:p>
        </p:txBody>
      </p:sp>
      <p:sp>
        <p:nvSpPr>
          <p:cNvPr id="5" name="TextBox 4">
            <a:extLst>
              <a:ext uri="{FF2B5EF4-FFF2-40B4-BE49-F238E27FC236}">
                <a16:creationId xmlns:a16="http://schemas.microsoft.com/office/drawing/2014/main" id="{D05DC4AC-D58B-ADC3-1ACC-81BDB27CBCD4}"/>
              </a:ext>
            </a:extLst>
          </p:cNvPr>
          <p:cNvSpPr txBox="1"/>
          <p:nvPr/>
        </p:nvSpPr>
        <p:spPr>
          <a:xfrm>
            <a:off x="3124200" y="1295400"/>
            <a:ext cx="2971800" cy="369332"/>
          </a:xfrm>
          <a:prstGeom prst="rect">
            <a:avLst/>
          </a:prstGeom>
          <a:noFill/>
        </p:spPr>
        <p:txBody>
          <a:bodyPr wrap="square" rtlCol="0">
            <a:spAutoFit/>
          </a:bodyPr>
          <a:lstStyle/>
          <a:p>
            <a:r>
              <a:rPr lang="en-US" dirty="0">
                <a:hlinkClick r:id="rId3"/>
              </a:rPr>
              <a:t>3 Phase power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46DDADB-44BB-42A7-9793-7C2AC2359CF1}"/>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0D4F42EB-BA84-4BC9-9A8E-51E73BCADB2C}"/>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Power = Voltage x Current = V x I = I</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 = V</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a:t>
            </a:r>
          </a:p>
          <a:p>
            <a:pPr lvl="1">
              <a:defRPr/>
            </a:pPr>
            <a:r>
              <a:rPr lang="en-US" sz="2000" dirty="0">
                <a:latin typeface="Arial" panose="020B0604020202020204" pitchFamily="34" charset="0"/>
                <a:cs typeface="Arial" panose="020B0604020202020204" pitchFamily="34" charset="0"/>
              </a:rPr>
              <a:t>If V = 20 volts and I = 8 amperes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 x I = 20 x 8 = 160 watts</a:t>
            </a:r>
          </a:p>
          <a:p>
            <a:pPr lvl="1">
              <a:defRPr/>
            </a:pPr>
            <a:r>
              <a:rPr lang="en-US" sz="2000" dirty="0">
                <a:latin typeface="Arial" panose="020B0604020202020204" pitchFamily="34" charset="0"/>
                <a:cs typeface="Arial" panose="020B0604020202020204" pitchFamily="34" charset="0"/>
              </a:rPr>
              <a:t>If R = 5 ohms and V = 120 volts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 = 120 x 120 / 5 = 2880 watts</a:t>
            </a:r>
          </a:p>
          <a:p>
            <a:pPr lvl="1">
              <a:defRPr/>
            </a:pPr>
            <a:r>
              <a:rPr lang="en-US" sz="2000" dirty="0">
                <a:latin typeface="Arial" panose="020B0604020202020204" pitchFamily="34" charset="0"/>
                <a:cs typeface="Arial" panose="020B0604020202020204" pitchFamily="34" charset="0"/>
              </a:rPr>
              <a:t>If I = 10 amperes and R = 20 ohms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I</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a:t>
            </a:r>
            <a:r>
              <a:rPr lang="en-US"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 10 x 10 x 20 = 2000 watts</a:t>
            </a:r>
          </a:p>
          <a:p>
            <a:pPr marL="914400" lvl="2" indent="0">
              <a:buFont typeface="Times New Roman" panose="02020603050405020304" pitchFamily="18" charset="0"/>
              <a:buNone/>
              <a:defRPr/>
            </a:pPr>
            <a:endParaRPr lang="en-US" b="1" dirty="0">
              <a:latin typeface="Arial" panose="020B0604020202020204" pitchFamily="34" charset="0"/>
              <a:cs typeface="Arial" panose="020B0604020202020204" pitchFamily="34" charset="0"/>
            </a:endParaRP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kilowatt (kW) = 1,000 watts</a:t>
            </a: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megawatt (MW) = 1,000,000 watts</a:t>
            </a:r>
          </a:p>
          <a:p>
            <a:pPr marL="457200" lvl="1" indent="0">
              <a:buFont typeface="Times New Roman" panose="02020603050405020304" pitchFamily="18" charset="0"/>
              <a:buNone/>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93D665A3-AF9E-43EC-8D41-70A016FA0EC4}"/>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46C38F0C-A4F9-4441-A5D5-456BF1CF929F}"/>
              </a:ext>
            </a:extLst>
          </p:cNvPr>
          <p:cNvSpPr>
            <a:spLocks noGrp="1"/>
          </p:cNvSpPr>
          <p:nvPr>
            <p:ph type="sldNum" sz="quarter" idx="4"/>
          </p:nvPr>
        </p:nvSpPr>
        <p:spPr/>
        <p:txBody>
          <a:bodyPr/>
          <a:lstStyle/>
          <a:p>
            <a:fld id="{F4B7F58F-9A72-4E07-B505-B7A6F5244F49}"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C83B85B-2621-4D7D-93D6-0BB65651C9EA}"/>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8310F96E-C958-41EE-803F-21AACBF17C41}"/>
              </a:ext>
            </a:extLst>
          </p:cNvPr>
          <p:cNvSpPr>
            <a:spLocks noGrp="1"/>
          </p:cNvSpPr>
          <p:nvPr>
            <p:ph idx="1"/>
          </p:nvPr>
        </p:nvSpPr>
        <p:spPr>
          <a:xfrm>
            <a:off x="457200" y="1524000"/>
            <a:ext cx="8229600" cy="4481513"/>
          </a:xfrm>
        </p:spPr>
        <p:txBody>
          <a:bodyPr>
            <a:noAutofit/>
          </a:bodyPr>
          <a:lstStyle/>
          <a:p>
            <a:pPr>
              <a:defRPr/>
            </a:pPr>
            <a:r>
              <a:rPr lang="en-US" sz="2400" dirty="0" err="1">
                <a:latin typeface="Arial" panose="020B0604020202020204" pitchFamily="34" charset="0"/>
                <a:cs typeface="Arial" panose="020B0604020202020204" pitchFamily="34" charset="0"/>
                <a:hlinkClick r:id="rId2"/>
              </a:rPr>
              <a:t>Kirchoff’s</a:t>
            </a:r>
            <a:r>
              <a:rPr lang="en-US" sz="2400" dirty="0">
                <a:latin typeface="Arial" panose="020B0604020202020204" pitchFamily="34" charset="0"/>
                <a:cs typeface="Arial" panose="020B0604020202020204" pitchFamily="34" charset="0"/>
                <a:hlinkClick r:id="rId2"/>
              </a:rPr>
              <a:t> Voltage Law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voltages around a circuit loop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V  = V1 + V2 + V3 = I * (R1 + R2 + R3) = I1 * R1 + I2 * R2 + I3 * R3</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0964" name="Picture 2" descr="Circuit#1">
            <a:extLst>
              <a:ext uri="{FF2B5EF4-FFF2-40B4-BE49-F238E27FC236}">
                <a16:creationId xmlns:a16="http://schemas.microsoft.com/office/drawing/2014/main" id="{E37DD798-55C6-4709-8592-31D00D950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90800"/>
            <a:ext cx="3124200" cy="252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0965" name="TextBox 4">
            <a:extLst>
              <a:ext uri="{FF2B5EF4-FFF2-40B4-BE49-F238E27FC236}">
                <a16:creationId xmlns:a16="http://schemas.microsoft.com/office/drawing/2014/main" id="{B11704D5-13D2-4DD2-9E8F-9598FB9D2F8C}"/>
              </a:ext>
            </a:extLst>
          </p:cNvPr>
          <p:cNvSpPr txBox="1">
            <a:spLocks noChangeArrowheads="1"/>
          </p:cNvSpPr>
          <p:nvPr/>
        </p:nvSpPr>
        <p:spPr bwMode="auto">
          <a:xfrm>
            <a:off x="4876800" y="3316288"/>
            <a:ext cx="2590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3200" b="1"/>
              <a:t>Resistors in series add</a:t>
            </a:r>
          </a:p>
        </p:txBody>
      </p:sp>
      <p:sp>
        <p:nvSpPr>
          <p:cNvPr id="2" name="Footer Placeholder 1">
            <a:extLst>
              <a:ext uri="{FF2B5EF4-FFF2-40B4-BE49-F238E27FC236}">
                <a16:creationId xmlns:a16="http://schemas.microsoft.com/office/drawing/2014/main" id="{4F94A96B-61FB-44E1-9521-95EBA49DB85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7C2A7B6-9838-488A-8A46-13FC0FC49608}"/>
              </a:ext>
            </a:extLst>
          </p:cNvPr>
          <p:cNvSpPr>
            <a:spLocks noGrp="1"/>
          </p:cNvSpPr>
          <p:nvPr>
            <p:ph type="sldNum" sz="quarter" idx="4"/>
          </p:nvPr>
        </p:nvSpPr>
        <p:spPr/>
        <p:txBody>
          <a:bodyPr/>
          <a:lstStyle/>
          <a:p>
            <a:fld id="{F4B7F58F-9A72-4E07-B505-B7A6F5244F4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638465-36DA-4E27-911E-2A58A9C6962B}"/>
              </a:ext>
            </a:extLst>
          </p:cNvPr>
          <p:cNvSpPr>
            <a:spLocks noGrp="1" noChangeArrowheads="1"/>
          </p:cNvSpPr>
          <p:nvPr>
            <p:ph type="title"/>
          </p:nvPr>
        </p:nvSpPr>
        <p:spPr bwMode="auto">
          <a:xfrm>
            <a:off x="457200" y="76200"/>
            <a:ext cx="8305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Some Background</a:t>
            </a:r>
          </a:p>
        </p:txBody>
      </p:sp>
      <p:sp>
        <p:nvSpPr>
          <p:cNvPr id="21507" name="Content Placeholder 2">
            <a:extLst>
              <a:ext uri="{FF2B5EF4-FFF2-40B4-BE49-F238E27FC236}">
                <a16:creationId xmlns:a16="http://schemas.microsoft.com/office/drawing/2014/main" id="{83A18E5D-347A-4423-AD6C-D71CF5CF570A}"/>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The Atom</a:t>
            </a:r>
          </a:p>
          <a:p>
            <a:pPr lvl="1"/>
            <a:r>
              <a:rPr lang="en-US" altLang="en-US" sz="2000">
                <a:latin typeface="Arial" panose="020B0604020202020204" pitchFamily="34" charset="0"/>
                <a:cs typeface="Arial" panose="020B0604020202020204" pitchFamily="34" charset="0"/>
              </a:rPr>
              <a:t>All matter is made up of atoms.</a:t>
            </a:r>
          </a:p>
          <a:p>
            <a:pPr lvl="1"/>
            <a:r>
              <a:rPr lang="en-US" altLang="en-US" sz="2000">
                <a:latin typeface="Arial" panose="020B0604020202020204" pitchFamily="34" charset="0"/>
                <a:cs typeface="Arial" panose="020B0604020202020204" pitchFamily="34" charset="0"/>
              </a:rPr>
              <a:t>Atoms are composed of three particles</a:t>
            </a:r>
          </a:p>
          <a:p>
            <a:pPr lvl="2"/>
            <a:r>
              <a:rPr lang="en-US" altLang="en-US" sz="1600">
                <a:latin typeface="Arial" panose="020B0604020202020204" pitchFamily="34" charset="0"/>
                <a:cs typeface="Arial" panose="020B0604020202020204" pitchFamily="34" charset="0"/>
              </a:rPr>
              <a:t>Protons – with a positive charge</a:t>
            </a:r>
          </a:p>
          <a:p>
            <a:pPr lvl="2"/>
            <a:r>
              <a:rPr lang="en-US" altLang="en-US" sz="1600">
                <a:latin typeface="Arial" panose="020B0604020202020204" pitchFamily="34" charset="0"/>
                <a:cs typeface="Arial" panose="020B0604020202020204" pitchFamily="34" charset="0"/>
              </a:rPr>
              <a:t>Electrons – with a negative charge</a:t>
            </a:r>
          </a:p>
          <a:p>
            <a:pPr lvl="2"/>
            <a:r>
              <a:rPr lang="en-US" altLang="en-US" sz="1600">
                <a:latin typeface="Arial" panose="020B0604020202020204" pitchFamily="34" charset="0"/>
                <a:cs typeface="Arial" panose="020B0604020202020204" pitchFamily="34" charset="0"/>
              </a:rPr>
              <a:t>Neutrons – with no charge</a:t>
            </a:r>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21508" name="Picture 3">
            <a:extLst>
              <a:ext uri="{FF2B5EF4-FFF2-40B4-BE49-F238E27FC236}">
                <a16:creationId xmlns:a16="http://schemas.microsoft.com/office/drawing/2014/main" id="{D504BB65-AEBE-4EAF-8EAF-0A6822658E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657600"/>
            <a:ext cx="3810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a:extLst>
              <a:ext uri="{FF2B5EF4-FFF2-40B4-BE49-F238E27FC236}">
                <a16:creationId xmlns:a16="http://schemas.microsoft.com/office/drawing/2014/main" id="{AA58F275-7EB9-4037-AC55-886456671710}"/>
              </a:ext>
            </a:extLst>
          </p:cNvPr>
          <p:cNvSpPr txBox="1">
            <a:spLocks noChangeArrowheads="1"/>
          </p:cNvSpPr>
          <p:nvPr/>
        </p:nvSpPr>
        <p:spPr bwMode="auto">
          <a:xfrm>
            <a:off x="5295900" y="3657600"/>
            <a:ext cx="32004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Each atom has the same number of protons and electrons.  That number is called the atomic number of the atom and determines the element.  </a:t>
            </a:r>
          </a:p>
          <a:p>
            <a:pPr eaLnBrk="1" hangingPunct="1"/>
            <a:r>
              <a:rPr lang="en-US" altLang="en-US"/>
              <a:t>For example: If the atomic number is 8 as shown in the figure to the left the element is Oxygen (O).</a:t>
            </a:r>
          </a:p>
        </p:txBody>
      </p:sp>
      <p:sp>
        <p:nvSpPr>
          <p:cNvPr id="2" name="Footer Placeholder 1">
            <a:extLst>
              <a:ext uri="{FF2B5EF4-FFF2-40B4-BE49-F238E27FC236}">
                <a16:creationId xmlns:a16="http://schemas.microsoft.com/office/drawing/2014/main" id="{9E0590CF-FA15-435E-9669-84C903C6FD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B23FDB2-5E72-4387-B8A3-FA4856A598FB}"/>
              </a:ext>
            </a:extLst>
          </p:cNvPr>
          <p:cNvSpPr>
            <a:spLocks noGrp="1"/>
          </p:cNvSpPr>
          <p:nvPr>
            <p:ph type="sldNum" sz="quarter" idx="4"/>
          </p:nvPr>
        </p:nvSpPr>
        <p:spPr/>
        <p:txBody>
          <a:bodyPr/>
          <a:lstStyle/>
          <a:p>
            <a:fld id="{F4B7F58F-9A72-4E07-B505-B7A6F5244F49}" type="slidenum">
              <a:rPr lang="en-US" smtClean="0"/>
              <a:pPr/>
              <a:t>2</a:t>
            </a:fld>
            <a:endParaRPr lang="en-US" dirty="0"/>
          </a:p>
        </p:txBody>
      </p:sp>
      <p:sp>
        <p:nvSpPr>
          <p:cNvPr id="4" name="TextBox 3">
            <a:extLst>
              <a:ext uri="{FF2B5EF4-FFF2-40B4-BE49-F238E27FC236}">
                <a16:creationId xmlns:a16="http://schemas.microsoft.com/office/drawing/2014/main" id="{C7381858-1006-563B-3920-BA66E148083E}"/>
              </a:ext>
            </a:extLst>
          </p:cNvPr>
          <p:cNvSpPr txBox="1"/>
          <p:nvPr/>
        </p:nvSpPr>
        <p:spPr>
          <a:xfrm>
            <a:off x="5676900" y="1417638"/>
            <a:ext cx="2438400" cy="369332"/>
          </a:xfrm>
          <a:prstGeom prst="rect">
            <a:avLst/>
          </a:prstGeom>
          <a:noFill/>
        </p:spPr>
        <p:txBody>
          <a:bodyPr wrap="square" rtlCol="0">
            <a:spAutoFit/>
          </a:bodyPr>
          <a:lstStyle/>
          <a:p>
            <a:r>
              <a:rPr lang="en-US" dirty="0">
                <a:hlinkClick r:id="rId3"/>
              </a:rPr>
              <a:t>Video</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08E64CB-C85F-4A28-8ABB-0655D5FC788D}"/>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7032DC2C-0FC1-4ADF-AEEF-8066ED5A3386}"/>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Voltage Law (</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 – PROBLEM #1</a:t>
            </a:r>
          </a:p>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V / R  = V / (R1 + R2 + R3)   = 120/(10+20+30) = 2 amperes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V1 = I*R1 = 2 *10 = 20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V2 = I*R2 = 2 *20 = 40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V3 = I*R3 = 2 *30 = 60 volts</a:t>
            </a:r>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r>
              <a:rPr lang="en-US" sz="2400" dirty="0"/>
              <a:t> </a:t>
            </a:r>
          </a:p>
          <a:p>
            <a:pPr lvl="1">
              <a:defRPr/>
            </a:pPr>
            <a:endParaRPr lang="en-US"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1988" name="Picture 3">
            <a:extLst>
              <a:ext uri="{FF2B5EF4-FFF2-40B4-BE49-F238E27FC236}">
                <a16:creationId xmlns:a16="http://schemas.microsoft.com/office/drawing/2014/main" id="{CC1D866C-49DD-46C1-99E8-E26C3A3D87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28800"/>
            <a:ext cx="2876550" cy="202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a:extLst>
              <a:ext uri="{FF2B5EF4-FFF2-40B4-BE49-F238E27FC236}">
                <a16:creationId xmlns:a16="http://schemas.microsoft.com/office/drawing/2014/main" id="{DD86A90D-FC36-4F77-9B18-CC485383B5EE}"/>
              </a:ext>
            </a:extLst>
          </p:cNvPr>
          <p:cNvSpPr txBox="1">
            <a:spLocks noChangeArrowheads="1"/>
          </p:cNvSpPr>
          <p:nvPr/>
        </p:nvSpPr>
        <p:spPr bwMode="auto">
          <a:xfrm>
            <a:off x="4114800" y="2327275"/>
            <a:ext cx="3505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b="1"/>
              <a:t>What is the current in the circuit?</a:t>
            </a:r>
          </a:p>
          <a:p>
            <a:pPr eaLnBrk="1" hangingPunct="1"/>
            <a:r>
              <a:rPr lang="en-US" altLang="en-US" sz="2400" b="1"/>
              <a:t>What are V1, V2, V3?</a:t>
            </a:r>
          </a:p>
        </p:txBody>
      </p:sp>
      <p:sp>
        <p:nvSpPr>
          <p:cNvPr id="2" name="Footer Placeholder 1">
            <a:extLst>
              <a:ext uri="{FF2B5EF4-FFF2-40B4-BE49-F238E27FC236}">
                <a16:creationId xmlns:a16="http://schemas.microsoft.com/office/drawing/2014/main" id="{BBA4A492-C2BE-4316-8A51-70262953C11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7D2004E-4FCE-40E7-8560-8D4856E5C4F7}"/>
              </a:ext>
            </a:extLst>
          </p:cNvPr>
          <p:cNvSpPr>
            <a:spLocks noGrp="1"/>
          </p:cNvSpPr>
          <p:nvPr>
            <p:ph type="sldNum" sz="quarter" idx="4"/>
          </p:nvPr>
        </p:nvSpPr>
        <p:spPr/>
        <p:txBody>
          <a:bodyPr/>
          <a:lstStyle/>
          <a:p>
            <a:fld id="{F4B7F58F-9A72-4E07-B505-B7A6F5244F49}"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1000"/>
                                        <p:tgtEl>
                                          <p:spTgt spid="3">
                                            <p:txEl>
                                              <p:pRg st="7" end="7"/>
                                            </p:txEl>
                                          </p:spTgt>
                                        </p:tgtEl>
                                      </p:cBhvr>
                                    </p:animEffect>
                                    <p:anim calcmode="lin" valueType="num">
                                      <p:cBhvr>
                                        <p:cTn id="1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1000"/>
                                        <p:tgtEl>
                                          <p:spTgt spid="3">
                                            <p:txEl>
                                              <p:pRg st="8" end="8"/>
                                            </p:txEl>
                                          </p:spTgt>
                                        </p:tgtEl>
                                      </p:cBhvr>
                                    </p:animEffect>
                                    <p:anim calcmode="lin" valueType="num">
                                      <p:cBhvr>
                                        <p:cTn id="1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9E15E79-C709-472E-8DF8-585E6AFC26E7}"/>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1316AE3A-AB83-4D77-BB29-6C7415325864}"/>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Current Law (</a:t>
            </a:r>
            <a:r>
              <a:rPr lang="en-US" sz="2400" dirty="0" err="1">
                <a:latin typeface="Arial" panose="020B0604020202020204" pitchFamily="34" charset="0"/>
                <a:cs typeface="Arial" panose="020B0604020202020204" pitchFamily="34" charset="0"/>
              </a:rPr>
              <a:t>KCL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currents at a node in a circuit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r>
              <a:rPr lang="en-US" sz="2000" dirty="0">
                <a:latin typeface="Arial" panose="020B0604020202020204" pitchFamily="34" charset="0"/>
                <a:cs typeface="Arial" panose="020B0604020202020204" pitchFamily="34" charset="0"/>
              </a:rPr>
              <a:t>If Loads are placed in parallel they sum up.</a:t>
            </a:r>
          </a:p>
          <a:p>
            <a:pPr lvl="1">
              <a:defRPr/>
            </a:pPr>
            <a:r>
              <a:rPr lang="en-US" sz="2000" dirty="0">
                <a:latin typeface="Arial" panose="020B0604020202020204" pitchFamily="34" charset="0"/>
                <a:cs typeface="Arial" panose="020B0604020202020204" pitchFamily="34" charset="0"/>
              </a:rPr>
              <a:t>So does power </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P = V x I = V x I1 + V x I2 + V x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3012" name="Picture 3">
            <a:extLst>
              <a:ext uri="{FF2B5EF4-FFF2-40B4-BE49-F238E27FC236}">
                <a16:creationId xmlns:a16="http://schemas.microsoft.com/office/drawing/2014/main" id="{7830EB9C-0B31-4C89-B2D9-0EDC7105E4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09800"/>
            <a:ext cx="502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9E0329B-68F9-4441-A2F9-78E634AE318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E0A73A7-5288-41F7-8D17-EF6654AAC04F}"/>
              </a:ext>
            </a:extLst>
          </p:cNvPr>
          <p:cNvSpPr>
            <a:spLocks noGrp="1"/>
          </p:cNvSpPr>
          <p:nvPr>
            <p:ph type="sldNum" sz="quarter" idx="4"/>
          </p:nvPr>
        </p:nvSpPr>
        <p:spPr/>
        <p:txBody>
          <a:bodyPr/>
          <a:lstStyle/>
          <a:p>
            <a:fld id="{F4B7F58F-9A72-4E07-B505-B7A6F5244F4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F835325-5496-4852-85E6-6A1B21788AB3}"/>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686422D6-E3DE-4C58-8D4F-CD590213488A}"/>
              </a:ext>
            </a:extLst>
          </p:cNvPr>
          <p:cNvSpPr txBox="1">
            <a:spLocks noRot="1" noChangeAspect="1" noMove="1" noResize="1" noEditPoints="1" noAdjustHandles="1" noChangeArrowheads="1" noChangeShapeType="1" noTextEdit="1"/>
          </p:cNvSpPr>
          <p:nvPr/>
        </p:nvSpPr>
        <p:spPr>
          <a:xfrm>
            <a:off x="457200" y="1413828"/>
            <a:ext cx="8229600" cy="5063172"/>
          </a:xfrm>
          <a:prstGeom prst="rect">
            <a:avLst/>
          </a:prstGeom>
          <a:blipFill rotWithShape="1">
            <a:blip r:embed="rId2"/>
            <a:stretch>
              <a:fillRect l="-1259" t="-842"/>
            </a:stretch>
          </a:blipFill>
        </p:spPr>
        <p:txBody>
          <a:bodyPr/>
          <a:lstStyle/>
          <a:p>
            <a:pPr>
              <a:defRPr/>
            </a:pPr>
            <a:r>
              <a:rPr lang="en-US">
                <a:noFill/>
              </a:rPr>
              <a:t> </a:t>
            </a:r>
          </a:p>
        </p:txBody>
      </p:sp>
      <p:pic>
        <p:nvPicPr>
          <p:cNvPr id="44036" name="Picture 3">
            <a:extLst>
              <a:ext uri="{FF2B5EF4-FFF2-40B4-BE49-F238E27FC236}">
                <a16:creationId xmlns:a16="http://schemas.microsoft.com/office/drawing/2014/main" id="{E7907BFE-76B8-4F94-9061-68B7DC4166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0782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516AB34-EABB-4722-8D44-9BDDE15B96A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B7639FC-264D-40E2-86BA-3848A5026A42}"/>
              </a:ext>
            </a:extLst>
          </p:cNvPr>
          <p:cNvSpPr>
            <a:spLocks noGrp="1"/>
          </p:cNvSpPr>
          <p:nvPr>
            <p:ph type="sldNum" sz="quarter" idx="4"/>
          </p:nvPr>
        </p:nvSpPr>
        <p:spPr/>
        <p:txBody>
          <a:bodyPr/>
          <a:lstStyle/>
          <a:p>
            <a:fld id="{F4B7F58F-9A72-4E07-B505-B7A6F5244F49}"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CBD0F80-38E3-4F55-80C6-CF0B37B50ECC}"/>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pic>
        <p:nvPicPr>
          <p:cNvPr id="45059" name="Picture 2">
            <a:extLst>
              <a:ext uri="{FF2B5EF4-FFF2-40B4-BE49-F238E27FC236}">
                <a16:creationId xmlns:a16="http://schemas.microsoft.com/office/drawing/2014/main" id="{6116B901-CF0B-400D-8A64-89E6E0702D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14859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3">
            <a:extLst>
              <a:ext uri="{FF2B5EF4-FFF2-40B4-BE49-F238E27FC236}">
                <a16:creationId xmlns:a16="http://schemas.microsoft.com/office/drawing/2014/main" id="{3EF11350-4145-43C2-9AE5-CD1EDC3EE1B7}"/>
              </a:ext>
            </a:extLst>
          </p:cNvPr>
          <p:cNvSpPr txBox="1">
            <a:spLocks noChangeArrowheads="1"/>
          </p:cNvSpPr>
          <p:nvPr/>
        </p:nvSpPr>
        <p:spPr bwMode="auto">
          <a:xfrm>
            <a:off x="6172200" y="15240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A3781806-0BB9-4687-89A7-8C11C63E6355}"/>
              </a:ext>
            </a:extLst>
          </p:cNvPr>
          <p:cNvSpPr>
            <a:spLocks noGrp="1"/>
          </p:cNvSpPr>
          <p:nvPr>
            <p:ph idx="1"/>
          </p:nvPr>
        </p:nvSpPr>
        <p:spPr>
          <a:xfrm>
            <a:off x="457200" y="4241800"/>
            <a:ext cx="7848600" cy="17637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I1 = 120/10 = 12A, I2=120/20=6A, I3=120/30= 4A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12 + 6 + 4 =22A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120 / 22 = 5.4545 ohms</a:t>
            </a:r>
          </a:p>
          <a:p>
            <a:pPr marL="457200" lvl="1" indent="0">
              <a:buFont typeface="Times New Roman" panose="02020603050405020304" pitchFamily="18" charset="0"/>
              <a:buNone/>
              <a:defRPr/>
            </a:pPr>
            <a:endParaRPr lang="en-US" sz="24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4248DA78-BC0E-4723-8E65-FE538484A88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EDE9D93-3B90-451E-AD48-D653554E9A68}"/>
              </a:ext>
            </a:extLst>
          </p:cNvPr>
          <p:cNvSpPr>
            <a:spLocks noGrp="1"/>
          </p:cNvSpPr>
          <p:nvPr>
            <p:ph type="sldNum" sz="quarter" idx="4"/>
          </p:nvPr>
        </p:nvSpPr>
        <p:spPr/>
        <p:txBody>
          <a:bodyPr/>
          <a:lstStyle/>
          <a:p>
            <a:fld id="{F4B7F58F-9A72-4E07-B505-B7A6F5244F49}"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707714C-D323-46C5-8E70-457FFD32D855}"/>
              </a:ext>
            </a:extLst>
          </p:cNvPr>
          <p:cNvSpPr>
            <a:spLocks noGrp="1" noChangeArrowheads="1"/>
          </p:cNvSpPr>
          <p:nvPr>
            <p:ph type="title"/>
          </p:nvPr>
        </p:nvSpPr>
        <p:spPr bwMode="auto">
          <a:xfrm>
            <a:off x="457200" y="7056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a:t>
            </a:r>
            <a:r>
              <a:rPr lang="en-US" altLang="en-US" sz="3600" b="1" dirty="0">
                <a:solidFill>
                  <a:schemeClr val="bg1"/>
                </a:solidFill>
                <a:latin typeface="Arial" panose="020B0604020202020204" pitchFamily="34" charset="0"/>
              </a:rPr>
              <a:t> </a:t>
            </a:r>
            <a:r>
              <a:rPr lang="en-US" altLang="en-US" sz="3600" dirty="0">
                <a:solidFill>
                  <a:schemeClr val="accent6">
                    <a:lumMod val="50000"/>
                  </a:schemeClr>
                </a:solidFill>
                <a:latin typeface="Arial" panose="020B0604020202020204" pitchFamily="34" charset="0"/>
              </a:rPr>
              <a:t>Electrical Laws</a:t>
            </a:r>
          </a:p>
        </p:txBody>
      </p:sp>
      <p:pic>
        <p:nvPicPr>
          <p:cNvPr id="46083" name="Picture 2">
            <a:extLst>
              <a:ext uri="{FF2B5EF4-FFF2-40B4-BE49-F238E27FC236}">
                <a16:creationId xmlns:a16="http://schemas.microsoft.com/office/drawing/2014/main" id="{3A64B2DE-FC3A-420E-8ECA-A032273FB3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a:extLst>
              <a:ext uri="{FF2B5EF4-FFF2-40B4-BE49-F238E27FC236}">
                <a16:creationId xmlns:a16="http://schemas.microsoft.com/office/drawing/2014/main" id="{D3D0AC5A-FB27-4EB7-AC56-D562687CA8E5}"/>
              </a:ext>
            </a:extLst>
          </p:cNvPr>
          <p:cNvSpPr txBox="1">
            <a:spLocks noChangeArrowheads="1"/>
          </p:cNvSpPr>
          <p:nvPr/>
        </p:nvSpPr>
        <p:spPr bwMode="auto">
          <a:xfrm>
            <a:off x="6096000" y="16002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42970133-9FD1-4A31-8D2C-D804341C34C2}"/>
              </a:ext>
            </a:extLst>
          </p:cNvPr>
          <p:cNvSpPr>
            <a:spLocks noGrp="1" noRot="1" noChangeAspect="1" noMove="1" noResize="1" noEditPoints="1" noAdjustHandles="1" noChangeArrowheads="1" noChangeShapeType="1" noTextEdit="1"/>
          </p:cNvSpPr>
          <p:nvPr>
            <p:ph idx="1"/>
          </p:nvPr>
        </p:nvSpPr>
        <p:spPr>
          <a:xfrm>
            <a:off x="457200" y="4355598"/>
            <a:ext cx="7848600" cy="1649124"/>
          </a:xfrm>
          <a:blipFill rotWithShape="1">
            <a:blip r:embed="rId3"/>
            <a:stretch>
              <a:fillRect t="-2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C830A777-0EA2-4ABC-9536-E885397F48A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C565071-EFD3-4F31-9A46-3E3E86B974F6}"/>
              </a:ext>
            </a:extLst>
          </p:cNvPr>
          <p:cNvSpPr>
            <a:spLocks noGrp="1"/>
          </p:cNvSpPr>
          <p:nvPr>
            <p:ph type="sldNum" sz="quarter" idx="4"/>
          </p:nvPr>
        </p:nvSpPr>
        <p:spPr/>
        <p:txBody>
          <a:bodyPr/>
          <a:lstStyle/>
          <a:p>
            <a:fld id="{F4B7F58F-9A72-4E07-B505-B7A6F5244F49}"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868F764-2009-48D1-A726-F7A2B13B0284}"/>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pic>
        <p:nvPicPr>
          <p:cNvPr id="47107" name="Picture 2">
            <a:extLst>
              <a:ext uri="{FF2B5EF4-FFF2-40B4-BE49-F238E27FC236}">
                <a16:creationId xmlns:a16="http://schemas.microsoft.com/office/drawing/2014/main" id="{71081474-94F3-48DF-897E-30F9E7CEDA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5029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a:extLst>
              <a:ext uri="{FF2B5EF4-FFF2-40B4-BE49-F238E27FC236}">
                <a16:creationId xmlns:a16="http://schemas.microsoft.com/office/drawing/2014/main" id="{BF14E34D-3C3B-41C3-B555-E5F746C4E867}"/>
              </a:ext>
            </a:extLst>
          </p:cNvPr>
          <p:cNvSpPr txBox="1">
            <a:spLocks noChangeArrowheads="1"/>
          </p:cNvSpPr>
          <p:nvPr/>
        </p:nvSpPr>
        <p:spPr bwMode="auto">
          <a:xfrm>
            <a:off x="6172200" y="15494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R1, R2, R3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47095CD1-1BF7-4912-BFDD-0AB03BEDFA4E}"/>
              </a:ext>
            </a:extLst>
          </p:cNvPr>
          <p:cNvSpPr>
            <a:spLocks noGrp="1"/>
          </p:cNvSpPr>
          <p:nvPr>
            <p:ph idx="1"/>
          </p:nvPr>
        </p:nvSpPr>
        <p:spPr>
          <a:xfrm>
            <a:off x="762000" y="4267200"/>
            <a:ext cx="4800600" cy="21828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10 + 20 + 5 =35A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240 / 35 = 6.857 ohms</a:t>
            </a:r>
          </a:p>
          <a:p>
            <a:pPr lvl="1">
              <a:defRPr/>
            </a:pPr>
            <a:endParaRPr lang="en-US" sz="1600" dirty="0">
              <a:latin typeface="Arial" panose="020B0604020202020204" pitchFamily="34" charset="0"/>
              <a:cs typeface="Arial" panose="020B0604020202020204" pitchFamily="34" charset="0"/>
            </a:endParaRPr>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79B0C390-DA7B-4CA6-94AF-5C689FC4E82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4A76843-D118-470A-A341-39B0DD6F6079}"/>
              </a:ext>
            </a:extLst>
          </p:cNvPr>
          <p:cNvSpPr>
            <a:spLocks noGrp="1"/>
          </p:cNvSpPr>
          <p:nvPr>
            <p:ph type="sldNum" sz="quarter" idx="4"/>
          </p:nvPr>
        </p:nvSpPr>
        <p:spPr/>
        <p:txBody>
          <a:bodyPr/>
          <a:lstStyle/>
          <a:p>
            <a:fld id="{F4B7F58F-9A72-4E07-B505-B7A6F5244F49}"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24D9712-C51C-436D-B7E5-EFB33C634BD4}"/>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3396E0AB-897C-4645-851B-358DB0E99F5D}"/>
              </a:ext>
            </a:extLst>
          </p:cNvPr>
          <p:cNvSpPr>
            <a:spLocks noGrp="1"/>
          </p:cNvSpPr>
          <p:nvPr>
            <p:ph idx="1"/>
          </p:nvPr>
        </p:nvSpPr>
        <p:spPr>
          <a:xfrm>
            <a:off x="457200" y="1403350"/>
            <a:ext cx="4038600" cy="4602163"/>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r>
              <a:rPr lang="en-US" dirty="0"/>
              <a:t>V = V1 + V2</a:t>
            </a:r>
          </a:p>
          <a:p>
            <a:pPr marL="457200" lvl="1" indent="0">
              <a:buFont typeface="Times New Roman" panose="02020603050405020304" pitchFamily="18" charset="0"/>
              <a:buNone/>
              <a:defRPr/>
            </a:pPr>
            <a:r>
              <a:rPr lang="en-US" dirty="0"/>
              <a:t>I = I1 + I2 + I3</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8132" name="Picture 3">
            <a:extLst>
              <a:ext uri="{FF2B5EF4-FFF2-40B4-BE49-F238E27FC236}">
                <a16:creationId xmlns:a16="http://schemas.microsoft.com/office/drawing/2014/main" id="{2B2ADE6E-1641-4660-B093-A59FBAC9F8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6172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DE32924-3B56-4257-9B74-64CCA207E150}"/>
              </a:ext>
            </a:extLst>
          </p:cNvPr>
          <p:cNvSpPr txBox="1">
            <a:spLocks noRot="1" noChangeAspect="1" noMove="1" noResize="1" noEditPoints="1" noAdjustHandles="1" noChangeArrowheads="1" noChangeShapeType="1" noTextEdit="1"/>
          </p:cNvSpPr>
          <p:nvPr/>
        </p:nvSpPr>
        <p:spPr>
          <a:xfrm>
            <a:off x="3962400" y="4817144"/>
            <a:ext cx="3581400" cy="980205"/>
          </a:xfrm>
          <a:prstGeom prst="rect">
            <a:avLst/>
          </a:prstGeom>
          <a:blipFill rotWithShape="1">
            <a:blip r:embed="rId3"/>
            <a:stretch>
              <a:fillRect l="-4252"/>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4CB9A6E9-8613-4C75-800B-12A62C53F40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F254BF1-AEFC-4880-8C47-50362E986566}"/>
              </a:ext>
            </a:extLst>
          </p:cNvPr>
          <p:cNvSpPr>
            <a:spLocks noGrp="1"/>
          </p:cNvSpPr>
          <p:nvPr>
            <p:ph type="sldNum" sz="quarter" idx="4"/>
          </p:nvPr>
        </p:nvSpPr>
        <p:spPr/>
        <p:txBody>
          <a:bodyPr/>
          <a:lstStyle/>
          <a:p>
            <a:fld id="{F4B7F58F-9A72-4E07-B505-B7A6F5244F49}"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29765AB-10FA-4FF6-B8E6-0CE69C0F0408}"/>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FAF1FC67-1D3C-4E5F-8E1B-3686FF6904AD}"/>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9156" name="Picture 3">
            <a:extLst>
              <a:ext uri="{FF2B5EF4-FFF2-40B4-BE49-F238E27FC236}">
                <a16:creationId xmlns:a16="http://schemas.microsoft.com/office/drawing/2014/main" id="{A92BA795-D698-4ECE-B0D4-D963F0B414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51008CC-5136-4667-B069-B3578C2EA09D}"/>
              </a:ext>
            </a:extLst>
          </p:cNvPr>
          <p:cNvSpPr txBox="1">
            <a:spLocks noRot="1" noChangeAspect="1" noMove="1" noResize="1" noEditPoints="1" noAdjustHandles="1" noChangeArrowheads="1" noChangeShapeType="1" noTextEdit="1"/>
          </p:cNvSpPr>
          <p:nvPr/>
        </p:nvSpPr>
        <p:spPr>
          <a:xfrm>
            <a:off x="5462940" y="2663004"/>
            <a:ext cx="3338159" cy="980205"/>
          </a:xfrm>
          <a:prstGeom prst="rect">
            <a:avLst/>
          </a:prstGeom>
          <a:blipFill rotWithShape="1">
            <a:blip r:embed="rId3"/>
            <a:stretch>
              <a:fillRect l="-4562"/>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CED27D2A-A06C-4E71-976F-D9EC501DB5EA}"/>
              </a:ext>
            </a:extLst>
          </p:cNvPr>
          <p:cNvSpPr txBox="1">
            <a:spLocks noRot="1" noChangeAspect="1" noMove="1" noResize="1" noEditPoints="1" noAdjustHandles="1" noChangeArrowheads="1" noChangeShapeType="1" noTextEdit="1"/>
          </p:cNvSpPr>
          <p:nvPr/>
        </p:nvSpPr>
        <p:spPr>
          <a:xfrm>
            <a:off x="952500" y="4648200"/>
            <a:ext cx="7086600" cy="980653"/>
          </a:xfrm>
          <a:prstGeom prst="rect">
            <a:avLst/>
          </a:prstGeom>
          <a:blipFill rotWithShape="1">
            <a:blip r:embed="rId4"/>
            <a:stretch>
              <a:fillRect l="-2150" b="-69375"/>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107FC820-AC09-4A7E-BFA5-2EC69486963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AB87BC9-294E-4880-9C76-4327C365A7A7}"/>
              </a:ext>
            </a:extLst>
          </p:cNvPr>
          <p:cNvSpPr>
            <a:spLocks noGrp="1"/>
          </p:cNvSpPr>
          <p:nvPr>
            <p:ph type="sldNum" sz="quarter" idx="4"/>
          </p:nvPr>
        </p:nvSpPr>
        <p:spPr/>
        <p:txBody>
          <a:bodyPr/>
          <a:lstStyle/>
          <a:p>
            <a:fld id="{F4B7F58F-9A72-4E07-B505-B7A6F5244F49}"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34A4CBD-F444-4A12-9227-022C8A3EDC2E}"/>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79F44BCB-E8D2-47AC-AF47-37BC1762EF40}"/>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50180" name="Picture 3">
            <a:extLst>
              <a:ext uri="{FF2B5EF4-FFF2-40B4-BE49-F238E27FC236}">
                <a16:creationId xmlns:a16="http://schemas.microsoft.com/office/drawing/2014/main" id="{8FC9C255-B46A-4577-9F51-A55557824E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3E28318-C220-4CB4-B56C-3328B1436D23}"/>
              </a:ext>
            </a:extLst>
          </p:cNvPr>
          <p:cNvSpPr txBox="1">
            <a:spLocks noRot="1" noChangeAspect="1" noMove="1" noResize="1" noEditPoints="1" noAdjustHandles="1" noChangeArrowheads="1" noChangeShapeType="1" noTextEdit="1"/>
          </p:cNvSpPr>
          <p:nvPr/>
        </p:nvSpPr>
        <p:spPr>
          <a:xfrm>
            <a:off x="5410200" y="2663004"/>
            <a:ext cx="3505199" cy="980205"/>
          </a:xfrm>
          <a:prstGeom prst="rect">
            <a:avLst/>
          </a:prstGeom>
          <a:blipFill rotWithShape="1">
            <a:blip r:embed="rId3"/>
            <a:stretch>
              <a:fillRect l="-4530"/>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8FF6AF47-CD8F-4CAE-94C8-742DC3CEF772}"/>
              </a:ext>
            </a:extLst>
          </p:cNvPr>
          <p:cNvSpPr txBox="1">
            <a:spLocks noRot="1" noChangeAspect="1" noMove="1" noResize="1" noEditPoints="1" noAdjustHandles="1" noChangeArrowheads="1" noChangeShapeType="1" noTextEdit="1"/>
          </p:cNvSpPr>
          <p:nvPr/>
        </p:nvSpPr>
        <p:spPr>
          <a:xfrm>
            <a:off x="609600" y="4648200"/>
            <a:ext cx="8001000" cy="980653"/>
          </a:xfrm>
          <a:prstGeom prst="rect">
            <a:avLst/>
          </a:prstGeom>
          <a:blipFill rotWithShape="1">
            <a:blip r:embed="rId4"/>
            <a:stretch>
              <a:fillRect l="-1904"/>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8AD6D0F6-A89D-4743-A320-8EEF369BCBB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ED64CBE-C9EA-4A01-92ED-0A7C25EE70C2}"/>
              </a:ext>
            </a:extLst>
          </p:cNvPr>
          <p:cNvSpPr>
            <a:spLocks noGrp="1"/>
          </p:cNvSpPr>
          <p:nvPr>
            <p:ph type="sldNum" sz="quarter" idx="4"/>
          </p:nvPr>
        </p:nvSpPr>
        <p:spPr/>
        <p:txBody>
          <a:bodyPr/>
          <a:lstStyle/>
          <a:p>
            <a:fld id="{F4B7F58F-9A72-4E07-B505-B7A6F5244F4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AB24C1F-0F60-48F0-BF1B-948ED410ABD7}"/>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4888B3FD-17A0-4EB9-9267-3BBA2D5E6DF9}"/>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51204" name="Picture 3">
            <a:extLst>
              <a:ext uri="{FF2B5EF4-FFF2-40B4-BE49-F238E27FC236}">
                <a16:creationId xmlns:a16="http://schemas.microsoft.com/office/drawing/2014/main" id="{5C1E67EB-9B78-4492-9432-7CD37B43E1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84363"/>
            <a:ext cx="5168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a:extLst>
              <a:ext uri="{FF2B5EF4-FFF2-40B4-BE49-F238E27FC236}">
                <a16:creationId xmlns:a16="http://schemas.microsoft.com/office/drawing/2014/main" id="{088052AF-10EB-44C3-BE68-DB083C5A0C4C}"/>
              </a:ext>
            </a:extLst>
          </p:cNvPr>
          <p:cNvSpPr txBox="1">
            <a:spLocks noChangeArrowheads="1"/>
          </p:cNvSpPr>
          <p:nvPr/>
        </p:nvSpPr>
        <p:spPr bwMode="auto">
          <a:xfrm>
            <a:off x="6019800" y="2362200"/>
            <a:ext cx="259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V2</a:t>
            </a:r>
          </a:p>
          <a:p>
            <a:pPr eaLnBrk="1" hangingPunct="1"/>
            <a:r>
              <a:rPr lang="en-US" altLang="en-US"/>
              <a:t>R1, R2, R3, R4</a:t>
            </a:r>
          </a:p>
          <a:p>
            <a:pPr eaLnBrk="1" hangingPunct="1"/>
            <a:r>
              <a:rPr lang="en-US" altLang="en-US"/>
              <a:t>Total Power</a:t>
            </a:r>
          </a:p>
        </p:txBody>
      </p:sp>
      <p:sp>
        <p:nvSpPr>
          <p:cNvPr id="6" name="TextBox 5">
            <a:extLst>
              <a:ext uri="{FF2B5EF4-FFF2-40B4-BE49-F238E27FC236}">
                <a16:creationId xmlns:a16="http://schemas.microsoft.com/office/drawing/2014/main" id="{11257520-AB4D-4E74-8CAB-B2A55AD4B71D}"/>
              </a:ext>
            </a:extLst>
          </p:cNvPr>
          <p:cNvSpPr txBox="1">
            <a:spLocks noChangeArrowheads="1"/>
          </p:cNvSpPr>
          <p:nvPr/>
        </p:nvSpPr>
        <p:spPr bwMode="auto">
          <a:xfrm>
            <a:off x="952500" y="4648200"/>
            <a:ext cx="7086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F0000"/>
                </a:solidFill>
              </a:rPr>
              <a:t>V2 = 240 – 40 = 200 volts</a:t>
            </a:r>
          </a:p>
          <a:p>
            <a:pPr eaLnBrk="1" hangingPunct="1"/>
            <a:r>
              <a:rPr lang="en-US" altLang="en-US" sz="2400">
                <a:solidFill>
                  <a:srgbClr val="FF0000"/>
                </a:solidFill>
              </a:rPr>
              <a:t>R1 = 40/10 = 4,  R2 = 200/5 = 40, </a:t>
            </a:r>
          </a:p>
          <a:p>
            <a:pPr eaLnBrk="1" hangingPunct="1"/>
            <a:r>
              <a:rPr lang="en-US" altLang="en-US" sz="2400">
                <a:solidFill>
                  <a:srgbClr val="FF0000"/>
                </a:solidFill>
              </a:rPr>
              <a:t>R3 = 200/3 = 66.667, R4 = 200/2 = 100</a:t>
            </a:r>
          </a:p>
          <a:p>
            <a:pPr eaLnBrk="1" hangingPunct="1"/>
            <a:endParaRPr lang="en-US" altLang="en-US" sz="2400"/>
          </a:p>
        </p:txBody>
      </p:sp>
      <p:sp>
        <p:nvSpPr>
          <p:cNvPr id="2" name="Footer Placeholder 1">
            <a:extLst>
              <a:ext uri="{FF2B5EF4-FFF2-40B4-BE49-F238E27FC236}">
                <a16:creationId xmlns:a16="http://schemas.microsoft.com/office/drawing/2014/main" id="{46271DC2-AB17-4BDA-BE83-D3B4B49BD9F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134A22C-C041-457E-9673-EB0C4BC4ED8E}"/>
              </a:ext>
            </a:extLst>
          </p:cNvPr>
          <p:cNvSpPr>
            <a:spLocks noGrp="1"/>
          </p:cNvSpPr>
          <p:nvPr>
            <p:ph type="sldNum" sz="quarter" idx="4"/>
          </p:nvPr>
        </p:nvSpPr>
        <p:spPr/>
        <p:txBody>
          <a:bodyPr/>
          <a:lstStyle/>
          <a:p>
            <a:fld id="{F4B7F58F-9A72-4E07-B505-B7A6F5244F49}"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C2EF8E1-CEAB-462B-826D-8A6D7C368F6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Some Background</a:t>
            </a:r>
          </a:p>
        </p:txBody>
      </p:sp>
      <p:sp>
        <p:nvSpPr>
          <p:cNvPr id="22531" name="Content Placeholder 2">
            <a:extLst>
              <a:ext uri="{FF2B5EF4-FFF2-40B4-BE49-F238E27FC236}">
                <a16:creationId xmlns:a16="http://schemas.microsoft.com/office/drawing/2014/main" id="{9F662FD4-1D35-4D06-A32D-5BCDC377E756}"/>
              </a:ext>
            </a:extLst>
          </p:cNvPr>
          <p:cNvSpPr>
            <a:spLocks noGrp="1"/>
          </p:cNvSpPr>
          <p:nvPr>
            <p:ph idx="1"/>
          </p:nvPr>
        </p:nvSpPr>
        <p:spPr bwMode="auto">
          <a:xfrm>
            <a:off x="381000" y="1524000"/>
            <a:ext cx="8229600"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Charge</a:t>
            </a:r>
          </a:p>
          <a:p>
            <a:pPr lvl="1"/>
            <a:r>
              <a:rPr lang="en-US" altLang="en-US" sz="2000">
                <a:latin typeface="Arial" panose="020B0604020202020204" pitchFamily="34" charset="0"/>
                <a:cs typeface="Arial" panose="020B0604020202020204" pitchFamily="34" charset="0"/>
              </a:rPr>
              <a:t>Opposite charges attract each other.</a:t>
            </a:r>
          </a:p>
          <a:p>
            <a:pPr lvl="1"/>
            <a:r>
              <a:rPr lang="en-US" altLang="en-US" sz="2000">
                <a:latin typeface="Arial" panose="020B0604020202020204" pitchFamily="34" charset="0"/>
                <a:cs typeface="Arial" panose="020B0604020202020204" pitchFamily="34" charset="0"/>
              </a:rPr>
              <a:t>That is what holds the electrons of an atom to the protons of the nucleus.</a:t>
            </a:r>
          </a:p>
          <a:p>
            <a:pPr lvl="1"/>
            <a:r>
              <a:rPr lang="en-US" altLang="en-US" sz="2000">
                <a:latin typeface="Arial" panose="020B0604020202020204" pitchFamily="34" charset="0"/>
                <a:cs typeface="Arial" panose="020B0604020202020204" pitchFamily="34" charset="0"/>
              </a:rPr>
              <a:t>Like charges repel each other.</a:t>
            </a:r>
          </a:p>
          <a:p>
            <a:pPr>
              <a:buFont typeface="Times New Roman" panose="02020603050405020304" pitchFamily="18" charset="0"/>
              <a:buNone/>
            </a:pPr>
            <a:endParaRPr lang="en-US" altLang="en-US" sz="2000"/>
          </a:p>
        </p:txBody>
      </p:sp>
      <p:pic>
        <p:nvPicPr>
          <p:cNvPr id="22532" name="Picture 3">
            <a:extLst>
              <a:ext uri="{FF2B5EF4-FFF2-40B4-BE49-F238E27FC236}">
                <a16:creationId xmlns:a16="http://schemas.microsoft.com/office/drawing/2014/main" id="{2A326533-4401-4226-9360-5F5AE35F7A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44196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4EDBB86-6A5B-4DDF-A879-9D4A20497C5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CE1F114-E310-404C-895D-4C3439915825}"/>
              </a:ext>
            </a:extLst>
          </p:cNvPr>
          <p:cNvSpPr>
            <a:spLocks noGrp="1"/>
          </p:cNvSpPr>
          <p:nvPr>
            <p:ph type="sldNum" sz="quarter" idx="4"/>
          </p:nvPr>
        </p:nvSpPr>
        <p:spPr/>
        <p:txBody>
          <a:bodyPr/>
          <a:lstStyle/>
          <a:p>
            <a:fld id="{F4B7F58F-9A72-4E07-B505-B7A6F5244F49}"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A14B01-C139-42C3-9BC8-011329CD610E}"/>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The Simple View</a:t>
            </a:r>
          </a:p>
        </p:txBody>
      </p:sp>
      <p:sp>
        <p:nvSpPr>
          <p:cNvPr id="52227" name="Text Box 22">
            <a:extLst>
              <a:ext uri="{FF2B5EF4-FFF2-40B4-BE49-F238E27FC236}">
                <a16:creationId xmlns:a16="http://schemas.microsoft.com/office/drawing/2014/main" id="{4C2B2470-99E7-494D-8D5C-6716271086D7}"/>
              </a:ext>
            </a:extLst>
          </p:cNvPr>
          <p:cNvSpPr txBox="1">
            <a:spLocks noChangeArrowheads="1"/>
          </p:cNvSpPr>
          <p:nvPr/>
        </p:nvSpPr>
        <p:spPr bwMode="auto">
          <a:xfrm>
            <a:off x="609600" y="1524000"/>
            <a:ext cx="3862388"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dirty="0"/>
              <a:t>E = Voltage (rms)</a:t>
            </a:r>
          </a:p>
          <a:p>
            <a:pPr eaLnBrk="1" hangingPunct="1"/>
            <a:r>
              <a:rPr lang="en-US" altLang="en-US" sz="2400" dirty="0"/>
              <a:t>I = Current (rms)</a:t>
            </a:r>
          </a:p>
          <a:p>
            <a:pPr eaLnBrk="1" hangingPunct="1"/>
            <a:r>
              <a:rPr lang="en-US" altLang="en-US" sz="2400" dirty="0"/>
              <a:t>PF = </a:t>
            </a:r>
            <a:r>
              <a:rPr lang="en-US" altLang="en-US" sz="2400" dirty="0">
                <a:hlinkClick r:id="rId2"/>
              </a:rPr>
              <a:t>Power Factor</a:t>
            </a:r>
            <a:endParaRPr lang="en-US" altLang="en-US" sz="2400" dirty="0"/>
          </a:p>
          <a:p>
            <a:pPr eaLnBrk="1" hangingPunct="1"/>
            <a:r>
              <a:rPr lang="en-US" altLang="en-US" sz="2400" dirty="0"/>
              <a:t>Power = Watts = E x I x PF</a:t>
            </a:r>
          </a:p>
          <a:p>
            <a:pPr eaLnBrk="1" hangingPunct="1"/>
            <a:r>
              <a:rPr lang="en-US" altLang="en-US" sz="2400" dirty="0"/>
              <a:t>Power is sometimes</a:t>
            </a:r>
          </a:p>
          <a:p>
            <a:pPr eaLnBrk="1" hangingPunct="1"/>
            <a:r>
              <a:rPr lang="en-US" altLang="en-US" sz="2400" dirty="0"/>
              <a:t> referred to as Demand</a:t>
            </a:r>
          </a:p>
        </p:txBody>
      </p:sp>
      <p:sp>
        <p:nvSpPr>
          <p:cNvPr id="4" name="Text Box 23">
            <a:extLst>
              <a:ext uri="{FF2B5EF4-FFF2-40B4-BE49-F238E27FC236}">
                <a16:creationId xmlns:a16="http://schemas.microsoft.com/office/drawing/2014/main" id="{DF1BB80F-AA0A-4A11-B999-57FAA704C462}"/>
              </a:ext>
            </a:extLst>
          </p:cNvPr>
          <p:cNvSpPr txBox="1">
            <a:spLocks noChangeArrowheads="1"/>
          </p:cNvSpPr>
          <p:nvPr/>
        </p:nvSpPr>
        <p:spPr bwMode="auto">
          <a:xfrm>
            <a:off x="6553200" y="1752600"/>
            <a:ext cx="17256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chemeClr val="accent2"/>
                </a:solidFill>
              </a:rPr>
              <a:t>Sinusoidal</a:t>
            </a:r>
          </a:p>
          <a:p>
            <a:pPr algn="ctr" eaLnBrk="1" hangingPunct="1"/>
            <a:r>
              <a:rPr lang="en-US" altLang="en-US" sz="2400">
                <a:solidFill>
                  <a:schemeClr val="accent2"/>
                </a:solidFill>
              </a:rPr>
              <a:t>Waveforms</a:t>
            </a:r>
          </a:p>
          <a:p>
            <a:pPr algn="ctr" eaLnBrk="1" hangingPunct="1"/>
            <a:r>
              <a:rPr lang="en-US" altLang="en-US" sz="2400">
                <a:solidFill>
                  <a:schemeClr val="accent2"/>
                </a:solidFill>
              </a:rPr>
              <a:t>Only</a:t>
            </a:r>
          </a:p>
          <a:p>
            <a:pPr algn="ctr" eaLnBrk="1" hangingPunct="1"/>
            <a:endParaRPr lang="en-US" altLang="en-US" sz="2400">
              <a:solidFill>
                <a:schemeClr val="accent2"/>
              </a:solidFill>
            </a:endParaRPr>
          </a:p>
          <a:p>
            <a:pPr algn="ctr" eaLnBrk="1" hangingPunct="1"/>
            <a:r>
              <a:rPr lang="en-US" altLang="en-US" sz="2400">
                <a:solidFill>
                  <a:schemeClr val="accent2"/>
                </a:solidFill>
              </a:rPr>
              <a:t>NO</a:t>
            </a:r>
          </a:p>
          <a:p>
            <a:pPr algn="ctr" eaLnBrk="1" hangingPunct="1"/>
            <a:r>
              <a:rPr lang="en-US" altLang="en-US" sz="2400">
                <a:solidFill>
                  <a:schemeClr val="accent2"/>
                </a:solidFill>
              </a:rPr>
              <a:t>Harmonics</a:t>
            </a:r>
          </a:p>
        </p:txBody>
      </p:sp>
      <p:sp>
        <p:nvSpPr>
          <p:cNvPr id="5" name="Text Box 24">
            <a:extLst>
              <a:ext uri="{FF2B5EF4-FFF2-40B4-BE49-F238E27FC236}">
                <a16:creationId xmlns:a16="http://schemas.microsoft.com/office/drawing/2014/main" id="{FB316105-116F-4EB4-8BDC-0B6021C7F1C6}"/>
              </a:ext>
            </a:extLst>
          </p:cNvPr>
          <p:cNvSpPr txBox="1">
            <a:spLocks noChangeArrowheads="1"/>
          </p:cNvSpPr>
          <p:nvPr/>
        </p:nvSpPr>
        <p:spPr bwMode="auto">
          <a:xfrm>
            <a:off x="647700" y="45720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Unity (1.0) PF, </a:t>
            </a:r>
          </a:p>
          <a:p>
            <a:pPr algn="ctr" eaLnBrk="1" hangingPunct="1"/>
            <a:r>
              <a:rPr lang="en-US" altLang="en-US" sz="2400">
                <a:solidFill>
                  <a:srgbClr val="000066"/>
                </a:solidFill>
              </a:rPr>
              <a:t>how much power is being drawn?</a:t>
            </a:r>
          </a:p>
        </p:txBody>
      </p:sp>
      <p:graphicFrame>
        <p:nvGraphicFramePr>
          <p:cNvPr id="2" name="Object 1">
            <a:extLst>
              <a:ext uri="{FF2B5EF4-FFF2-40B4-BE49-F238E27FC236}">
                <a16:creationId xmlns:a16="http://schemas.microsoft.com/office/drawing/2014/main" id="{7DC989BD-8A7F-4D52-8231-A58F9F5077A0}"/>
              </a:ext>
            </a:extLst>
          </p:cNvPr>
          <p:cNvGraphicFramePr>
            <a:graphicFrameLocks noChangeAspect="1"/>
          </p:cNvGraphicFramePr>
          <p:nvPr/>
        </p:nvGraphicFramePr>
        <p:xfrm>
          <a:off x="6324600" y="4800600"/>
          <a:ext cx="1419225" cy="1419225"/>
        </p:xfrm>
        <a:graphic>
          <a:graphicData uri="http://schemas.openxmlformats.org/presentationml/2006/ole">
            <mc:AlternateContent xmlns:mc="http://schemas.openxmlformats.org/markup-compatibility/2006">
              <mc:Choice xmlns:v="urn:schemas-microsoft-com:vml" Requires="v">
                <p:oleObj name="PHOTO-PAINT" r:id="rId3" imgW="4514286" imgH="4514286" progId="CorelPhotoPaint.Image.12">
                  <p:embed/>
                </p:oleObj>
              </mc:Choice>
              <mc:Fallback>
                <p:oleObj name="PHOTO-PAINT" r:id="rId3" imgW="4514286" imgH="4514286" progId="CorelPhotoPaint.Image.12">
                  <p:embed/>
                  <p:pic>
                    <p:nvPicPr>
                      <p:cNvPr id="2" name="Object 1">
                        <a:extLst>
                          <a:ext uri="{FF2B5EF4-FFF2-40B4-BE49-F238E27FC236}">
                            <a16:creationId xmlns:a16="http://schemas.microsoft.com/office/drawing/2014/main" id="{7DC989BD-8A7F-4D52-8231-A58F9F507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00600"/>
                        <a:ext cx="14192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25">
            <a:extLst>
              <a:ext uri="{FF2B5EF4-FFF2-40B4-BE49-F238E27FC236}">
                <a16:creationId xmlns:a16="http://schemas.microsoft.com/office/drawing/2014/main" id="{AB7917BB-47CE-470B-90D8-91F407F4983A}"/>
              </a:ext>
            </a:extLst>
          </p:cNvPr>
          <p:cNvSpPr txBox="1">
            <a:spLocks noChangeArrowheads="1"/>
          </p:cNvSpPr>
          <p:nvPr/>
        </p:nvSpPr>
        <p:spPr bwMode="auto">
          <a:xfrm>
            <a:off x="1371600" y="6096000"/>
            <a:ext cx="519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1.0 = 1560 Watts</a:t>
            </a:r>
          </a:p>
        </p:txBody>
      </p:sp>
      <p:sp>
        <p:nvSpPr>
          <p:cNvPr id="3" name="Footer Placeholder 2">
            <a:extLst>
              <a:ext uri="{FF2B5EF4-FFF2-40B4-BE49-F238E27FC236}">
                <a16:creationId xmlns:a16="http://schemas.microsoft.com/office/drawing/2014/main" id="{08C27C23-F40F-40F3-B5D6-E2A37C806F3B}"/>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B3853A5A-FEFD-49A1-B20B-5559A7865416}"/>
              </a:ext>
            </a:extLst>
          </p:cNvPr>
          <p:cNvSpPr>
            <a:spLocks noGrp="1"/>
          </p:cNvSpPr>
          <p:nvPr>
            <p:ph type="sldNum" sz="quarter" idx="4"/>
          </p:nvPr>
        </p:nvSpPr>
        <p:spPr/>
        <p:txBody>
          <a:bodyPr/>
          <a:lstStyle/>
          <a:p>
            <a:fld id="{F4B7F58F-9A72-4E07-B505-B7A6F5244F49}" type="slidenum">
              <a:rPr lang="en-US" smtClean="0"/>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621906B-A698-494E-85A2-E287FCE614F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The Simple View</a:t>
            </a:r>
          </a:p>
        </p:txBody>
      </p:sp>
      <p:sp>
        <p:nvSpPr>
          <p:cNvPr id="53251" name="Text Box 5">
            <a:extLst>
              <a:ext uri="{FF2B5EF4-FFF2-40B4-BE49-F238E27FC236}">
                <a16:creationId xmlns:a16="http://schemas.microsoft.com/office/drawing/2014/main" id="{15CDD202-C9F4-422E-B021-50F4E4783E85}"/>
              </a:ext>
            </a:extLst>
          </p:cNvPr>
          <p:cNvSpPr txBox="1">
            <a:spLocks noChangeArrowheads="1"/>
          </p:cNvSpPr>
          <p:nvPr/>
        </p:nvSpPr>
        <p:spPr bwMode="auto">
          <a:xfrm>
            <a:off x="854075" y="1600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0.866 PF, </a:t>
            </a:r>
          </a:p>
          <a:p>
            <a:pPr algn="ctr" eaLnBrk="1" hangingPunct="1"/>
            <a:r>
              <a:rPr lang="en-US" altLang="en-US" sz="2400">
                <a:solidFill>
                  <a:srgbClr val="000066"/>
                </a:solidFill>
              </a:rPr>
              <a:t>how much power is being drawn?</a:t>
            </a:r>
          </a:p>
        </p:txBody>
      </p:sp>
      <p:sp>
        <p:nvSpPr>
          <p:cNvPr id="4" name="Text Box 6">
            <a:extLst>
              <a:ext uri="{FF2B5EF4-FFF2-40B4-BE49-F238E27FC236}">
                <a16:creationId xmlns:a16="http://schemas.microsoft.com/office/drawing/2014/main" id="{F85FF869-0543-4111-A402-253860A285CD}"/>
              </a:ext>
            </a:extLst>
          </p:cNvPr>
          <p:cNvSpPr txBox="1">
            <a:spLocks noChangeArrowheads="1"/>
          </p:cNvSpPr>
          <p:nvPr/>
        </p:nvSpPr>
        <p:spPr bwMode="auto">
          <a:xfrm>
            <a:off x="685800" y="3011488"/>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5" name="Text Box 11">
            <a:extLst>
              <a:ext uri="{FF2B5EF4-FFF2-40B4-BE49-F238E27FC236}">
                <a16:creationId xmlns:a16="http://schemas.microsoft.com/office/drawing/2014/main" id="{B68CE8FA-1023-477B-887B-916F626EA8E2}"/>
              </a:ext>
            </a:extLst>
          </p:cNvPr>
          <p:cNvSpPr txBox="1">
            <a:spLocks noChangeArrowheads="1"/>
          </p:cNvSpPr>
          <p:nvPr/>
        </p:nvSpPr>
        <p:spPr bwMode="auto">
          <a:xfrm>
            <a:off x="1006475" y="3886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0.712 PF, </a:t>
            </a:r>
          </a:p>
          <a:p>
            <a:pPr algn="ctr" eaLnBrk="1" hangingPunct="1"/>
            <a:r>
              <a:rPr lang="en-US" altLang="en-US" sz="2400">
                <a:solidFill>
                  <a:srgbClr val="000066"/>
                </a:solidFill>
              </a:rPr>
              <a:t>how much power is being drawn?</a:t>
            </a:r>
          </a:p>
        </p:txBody>
      </p:sp>
      <p:sp>
        <p:nvSpPr>
          <p:cNvPr id="6" name="Text Box 12">
            <a:extLst>
              <a:ext uri="{FF2B5EF4-FFF2-40B4-BE49-F238E27FC236}">
                <a16:creationId xmlns:a16="http://schemas.microsoft.com/office/drawing/2014/main" id="{6D4D3763-DF20-4167-9447-529400A695EF}"/>
              </a:ext>
            </a:extLst>
          </p:cNvPr>
          <p:cNvSpPr txBox="1">
            <a:spLocks noChangeArrowheads="1"/>
          </p:cNvSpPr>
          <p:nvPr/>
        </p:nvSpPr>
        <p:spPr bwMode="auto">
          <a:xfrm>
            <a:off x="838200" y="5297488"/>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graphicFrame>
        <p:nvGraphicFramePr>
          <p:cNvPr id="53255" name="Object 1">
            <a:extLst>
              <a:ext uri="{FF2B5EF4-FFF2-40B4-BE49-F238E27FC236}">
                <a16:creationId xmlns:a16="http://schemas.microsoft.com/office/drawing/2014/main" id="{E144494D-74C9-4E53-8718-DE501BD95FA2}"/>
              </a:ext>
            </a:extLst>
          </p:cNvPr>
          <p:cNvGraphicFramePr>
            <a:graphicFrameLocks noChangeAspect="1"/>
          </p:cNvGraphicFramePr>
          <p:nvPr/>
        </p:nvGraphicFramePr>
        <p:xfrm>
          <a:off x="6858000" y="1600200"/>
          <a:ext cx="1752600" cy="1747838"/>
        </p:xfrm>
        <a:graphic>
          <a:graphicData uri="http://schemas.openxmlformats.org/presentationml/2006/ole">
            <mc:AlternateContent xmlns:mc="http://schemas.openxmlformats.org/markup-compatibility/2006">
              <mc:Choice xmlns:v="urn:schemas-microsoft-com:vml" Requires="v">
                <p:oleObj name="PHOTO-PAINT" r:id="rId2" imgW="4514286" imgH="4504762" progId="CorelPhotoPaint.Image.12">
                  <p:embed/>
                </p:oleObj>
              </mc:Choice>
              <mc:Fallback>
                <p:oleObj name="PHOTO-PAINT" r:id="rId2" imgW="4514286" imgH="4504762" progId="CorelPhotoPaint.Image.12">
                  <p:embed/>
                  <p:pic>
                    <p:nvPicPr>
                      <p:cNvPr id="53255" name="Object 1">
                        <a:extLst>
                          <a:ext uri="{FF2B5EF4-FFF2-40B4-BE49-F238E27FC236}">
                            <a16:creationId xmlns:a16="http://schemas.microsoft.com/office/drawing/2014/main" id="{E144494D-74C9-4E53-8718-DE501BD95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00200"/>
                        <a:ext cx="1752600"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AF289512-4A4C-4E93-96C9-85EBCC4CABCB}"/>
              </a:ext>
            </a:extLst>
          </p:cNvPr>
          <p:cNvGraphicFramePr>
            <a:graphicFrameLocks noChangeAspect="1"/>
          </p:cNvGraphicFramePr>
          <p:nvPr/>
        </p:nvGraphicFramePr>
        <p:xfrm>
          <a:off x="6934200" y="3773488"/>
          <a:ext cx="1749425" cy="1752600"/>
        </p:xfrm>
        <a:graphic>
          <a:graphicData uri="http://schemas.openxmlformats.org/presentationml/2006/ole">
            <mc:AlternateContent xmlns:mc="http://schemas.openxmlformats.org/markup-compatibility/2006">
              <mc:Choice xmlns:v="urn:schemas-microsoft-com:vml" Requires="v">
                <p:oleObj name="PHOTO-PAINT" r:id="rId4" imgW="4514286" imgH="4523810" progId="CorelPhotoPaint.Image.12">
                  <p:embed/>
                </p:oleObj>
              </mc:Choice>
              <mc:Fallback>
                <p:oleObj name="PHOTO-PAINT" r:id="rId4" imgW="4514286" imgH="4523810" progId="CorelPhotoPaint.Image.12">
                  <p:embed/>
                  <p:pic>
                    <p:nvPicPr>
                      <p:cNvPr id="7" name="Object 6">
                        <a:extLst>
                          <a:ext uri="{FF2B5EF4-FFF2-40B4-BE49-F238E27FC236}">
                            <a16:creationId xmlns:a16="http://schemas.microsoft.com/office/drawing/2014/main" id="{AF289512-4A4C-4E93-96C9-85EBCC4CAB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773488"/>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074540D3-0BCF-47B3-940A-1B4E71B394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F1617D-1C12-4B4D-9278-703C517F16C1}"/>
              </a:ext>
            </a:extLst>
          </p:cNvPr>
          <p:cNvSpPr>
            <a:spLocks noGrp="1"/>
          </p:cNvSpPr>
          <p:nvPr>
            <p:ph type="sldNum" sz="quarter" idx="4"/>
          </p:nvPr>
        </p:nvSpPr>
        <p:spPr/>
        <p:txBody>
          <a:bodyPr/>
          <a:lstStyle/>
          <a:p>
            <a:fld id="{F4B7F58F-9A72-4E07-B505-B7A6F5244F49}"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EEB2773-9FBA-49D7-8D4B-B29E80FB77A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The Simple View</a:t>
            </a:r>
          </a:p>
        </p:txBody>
      </p:sp>
      <p:sp>
        <p:nvSpPr>
          <p:cNvPr id="54275" name="Text Box 10">
            <a:extLst>
              <a:ext uri="{FF2B5EF4-FFF2-40B4-BE49-F238E27FC236}">
                <a16:creationId xmlns:a16="http://schemas.microsoft.com/office/drawing/2014/main" id="{3D6DDBF3-2943-415E-B270-3EA52F9694F5}"/>
              </a:ext>
            </a:extLst>
          </p:cNvPr>
          <p:cNvSpPr txBox="1">
            <a:spLocks noChangeArrowheads="1"/>
          </p:cNvSpPr>
          <p:nvPr/>
        </p:nvSpPr>
        <p:spPr bwMode="auto">
          <a:xfrm>
            <a:off x="762000" y="1524000"/>
            <a:ext cx="457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In the previous example we had:</a:t>
            </a:r>
            <a:endParaRPr lang="en-US" altLang="en-US">
              <a:solidFill>
                <a:srgbClr val="000066"/>
              </a:solidFill>
            </a:endParaRPr>
          </a:p>
        </p:txBody>
      </p:sp>
      <p:sp>
        <p:nvSpPr>
          <p:cNvPr id="54276" name="Text Box 12">
            <a:extLst>
              <a:ext uri="{FF2B5EF4-FFF2-40B4-BE49-F238E27FC236}">
                <a16:creationId xmlns:a16="http://schemas.microsoft.com/office/drawing/2014/main" id="{41F0090E-7692-44A5-97F7-516C82C17E2C}"/>
              </a:ext>
            </a:extLst>
          </p:cNvPr>
          <p:cNvSpPr txBox="1">
            <a:spLocks noChangeArrowheads="1"/>
          </p:cNvSpPr>
          <p:nvPr/>
        </p:nvSpPr>
        <p:spPr bwMode="auto">
          <a:xfrm>
            <a:off x="762000" y="2057400"/>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54277" name="Text Box 13">
            <a:extLst>
              <a:ext uri="{FF2B5EF4-FFF2-40B4-BE49-F238E27FC236}">
                <a16:creationId xmlns:a16="http://schemas.microsoft.com/office/drawing/2014/main" id="{7FD52373-A653-471D-9DB2-DE746E1E9BAD}"/>
              </a:ext>
            </a:extLst>
          </p:cNvPr>
          <p:cNvSpPr txBox="1">
            <a:spLocks noChangeArrowheads="1"/>
          </p:cNvSpPr>
          <p:nvPr/>
        </p:nvSpPr>
        <p:spPr bwMode="auto">
          <a:xfrm>
            <a:off x="762000" y="2514600"/>
            <a:ext cx="796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Normally we don’t talk about Watts, we speak in Kilowatts</a:t>
            </a:r>
            <a:endParaRPr lang="en-US" altLang="en-US">
              <a:solidFill>
                <a:srgbClr val="000066"/>
              </a:solidFill>
            </a:endParaRPr>
          </a:p>
        </p:txBody>
      </p:sp>
      <p:sp>
        <p:nvSpPr>
          <p:cNvPr id="54278" name="Text Box 14">
            <a:extLst>
              <a:ext uri="{FF2B5EF4-FFF2-40B4-BE49-F238E27FC236}">
                <a16:creationId xmlns:a16="http://schemas.microsoft.com/office/drawing/2014/main" id="{FF0A2BE5-6025-4197-8DF4-A47100B1E648}"/>
              </a:ext>
            </a:extLst>
          </p:cNvPr>
          <p:cNvSpPr txBox="1">
            <a:spLocks noChangeArrowheads="1"/>
          </p:cNvSpPr>
          <p:nvPr/>
        </p:nvSpPr>
        <p:spPr bwMode="auto">
          <a:xfrm>
            <a:off x="762000" y="3124200"/>
            <a:ext cx="443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1000 Watts = 1 Kilowatt = 1 kW</a:t>
            </a:r>
          </a:p>
        </p:txBody>
      </p:sp>
      <p:sp>
        <p:nvSpPr>
          <p:cNvPr id="54279" name="Text Box 15">
            <a:extLst>
              <a:ext uri="{FF2B5EF4-FFF2-40B4-BE49-F238E27FC236}">
                <a16:creationId xmlns:a16="http://schemas.microsoft.com/office/drawing/2014/main" id="{8CD26B0E-6BAC-4437-AB93-8DB92C034D22}"/>
              </a:ext>
            </a:extLst>
          </p:cNvPr>
          <p:cNvSpPr txBox="1">
            <a:spLocks noChangeArrowheads="1"/>
          </p:cNvSpPr>
          <p:nvPr/>
        </p:nvSpPr>
        <p:spPr bwMode="auto">
          <a:xfrm>
            <a:off x="762000" y="3657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Watts / 1000 = Kilowatts</a:t>
            </a:r>
          </a:p>
        </p:txBody>
      </p:sp>
      <p:sp>
        <p:nvSpPr>
          <p:cNvPr id="8" name="Text Box 6">
            <a:extLst>
              <a:ext uri="{FF2B5EF4-FFF2-40B4-BE49-F238E27FC236}">
                <a16:creationId xmlns:a16="http://schemas.microsoft.com/office/drawing/2014/main" id="{04B46679-8012-419E-B213-8E85245E9312}"/>
              </a:ext>
            </a:extLst>
          </p:cNvPr>
          <p:cNvSpPr txBox="1">
            <a:spLocks noChangeArrowheads="1"/>
          </p:cNvSpPr>
          <p:nvPr/>
        </p:nvSpPr>
        <p:spPr bwMode="auto">
          <a:xfrm>
            <a:off x="762000" y="4267200"/>
            <a:ext cx="53228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Unity (0.712) PF, </a:t>
            </a:r>
          </a:p>
          <a:p>
            <a:pPr algn="ctr" eaLnBrk="1" hangingPunct="1"/>
            <a:r>
              <a:rPr lang="en-US" altLang="en-US" sz="2400">
                <a:solidFill>
                  <a:srgbClr val="000066"/>
                </a:solidFill>
              </a:rPr>
              <a:t>how </a:t>
            </a:r>
            <a:r>
              <a:rPr lang="en-US" altLang="en-US" sz="2400" u="sng">
                <a:solidFill>
                  <a:srgbClr val="0000FF"/>
                </a:solidFill>
              </a:rPr>
              <a:t>many Kilowatts</a:t>
            </a:r>
            <a:r>
              <a:rPr lang="en-US" altLang="en-US" sz="2400">
                <a:solidFill>
                  <a:srgbClr val="000066"/>
                </a:solidFill>
              </a:rPr>
              <a:t> are being drawn?</a:t>
            </a:r>
          </a:p>
        </p:txBody>
      </p:sp>
      <p:sp>
        <p:nvSpPr>
          <p:cNvPr id="9" name="Text Box 7">
            <a:extLst>
              <a:ext uri="{FF2B5EF4-FFF2-40B4-BE49-F238E27FC236}">
                <a16:creationId xmlns:a16="http://schemas.microsoft.com/office/drawing/2014/main" id="{FF8786BE-EF06-4FBA-82C6-929064C91ACB}"/>
              </a:ext>
            </a:extLst>
          </p:cNvPr>
          <p:cNvSpPr txBox="1">
            <a:spLocks noChangeArrowheads="1"/>
          </p:cNvSpPr>
          <p:nvPr/>
        </p:nvSpPr>
        <p:spPr bwMode="auto">
          <a:xfrm>
            <a:off x="762000" y="5867400"/>
            <a:ext cx="6554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1000 = 53.315 kW</a:t>
            </a:r>
          </a:p>
        </p:txBody>
      </p:sp>
      <p:graphicFrame>
        <p:nvGraphicFramePr>
          <p:cNvPr id="2" name="Object 1">
            <a:extLst>
              <a:ext uri="{FF2B5EF4-FFF2-40B4-BE49-F238E27FC236}">
                <a16:creationId xmlns:a16="http://schemas.microsoft.com/office/drawing/2014/main" id="{B356EDFF-1B1F-46E1-BF73-41834A82C830}"/>
              </a:ext>
            </a:extLst>
          </p:cNvPr>
          <p:cNvGraphicFramePr>
            <a:graphicFrameLocks noChangeAspect="1"/>
          </p:cNvGraphicFramePr>
          <p:nvPr/>
        </p:nvGraphicFramePr>
        <p:xfrm>
          <a:off x="6629400" y="3429000"/>
          <a:ext cx="1749425" cy="1752600"/>
        </p:xfrm>
        <a:graphic>
          <a:graphicData uri="http://schemas.openxmlformats.org/presentationml/2006/ole">
            <mc:AlternateContent xmlns:mc="http://schemas.openxmlformats.org/markup-compatibility/2006">
              <mc:Choice xmlns:v="urn:schemas-microsoft-com:vml" Requires="v">
                <p:oleObj name="PHOTO-PAINT" r:id="rId2" imgW="4514286" imgH="4523810" progId="CorelPhotoPaint.Image.12">
                  <p:embed/>
                </p:oleObj>
              </mc:Choice>
              <mc:Fallback>
                <p:oleObj name="PHOTO-PAINT" r:id="rId2" imgW="4514286" imgH="4523810" progId="CorelPhotoPaint.Image.12">
                  <p:embed/>
                  <p:pic>
                    <p:nvPicPr>
                      <p:cNvPr id="2" name="Object 1">
                        <a:extLst>
                          <a:ext uri="{FF2B5EF4-FFF2-40B4-BE49-F238E27FC236}">
                            <a16:creationId xmlns:a16="http://schemas.microsoft.com/office/drawing/2014/main" id="{B356EDFF-1B1F-46E1-BF73-41834A82C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429000"/>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a:extLst>
              <a:ext uri="{FF2B5EF4-FFF2-40B4-BE49-F238E27FC236}">
                <a16:creationId xmlns:a16="http://schemas.microsoft.com/office/drawing/2014/main" id="{5DAD9DFB-D086-4404-9A98-E31C87ECB95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B38D783-A5ED-4FFC-BF6E-DF429B2E6E29}"/>
              </a:ext>
            </a:extLst>
          </p:cNvPr>
          <p:cNvSpPr>
            <a:spLocks noGrp="1"/>
          </p:cNvSpPr>
          <p:nvPr>
            <p:ph type="sldNum" sz="quarter" idx="4"/>
          </p:nvPr>
        </p:nvSpPr>
        <p:spPr/>
        <p:txBody>
          <a:bodyPr/>
          <a:lstStyle/>
          <a:p>
            <a:fld id="{F4B7F58F-9A72-4E07-B505-B7A6F5244F49}"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BA1FD7F-6029-4D20-8B56-F1D6D1A4561E}"/>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Energy – What We Sell</a:t>
            </a:r>
          </a:p>
        </p:txBody>
      </p:sp>
      <p:sp>
        <p:nvSpPr>
          <p:cNvPr id="55299" name="Text Box 11">
            <a:extLst>
              <a:ext uri="{FF2B5EF4-FFF2-40B4-BE49-F238E27FC236}">
                <a16:creationId xmlns:a16="http://schemas.microsoft.com/office/drawing/2014/main" id="{D2C83D5E-0821-49E0-874E-AEB6A1F3DC26}"/>
              </a:ext>
            </a:extLst>
          </p:cNvPr>
          <p:cNvSpPr txBox="1">
            <a:spLocks noChangeArrowheads="1"/>
          </p:cNvSpPr>
          <p:nvPr/>
        </p:nvSpPr>
        <p:spPr bwMode="auto">
          <a:xfrm>
            <a:off x="914400" y="1600200"/>
            <a:ext cx="72342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If power is how fast water flows from a pipe,</a:t>
            </a:r>
          </a:p>
          <a:p>
            <a:pPr eaLnBrk="1" hangingPunct="1"/>
            <a:r>
              <a:rPr lang="en-US" altLang="en-US" sz="2400">
                <a:solidFill>
                  <a:srgbClr val="000066"/>
                </a:solidFill>
              </a:rPr>
              <a:t>then energy is how much water we have in a bucket</a:t>
            </a:r>
          </a:p>
          <a:p>
            <a:pPr eaLnBrk="1" hangingPunct="1"/>
            <a:r>
              <a:rPr lang="en-US" altLang="en-US" sz="2400">
                <a:solidFill>
                  <a:srgbClr val="000066"/>
                </a:solidFill>
              </a:rPr>
              <a:t>after the water has been flowing for a specified time.</a:t>
            </a:r>
            <a:endParaRPr lang="en-US" altLang="en-US">
              <a:solidFill>
                <a:srgbClr val="000066"/>
              </a:solidFill>
            </a:endParaRPr>
          </a:p>
        </p:txBody>
      </p:sp>
      <p:sp>
        <p:nvSpPr>
          <p:cNvPr id="55300" name="Text Box 6">
            <a:extLst>
              <a:ext uri="{FF2B5EF4-FFF2-40B4-BE49-F238E27FC236}">
                <a16:creationId xmlns:a16="http://schemas.microsoft.com/office/drawing/2014/main" id="{F974D739-0FEA-4AC4-9B43-6B9A4F1BC172}"/>
              </a:ext>
            </a:extLst>
          </p:cNvPr>
          <p:cNvSpPr txBox="1">
            <a:spLocks noChangeArrowheads="1"/>
          </p:cNvSpPr>
          <p:nvPr/>
        </p:nvSpPr>
        <p:spPr bwMode="auto">
          <a:xfrm>
            <a:off x="2590800" y="2971800"/>
            <a:ext cx="336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Energy = Power x Time</a:t>
            </a:r>
            <a:endParaRPr lang="en-US" altLang="en-US">
              <a:solidFill>
                <a:srgbClr val="000066"/>
              </a:solidFill>
            </a:endParaRPr>
          </a:p>
        </p:txBody>
      </p:sp>
      <p:sp>
        <p:nvSpPr>
          <p:cNvPr id="55301" name="Text Box 10">
            <a:extLst>
              <a:ext uri="{FF2B5EF4-FFF2-40B4-BE49-F238E27FC236}">
                <a16:creationId xmlns:a16="http://schemas.microsoft.com/office/drawing/2014/main" id="{B83D1818-4D82-482D-92DF-115680AD4583}"/>
              </a:ext>
            </a:extLst>
          </p:cNvPr>
          <p:cNvSpPr txBox="1">
            <a:spLocks noChangeArrowheads="1"/>
          </p:cNvSpPr>
          <p:nvPr/>
        </p:nvSpPr>
        <p:spPr bwMode="auto">
          <a:xfrm>
            <a:off x="1447800" y="3581400"/>
            <a:ext cx="595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 kW for 1 Hour = 1 Kilowatt-Hour = 1 kWh</a:t>
            </a:r>
          </a:p>
        </p:txBody>
      </p:sp>
      <p:sp>
        <p:nvSpPr>
          <p:cNvPr id="12" name="Text Box 13">
            <a:extLst>
              <a:ext uri="{FF2B5EF4-FFF2-40B4-BE49-F238E27FC236}">
                <a16:creationId xmlns:a16="http://schemas.microsoft.com/office/drawing/2014/main" id="{D9CE6BEC-C12F-49B3-96FA-ED2555FA8700}"/>
              </a:ext>
            </a:extLst>
          </p:cNvPr>
          <p:cNvSpPr txBox="1">
            <a:spLocks noChangeArrowheads="1"/>
          </p:cNvSpPr>
          <p:nvPr/>
        </p:nvSpPr>
        <p:spPr bwMode="auto">
          <a:xfrm>
            <a:off x="1447800" y="4343400"/>
            <a:ext cx="406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(Wh) = E x I x PF x T</a:t>
            </a:r>
          </a:p>
        </p:txBody>
      </p:sp>
      <p:sp>
        <p:nvSpPr>
          <p:cNvPr id="13" name="Text Box 15">
            <a:extLst>
              <a:ext uri="{FF2B5EF4-FFF2-40B4-BE49-F238E27FC236}">
                <a16:creationId xmlns:a16="http://schemas.microsoft.com/office/drawing/2014/main" id="{83C59D3B-2869-4BD7-B28A-688D762EE6E0}"/>
              </a:ext>
            </a:extLst>
          </p:cNvPr>
          <p:cNvSpPr txBox="1">
            <a:spLocks noChangeArrowheads="1"/>
          </p:cNvSpPr>
          <p:nvPr/>
        </p:nvSpPr>
        <p:spPr bwMode="auto">
          <a:xfrm>
            <a:off x="1447800" y="4953000"/>
            <a:ext cx="363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where    T = time in hours</a:t>
            </a:r>
            <a:endParaRPr lang="en-US" altLang="en-US">
              <a:solidFill>
                <a:srgbClr val="000066"/>
              </a:solidFill>
            </a:endParaRPr>
          </a:p>
        </p:txBody>
      </p:sp>
      <p:sp>
        <p:nvSpPr>
          <p:cNvPr id="14" name="Text Box 14">
            <a:extLst>
              <a:ext uri="{FF2B5EF4-FFF2-40B4-BE49-F238E27FC236}">
                <a16:creationId xmlns:a16="http://schemas.microsoft.com/office/drawing/2014/main" id="{AF10701C-E6A2-4B4A-A89B-29F61FD22A69}"/>
              </a:ext>
            </a:extLst>
          </p:cNvPr>
          <p:cNvSpPr txBox="1">
            <a:spLocks noChangeArrowheads="1"/>
          </p:cNvSpPr>
          <p:nvPr/>
        </p:nvSpPr>
        <p:spPr bwMode="auto">
          <a:xfrm>
            <a:off x="1447800" y="5562600"/>
            <a:ext cx="518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(kW) = (E x I x PF / 1000) x T</a:t>
            </a:r>
          </a:p>
        </p:txBody>
      </p:sp>
      <p:sp>
        <p:nvSpPr>
          <p:cNvPr id="2" name="Footer Placeholder 1">
            <a:extLst>
              <a:ext uri="{FF2B5EF4-FFF2-40B4-BE49-F238E27FC236}">
                <a16:creationId xmlns:a16="http://schemas.microsoft.com/office/drawing/2014/main" id="{324478BF-9D7F-4F6E-8440-9C38E038882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7621D12-46D2-4AA5-B352-079C7DFE7EEE}"/>
              </a:ext>
            </a:extLst>
          </p:cNvPr>
          <p:cNvSpPr>
            <a:spLocks noGrp="1"/>
          </p:cNvSpPr>
          <p:nvPr>
            <p:ph type="sldNum" sz="quarter" idx="4"/>
          </p:nvPr>
        </p:nvSpPr>
        <p:spPr/>
        <p:txBody>
          <a:bodyPr/>
          <a:lstStyle/>
          <a:p>
            <a:fld id="{F4B7F58F-9A72-4E07-B505-B7A6F5244F49}" type="slidenum">
              <a:rPr lang="en-US" smtClean="0"/>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BDBAAD8-6E57-4F8C-8B71-817B7297276D}"/>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Energy – What We Sell</a:t>
            </a:r>
          </a:p>
        </p:txBody>
      </p:sp>
      <p:sp>
        <p:nvSpPr>
          <p:cNvPr id="56323" name="Text Box 3">
            <a:extLst>
              <a:ext uri="{FF2B5EF4-FFF2-40B4-BE49-F238E27FC236}">
                <a16:creationId xmlns:a16="http://schemas.microsoft.com/office/drawing/2014/main" id="{7D16BA65-A039-4B45-A44D-9960A665B7A6}"/>
              </a:ext>
            </a:extLst>
          </p:cNvPr>
          <p:cNvSpPr txBox="1">
            <a:spLocks noChangeArrowheads="1"/>
          </p:cNvSpPr>
          <p:nvPr/>
        </p:nvSpPr>
        <p:spPr bwMode="auto">
          <a:xfrm>
            <a:off x="1219200" y="16002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45 Amps at a Power Factor of 0.9 for 1 day, </a:t>
            </a:r>
          </a:p>
          <a:p>
            <a:pPr algn="ctr" eaLnBrk="1" hangingPunct="1"/>
            <a:r>
              <a:rPr lang="en-US" altLang="en-US" sz="2400">
                <a:solidFill>
                  <a:srgbClr val="000066"/>
                </a:solidFill>
              </a:rPr>
              <a:t>how much Energy (kWh) has been used?</a:t>
            </a:r>
          </a:p>
        </p:txBody>
      </p:sp>
      <p:sp>
        <p:nvSpPr>
          <p:cNvPr id="5" name="Text Box 4">
            <a:extLst>
              <a:ext uri="{FF2B5EF4-FFF2-40B4-BE49-F238E27FC236}">
                <a16:creationId xmlns:a16="http://schemas.microsoft.com/office/drawing/2014/main" id="{FA5D8B7E-0835-44C2-800F-AE518A6042CB}"/>
              </a:ext>
            </a:extLst>
          </p:cNvPr>
          <p:cNvSpPr txBox="1">
            <a:spLocks noChangeArrowheads="1"/>
          </p:cNvSpPr>
          <p:nvPr/>
        </p:nvSpPr>
        <p:spPr bwMode="auto">
          <a:xfrm>
            <a:off x="914400" y="2895600"/>
            <a:ext cx="718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45 x 0.9 / 1000) x 24 = 116.64 kWh</a:t>
            </a:r>
          </a:p>
        </p:txBody>
      </p:sp>
      <p:sp>
        <p:nvSpPr>
          <p:cNvPr id="6" name="Text Box 8">
            <a:extLst>
              <a:ext uri="{FF2B5EF4-FFF2-40B4-BE49-F238E27FC236}">
                <a16:creationId xmlns:a16="http://schemas.microsoft.com/office/drawing/2014/main" id="{C29D0AE4-4E2C-415B-913D-1A0F8452009D}"/>
              </a:ext>
            </a:extLst>
          </p:cNvPr>
          <p:cNvSpPr txBox="1">
            <a:spLocks noChangeArrowheads="1"/>
          </p:cNvSpPr>
          <p:nvPr/>
        </p:nvSpPr>
        <p:spPr bwMode="auto">
          <a:xfrm>
            <a:off x="1371600" y="3657600"/>
            <a:ext cx="6477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240 Volt service drawing 60 Amps at a Power Factor of 1.0 for 5.5 hours, </a:t>
            </a:r>
          </a:p>
          <a:p>
            <a:pPr algn="ctr" eaLnBrk="1" hangingPunct="1"/>
            <a:r>
              <a:rPr lang="en-US" altLang="en-US" sz="2400">
                <a:solidFill>
                  <a:srgbClr val="000066"/>
                </a:solidFill>
              </a:rPr>
              <a:t>how much Energy (kWh) has been used?</a:t>
            </a:r>
          </a:p>
        </p:txBody>
      </p:sp>
      <p:sp>
        <p:nvSpPr>
          <p:cNvPr id="7" name="Text Box 9">
            <a:extLst>
              <a:ext uri="{FF2B5EF4-FFF2-40B4-BE49-F238E27FC236}">
                <a16:creationId xmlns:a16="http://schemas.microsoft.com/office/drawing/2014/main" id="{4B53F776-6DF0-48C2-B83E-3145B5B94590}"/>
              </a:ext>
            </a:extLst>
          </p:cNvPr>
          <p:cNvSpPr txBox="1">
            <a:spLocks noChangeArrowheads="1"/>
          </p:cNvSpPr>
          <p:nvPr/>
        </p:nvSpPr>
        <p:spPr bwMode="auto">
          <a:xfrm>
            <a:off x="914400" y="5029200"/>
            <a:ext cx="692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(240 x 60 x 1.0 / 1000) x 5.5 = 79.2 kWh</a:t>
            </a:r>
          </a:p>
        </p:txBody>
      </p:sp>
      <p:sp>
        <p:nvSpPr>
          <p:cNvPr id="2" name="Footer Placeholder 1">
            <a:extLst>
              <a:ext uri="{FF2B5EF4-FFF2-40B4-BE49-F238E27FC236}">
                <a16:creationId xmlns:a16="http://schemas.microsoft.com/office/drawing/2014/main" id="{5EF997E4-C7DE-4C3F-AE4A-1FE499FAFDE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B18EBD6-F8EA-48DD-9D4F-9A5857D6B872}"/>
              </a:ext>
            </a:extLst>
          </p:cNvPr>
          <p:cNvSpPr>
            <a:spLocks noGrp="1"/>
          </p:cNvSpPr>
          <p:nvPr>
            <p:ph type="sldNum" sz="quarter" idx="4"/>
          </p:nvPr>
        </p:nvSpPr>
        <p:spPr/>
        <p:txBody>
          <a:bodyPr/>
          <a:lstStyle/>
          <a:p>
            <a:fld id="{F4B7F58F-9A72-4E07-B505-B7A6F5244F49}"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6D66081-6A35-4631-8991-6E50000E00F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Energy – What We Sell</a:t>
            </a:r>
          </a:p>
        </p:txBody>
      </p:sp>
      <p:sp>
        <p:nvSpPr>
          <p:cNvPr id="57347" name="Text Box 3">
            <a:extLst>
              <a:ext uri="{FF2B5EF4-FFF2-40B4-BE49-F238E27FC236}">
                <a16:creationId xmlns:a16="http://schemas.microsoft.com/office/drawing/2014/main" id="{EA05B3D6-9EA9-41EB-B932-932C7BB8B06F}"/>
              </a:ext>
            </a:extLst>
          </p:cNvPr>
          <p:cNvSpPr txBox="1">
            <a:spLocks noChangeArrowheads="1"/>
          </p:cNvSpPr>
          <p:nvPr/>
        </p:nvSpPr>
        <p:spPr bwMode="auto">
          <a:xfrm>
            <a:off x="1219200" y="1600200"/>
            <a:ext cx="647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20 Amps at a Power Factor of 0.8 from 8:00AM to 6</a:t>
            </a:r>
            <a:r>
              <a:rPr lang="en-US" altLang="en-US" sz="2400">
                <a:solidFill>
                  <a:srgbClr val="000066"/>
                </a:solidFill>
                <a:sym typeface="Wingdings" panose="05000000000000000000" pitchFamily="2" charset="2"/>
              </a:rPr>
              <a:t>:00PM</a:t>
            </a:r>
            <a:r>
              <a:rPr lang="en-US" altLang="en-US" sz="2400">
                <a:solidFill>
                  <a:srgbClr val="000066"/>
                </a:solidFill>
              </a:rPr>
              <a:t>,</a:t>
            </a:r>
          </a:p>
          <a:p>
            <a:pPr algn="ctr" eaLnBrk="1" hangingPunct="1"/>
            <a:r>
              <a:rPr lang="en-US" altLang="en-US" sz="2400">
                <a:solidFill>
                  <a:srgbClr val="000066"/>
                </a:solidFill>
              </a:rPr>
              <a:t>and 1 Amp at PF=1.0 from 6:00PM to 8:00AM </a:t>
            </a:r>
          </a:p>
          <a:p>
            <a:pPr algn="ctr" eaLnBrk="1" hangingPunct="1"/>
            <a:r>
              <a:rPr lang="en-US" altLang="en-US" sz="2400">
                <a:solidFill>
                  <a:srgbClr val="000066"/>
                </a:solidFill>
              </a:rPr>
              <a:t>how much Energy (kWh) has been used?</a:t>
            </a:r>
          </a:p>
        </p:txBody>
      </p:sp>
      <p:sp>
        <p:nvSpPr>
          <p:cNvPr id="4" name="Text Box 7">
            <a:extLst>
              <a:ext uri="{FF2B5EF4-FFF2-40B4-BE49-F238E27FC236}">
                <a16:creationId xmlns:a16="http://schemas.microsoft.com/office/drawing/2014/main" id="{A5E2CB82-57B0-442A-A492-272CED17DCA5}"/>
              </a:ext>
            </a:extLst>
          </p:cNvPr>
          <p:cNvSpPr txBox="1">
            <a:spLocks noChangeArrowheads="1"/>
          </p:cNvSpPr>
          <p:nvPr/>
        </p:nvSpPr>
        <p:spPr bwMode="auto">
          <a:xfrm>
            <a:off x="990600" y="3416300"/>
            <a:ext cx="424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8:00AM to 6:00PM = 10 hours</a:t>
            </a:r>
          </a:p>
          <a:p>
            <a:pPr eaLnBrk="1" hangingPunct="1"/>
            <a:r>
              <a:rPr lang="en-US" altLang="en-US" sz="2400">
                <a:solidFill>
                  <a:srgbClr val="F71A03"/>
                </a:solidFill>
              </a:rPr>
              <a:t>6:00PM to 8:00AM = 14 hours</a:t>
            </a:r>
          </a:p>
        </p:txBody>
      </p:sp>
      <p:sp>
        <p:nvSpPr>
          <p:cNvPr id="5" name="Text Box 4">
            <a:extLst>
              <a:ext uri="{FF2B5EF4-FFF2-40B4-BE49-F238E27FC236}">
                <a16:creationId xmlns:a16="http://schemas.microsoft.com/office/drawing/2014/main" id="{2BDA72A7-F8C3-4C11-A358-347912DD9B9D}"/>
              </a:ext>
            </a:extLst>
          </p:cNvPr>
          <p:cNvSpPr txBox="1">
            <a:spLocks noChangeArrowheads="1"/>
          </p:cNvSpPr>
          <p:nvPr/>
        </p:nvSpPr>
        <p:spPr bwMode="auto">
          <a:xfrm>
            <a:off x="990600" y="4419600"/>
            <a:ext cx="684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20 x 0.8 / 1000) x 10 = 19.2 kWh</a:t>
            </a:r>
          </a:p>
        </p:txBody>
      </p:sp>
      <p:sp>
        <p:nvSpPr>
          <p:cNvPr id="6" name="Text Box 8">
            <a:extLst>
              <a:ext uri="{FF2B5EF4-FFF2-40B4-BE49-F238E27FC236}">
                <a16:creationId xmlns:a16="http://schemas.microsoft.com/office/drawing/2014/main" id="{6D3B1CB1-9608-4A30-AE6F-46F9FACC4072}"/>
              </a:ext>
            </a:extLst>
          </p:cNvPr>
          <p:cNvSpPr txBox="1">
            <a:spLocks noChangeArrowheads="1"/>
          </p:cNvSpPr>
          <p:nvPr/>
        </p:nvSpPr>
        <p:spPr bwMode="auto">
          <a:xfrm>
            <a:off x="990600" y="4876800"/>
            <a:ext cx="641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1 x 1 / 1000) x 14 = 1.68 kWh</a:t>
            </a:r>
          </a:p>
        </p:txBody>
      </p:sp>
      <p:sp>
        <p:nvSpPr>
          <p:cNvPr id="7" name="Text Box 9">
            <a:extLst>
              <a:ext uri="{FF2B5EF4-FFF2-40B4-BE49-F238E27FC236}">
                <a16:creationId xmlns:a16="http://schemas.microsoft.com/office/drawing/2014/main" id="{EC0F315C-5072-48D7-A258-121BDA595658}"/>
              </a:ext>
            </a:extLst>
          </p:cNvPr>
          <p:cNvSpPr txBox="1">
            <a:spLocks noChangeArrowheads="1"/>
          </p:cNvSpPr>
          <p:nvPr/>
        </p:nvSpPr>
        <p:spPr bwMode="auto">
          <a:xfrm>
            <a:off x="990600" y="5334000"/>
            <a:ext cx="6221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19.2 kWh + 1.68 kWh = 20.88 kWh</a:t>
            </a:r>
          </a:p>
        </p:txBody>
      </p:sp>
      <p:sp>
        <p:nvSpPr>
          <p:cNvPr id="2" name="Footer Placeholder 1">
            <a:extLst>
              <a:ext uri="{FF2B5EF4-FFF2-40B4-BE49-F238E27FC236}">
                <a16:creationId xmlns:a16="http://schemas.microsoft.com/office/drawing/2014/main" id="{399B9057-4FDF-4218-B622-931FE013325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4C66D92-D5B4-4B62-9D64-0F887AC6BC01}"/>
              </a:ext>
            </a:extLst>
          </p:cNvPr>
          <p:cNvSpPr>
            <a:spLocks noGrp="1"/>
          </p:cNvSpPr>
          <p:nvPr>
            <p:ph type="sldNum" sz="quarter" idx="4"/>
          </p:nvPr>
        </p:nvSpPr>
        <p:spPr/>
        <p:txBody>
          <a:bodyPr/>
          <a:lstStyle/>
          <a:p>
            <a:fld id="{F4B7F58F-9A72-4E07-B505-B7A6F5244F49}" type="slidenum">
              <a:rPr lang="en-US" smtClean="0"/>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CAD70F8-FBEC-43A3-99FB-DE517D1D859A}"/>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What is VA?</a:t>
            </a:r>
          </a:p>
        </p:txBody>
      </p:sp>
      <p:sp>
        <p:nvSpPr>
          <p:cNvPr id="58371" name="Text Box 3">
            <a:extLst>
              <a:ext uri="{FF2B5EF4-FFF2-40B4-BE49-F238E27FC236}">
                <a16:creationId xmlns:a16="http://schemas.microsoft.com/office/drawing/2014/main" id="{FFAA4A09-8131-49FB-A4EF-19B3D7836445}"/>
              </a:ext>
            </a:extLst>
          </p:cNvPr>
          <p:cNvSpPr txBox="1">
            <a:spLocks noChangeArrowheads="1"/>
          </p:cNvSpPr>
          <p:nvPr/>
        </p:nvSpPr>
        <p:spPr bwMode="auto">
          <a:xfrm>
            <a:off x="609600" y="1676400"/>
            <a:ext cx="79248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Power was measured in Watts.  Power does useful work. The power that does useful work is referred to as </a:t>
            </a:r>
          </a:p>
          <a:p>
            <a:pPr algn="ctr" eaLnBrk="1" hangingPunct="1"/>
            <a:r>
              <a:rPr lang="en-US" altLang="en-US" sz="2400">
                <a:solidFill>
                  <a:srgbClr val="000066"/>
                </a:solidFill>
              </a:rPr>
              <a:t>“</a:t>
            </a:r>
            <a:r>
              <a:rPr lang="en-US" altLang="en-US" sz="2400">
                <a:solidFill>
                  <a:srgbClr val="0000FF"/>
                </a:solidFill>
              </a:rPr>
              <a:t>Active Power.</a:t>
            </a:r>
            <a:r>
              <a:rPr lang="en-US" altLang="en-US" sz="2400">
                <a:solidFill>
                  <a:srgbClr val="000066"/>
                </a:solidFill>
              </a:rPr>
              <a:t>”</a:t>
            </a:r>
            <a:endParaRPr lang="en-US" altLang="en-US" sz="1200">
              <a:solidFill>
                <a:srgbClr val="000066"/>
              </a:solidFill>
            </a:endParaRPr>
          </a:p>
          <a:p>
            <a:pPr algn="ctr" eaLnBrk="1" hangingPunct="1"/>
            <a:endParaRPr lang="en-US" altLang="en-US" sz="1000">
              <a:solidFill>
                <a:srgbClr val="000066"/>
              </a:solidFill>
            </a:endParaRP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a:p>
            <a:pPr algn="ctr" eaLnBrk="1" hangingPunct="1"/>
            <a:endParaRPr lang="en-US" altLang="en-US" sz="1000">
              <a:solidFill>
                <a:srgbClr val="000066"/>
              </a:solidFill>
            </a:endParaRPr>
          </a:p>
          <a:p>
            <a:pPr algn="ctr" eaLnBrk="1" hangingPunct="1"/>
            <a:r>
              <a:rPr lang="en-US" altLang="en-US" sz="2400">
                <a:solidFill>
                  <a:srgbClr val="000066"/>
                </a:solidFill>
              </a:rPr>
              <a:t>Power Factor = Active Power / Apparent Power</a:t>
            </a:r>
          </a:p>
        </p:txBody>
      </p:sp>
      <p:sp>
        <p:nvSpPr>
          <p:cNvPr id="4" name="Text Box 8">
            <a:extLst>
              <a:ext uri="{FF2B5EF4-FFF2-40B4-BE49-F238E27FC236}">
                <a16:creationId xmlns:a16="http://schemas.microsoft.com/office/drawing/2014/main" id="{3148160E-1F64-4C07-BF7D-0F75AD131D9D}"/>
              </a:ext>
            </a:extLst>
          </p:cNvPr>
          <p:cNvSpPr txBox="1">
            <a:spLocks noChangeArrowheads="1"/>
          </p:cNvSpPr>
          <p:nvPr/>
        </p:nvSpPr>
        <p:spPr bwMode="auto">
          <a:xfrm>
            <a:off x="2743200" y="53340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
        <p:nvSpPr>
          <p:cNvPr id="2" name="Footer Placeholder 1">
            <a:extLst>
              <a:ext uri="{FF2B5EF4-FFF2-40B4-BE49-F238E27FC236}">
                <a16:creationId xmlns:a16="http://schemas.microsoft.com/office/drawing/2014/main" id="{84162824-9509-4346-AAC7-EF08C558EE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3CFFE62-1CC4-4C41-9BDA-23F08B540073}"/>
              </a:ext>
            </a:extLst>
          </p:cNvPr>
          <p:cNvSpPr>
            <a:spLocks noGrp="1"/>
          </p:cNvSpPr>
          <p:nvPr>
            <p:ph type="sldNum" sz="quarter" idx="4"/>
          </p:nvPr>
        </p:nvSpPr>
        <p:spPr/>
        <p:txBody>
          <a:bodyPr/>
          <a:lstStyle/>
          <a:p>
            <a:fld id="{F4B7F58F-9A72-4E07-B505-B7A6F5244F49}" type="slidenum">
              <a:rPr lang="en-US" smtClean="0"/>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A9E5685-E388-42DD-AC21-59F5C69EEAD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VA</a:t>
            </a:r>
          </a:p>
        </p:txBody>
      </p:sp>
      <p:sp>
        <p:nvSpPr>
          <p:cNvPr id="59395" name="Text Box 4">
            <a:extLst>
              <a:ext uri="{FF2B5EF4-FFF2-40B4-BE49-F238E27FC236}">
                <a16:creationId xmlns:a16="http://schemas.microsoft.com/office/drawing/2014/main" id="{DD80D8F5-FC27-4D2B-BE8A-7BF079E715C4}"/>
              </a:ext>
            </a:extLst>
          </p:cNvPr>
          <p:cNvSpPr txBox="1">
            <a:spLocks noChangeArrowheads="1"/>
          </p:cNvSpPr>
          <p:nvPr/>
        </p:nvSpPr>
        <p:spPr bwMode="auto">
          <a:xfrm>
            <a:off x="609600" y="18288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13 Amps at 0.866 PF</a:t>
            </a:r>
          </a:p>
        </p:txBody>
      </p:sp>
      <p:sp>
        <p:nvSpPr>
          <p:cNvPr id="4" name="Text Box 11">
            <a:extLst>
              <a:ext uri="{FF2B5EF4-FFF2-40B4-BE49-F238E27FC236}">
                <a16:creationId xmlns:a16="http://schemas.microsoft.com/office/drawing/2014/main" id="{98D2C5F3-A1D3-42B7-A7B4-BDBB6AA1B55E}"/>
              </a:ext>
            </a:extLst>
          </p:cNvPr>
          <p:cNvSpPr txBox="1">
            <a:spLocks noChangeArrowheads="1"/>
          </p:cNvSpPr>
          <p:nvPr/>
        </p:nvSpPr>
        <p:spPr bwMode="auto">
          <a:xfrm>
            <a:off x="838200"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52C6E43D-15E9-4D29-BB69-4617F6372254}"/>
              </a:ext>
            </a:extLst>
          </p:cNvPr>
          <p:cNvSpPr txBox="1">
            <a:spLocks noChangeArrowheads="1"/>
          </p:cNvSpPr>
          <p:nvPr/>
        </p:nvSpPr>
        <p:spPr bwMode="auto">
          <a:xfrm>
            <a:off x="838200" y="3581400"/>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6" name="Text Box 9">
            <a:extLst>
              <a:ext uri="{FF2B5EF4-FFF2-40B4-BE49-F238E27FC236}">
                <a16:creationId xmlns:a16="http://schemas.microsoft.com/office/drawing/2014/main" id="{564BF3B9-FA3F-4483-9C52-754EBBFC8118}"/>
              </a:ext>
            </a:extLst>
          </p:cNvPr>
          <p:cNvSpPr txBox="1">
            <a:spLocks noChangeArrowheads="1"/>
          </p:cNvSpPr>
          <p:nvPr/>
        </p:nvSpPr>
        <p:spPr bwMode="auto">
          <a:xfrm>
            <a:off x="838200"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864B3B65-8458-4CF0-8BD9-AE5311A40017}"/>
              </a:ext>
            </a:extLst>
          </p:cNvPr>
          <p:cNvSpPr txBox="1">
            <a:spLocks noChangeArrowheads="1"/>
          </p:cNvSpPr>
          <p:nvPr/>
        </p:nvSpPr>
        <p:spPr bwMode="auto">
          <a:xfrm>
            <a:off x="838200" y="4572000"/>
            <a:ext cx="506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13 = 1560 Volt-Amperes</a:t>
            </a:r>
          </a:p>
        </p:txBody>
      </p:sp>
      <p:graphicFrame>
        <p:nvGraphicFramePr>
          <p:cNvPr id="59400" name="Object 1">
            <a:extLst>
              <a:ext uri="{FF2B5EF4-FFF2-40B4-BE49-F238E27FC236}">
                <a16:creationId xmlns:a16="http://schemas.microsoft.com/office/drawing/2014/main" id="{9102F259-6486-491D-BE2F-D429BAC1EC58}"/>
              </a:ext>
            </a:extLst>
          </p:cNvPr>
          <p:cNvGraphicFramePr>
            <a:graphicFrameLocks noChangeAspect="1"/>
          </p:cNvGraphicFramePr>
          <p:nvPr/>
        </p:nvGraphicFramePr>
        <p:xfrm>
          <a:off x="6858000" y="3200400"/>
          <a:ext cx="1828800" cy="1824038"/>
        </p:xfrm>
        <a:graphic>
          <a:graphicData uri="http://schemas.openxmlformats.org/presentationml/2006/ole">
            <mc:AlternateContent xmlns:mc="http://schemas.openxmlformats.org/markup-compatibility/2006">
              <mc:Choice xmlns:v="urn:schemas-microsoft-com:vml" Requires="v">
                <p:oleObj name="PHOTO-PAINT" r:id="rId2" imgW="4514286" imgH="4504762" progId="CorelPhotoPaint.Image.12">
                  <p:embed/>
                </p:oleObj>
              </mc:Choice>
              <mc:Fallback>
                <p:oleObj name="PHOTO-PAINT" r:id="rId2" imgW="4514286" imgH="4504762" progId="CorelPhotoPaint.Image.12">
                  <p:embed/>
                  <p:pic>
                    <p:nvPicPr>
                      <p:cNvPr id="59400" name="Object 1">
                        <a:extLst>
                          <a:ext uri="{FF2B5EF4-FFF2-40B4-BE49-F238E27FC236}">
                            <a16:creationId xmlns:a16="http://schemas.microsoft.com/office/drawing/2014/main" id="{9102F259-6486-491D-BE2F-D429BAC1E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00400"/>
                        <a:ext cx="18288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3925D0EB-EE65-4D27-A69D-2D3470FAE17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5625EAA-0BE8-4E70-A77D-F39827245ED8}"/>
              </a:ext>
            </a:extLst>
          </p:cNvPr>
          <p:cNvSpPr>
            <a:spLocks noGrp="1"/>
          </p:cNvSpPr>
          <p:nvPr>
            <p:ph type="sldNum" sz="quarter" idx="4"/>
          </p:nvPr>
        </p:nvSpPr>
        <p:spPr/>
        <p:txBody>
          <a:bodyPr/>
          <a:lstStyle/>
          <a:p>
            <a:fld id="{F4B7F58F-9A72-4E07-B505-B7A6F5244F49}" type="slidenum">
              <a:rPr lang="en-US" smtClean="0"/>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A5B77F7-0ABC-4875-AEEB-F375A5A89838}"/>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VA</a:t>
            </a:r>
          </a:p>
        </p:txBody>
      </p:sp>
      <p:sp>
        <p:nvSpPr>
          <p:cNvPr id="60419" name="Text Box 4">
            <a:extLst>
              <a:ext uri="{FF2B5EF4-FFF2-40B4-BE49-F238E27FC236}">
                <a16:creationId xmlns:a16="http://schemas.microsoft.com/office/drawing/2014/main" id="{530EB429-1E57-441D-8A36-75C6F50BA5FA}"/>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480 Volt service drawing 156 Amps at 0.712 PF</a:t>
            </a:r>
          </a:p>
        </p:txBody>
      </p:sp>
      <p:sp>
        <p:nvSpPr>
          <p:cNvPr id="4" name="Text Box 11">
            <a:extLst>
              <a:ext uri="{FF2B5EF4-FFF2-40B4-BE49-F238E27FC236}">
                <a16:creationId xmlns:a16="http://schemas.microsoft.com/office/drawing/2014/main" id="{70CF1B58-B77C-42CA-B386-58D559255908}"/>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C4CDE826-88B5-482F-A863-E922B939F48D}"/>
              </a:ext>
            </a:extLst>
          </p:cNvPr>
          <p:cNvSpPr txBox="1">
            <a:spLocks noChangeArrowheads="1"/>
          </p:cNvSpPr>
          <p:nvPr/>
        </p:nvSpPr>
        <p:spPr bwMode="auto">
          <a:xfrm>
            <a:off x="744538" y="3581400"/>
            <a:ext cx="5961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6" name="Text Box 9">
            <a:extLst>
              <a:ext uri="{FF2B5EF4-FFF2-40B4-BE49-F238E27FC236}">
                <a16:creationId xmlns:a16="http://schemas.microsoft.com/office/drawing/2014/main" id="{96CA1937-98FE-42DD-8CE4-5E950008D131}"/>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1BE0BB8B-DE02-4C1B-96E4-12E2A78BBB42}"/>
              </a:ext>
            </a:extLst>
          </p:cNvPr>
          <p:cNvSpPr txBox="1">
            <a:spLocks noChangeArrowheads="1"/>
          </p:cNvSpPr>
          <p:nvPr/>
        </p:nvSpPr>
        <p:spPr bwMode="auto">
          <a:xfrm>
            <a:off x="744538" y="4572000"/>
            <a:ext cx="548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480 x 156 = 74,880 Volt-Amperes</a:t>
            </a:r>
          </a:p>
        </p:txBody>
      </p:sp>
      <p:graphicFrame>
        <p:nvGraphicFramePr>
          <p:cNvPr id="60424" name="Object 1">
            <a:extLst>
              <a:ext uri="{FF2B5EF4-FFF2-40B4-BE49-F238E27FC236}">
                <a16:creationId xmlns:a16="http://schemas.microsoft.com/office/drawing/2014/main" id="{87503EBC-4F4F-48DA-95D8-4235387E3D11}"/>
              </a:ext>
            </a:extLst>
          </p:cNvPr>
          <p:cNvGraphicFramePr>
            <a:graphicFrameLocks noChangeAspect="1"/>
          </p:cNvGraphicFramePr>
          <p:nvPr/>
        </p:nvGraphicFramePr>
        <p:xfrm>
          <a:off x="6858000" y="3276600"/>
          <a:ext cx="1751013" cy="1752600"/>
        </p:xfrm>
        <a:graphic>
          <a:graphicData uri="http://schemas.openxmlformats.org/presentationml/2006/ole">
            <mc:AlternateContent xmlns:mc="http://schemas.openxmlformats.org/markup-compatibility/2006">
              <mc:Choice xmlns:v="urn:schemas-microsoft-com:vml" Requires="v">
                <p:oleObj name="PHOTO-PAINT" r:id="rId2" imgW="4514286" imgH="4523810" progId="CorelPhotoPaint.Image.12">
                  <p:embed/>
                </p:oleObj>
              </mc:Choice>
              <mc:Fallback>
                <p:oleObj name="PHOTO-PAINT" r:id="rId2" imgW="4514286" imgH="4523810" progId="CorelPhotoPaint.Image.12">
                  <p:embed/>
                  <p:pic>
                    <p:nvPicPr>
                      <p:cNvPr id="60424" name="Object 1">
                        <a:extLst>
                          <a:ext uri="{FF2B5EF4-FFF2-40B4-BE49-F238E27FC236}">
                            <a16:creationId xmlns:a16="http://schemas.microsoft.com/office/drawing/2014/main" id="{87503EBC-4F4F-48DA-95D8-4235387E3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76600"/>
                        <a:ext cx="1751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B1B2938D-C061-4DA6-83C8-9C60F5D359B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B575B30-52E5-4B33-B731-8F2677AD15FB}"/>
              </a:ext>
            </a:extLst>
          </p:cNvPr>
          <p:cNvSpPr>
            <a:spLocks noGrp="1"/>
          </p:cNvSpPr>
          <p:nvPr>
            <p:ph type="sldNum" sz="quarter" idx="4"/>
          </p:nvPr>
        </p:nvSpPr>
        <p:spPr/>
        <p:txBody>
          <a:bodyPr/>
          <a:lstStyle/>
          <a:p>
            <a:fld id="{F4B7F58F-9A72-4E07-B505-B7A6F5244F49}" type="slidenum">
              <a:rPr lang="en-US" smtClean="0"/>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2E88DD1-DA52-478A-AE47-7D24FFEEE6C9}"/>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VA</a:t>
            </a:r>
          </a:p>
        </p:txBody>
      </p:sp>
      <p:sp>
        <p:nvSpPr>
          <p:cNvPr id="61443" name="Text Box 3">
            <a:extLst>
              <a:ext uri="{FF2B5EF4-FFF2-40B4-BE49-F238E27FC236}">
                <a16:creationId xmlns:a16="http://schemas.microsoft.com/office/drawing/2014/main" id="{D910393B-5499-4AF4-AFC8-356A81DB5691}"/>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60 Amps at 1.00 PF</a:t>
            </a:r>
          </a:p>
        </p:txBody>
      </p:sp>
      <p:sp>
        <p:nvSpPr>
          <p:cNvPr id="4" name="Text Box 8">
            <a:extLst>
              <a:ext uri="{FF2B5EF4-FFF2-40B4-BE49-F238E27FC236}">
                <a16:creationId xmlns:a16="http://schemas.microsoft.com/office/drawing/2014/main" id="{000D64A9-3F22-43A8-908D-D23943835A7A}"/>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4">
            <a:extLst>
              <a:ext uri="{FF2B5EF4-FFF2-40B4-BE49-F238E27FC236}">
                <a16:creationId xmlns:a16="http://schemas.microsoft.com/office/drawing/2014/main" id="{3B4FD19F-82E3-4771-B52C-88F76E7A9E5A}"/>
              </a:ext>
            </a:extLst>
          </p:cNvPr>
          <p:cNvSpPr txBox="1">
            <a:spLocks noChangeArrowheads="1"/>
          </p:cNvSpPr>
          <p:nvPr/>
        </p:nvSpPr>
        <p:spPr bwMode="auto">
          <a:xfrm>
            <a:off x="744538" y="3581400"/>
            <a:ext cx="545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60 x 1.00 = 7,200 Watts</a:t>
            </a:r>
          </a:p>
        </p:txBody>
      </p:sp>
      <p:sp>
        <p:nvSpPr>
          <p:cNvPr id="6" name="Text Box 6">
            <a:extLst>
              <a:ext uri="{FF2B5EF4-FFF2-40B4-BE49-F238E27FC236}">
                <a16:creationId xmlns:a16="http://schemas.microsoft.com/office/drawing/2014/main" id="{97413D52-50F2-4C6F-9397-61C029F6D4EF}"/>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7">
            <a:extLst>
              <a:ext uri="{FF2B5EF4-FFF2-40B4-BE49-F238E27FC236}">
                <a16:creationId xmlns:a16="http://schemas.microsoft.com/office/drawing/2014/main" id="{DB728F76-8D8C-41C9-A824-6C9CB8478175}"/>
              </a:ext>
            </a:extLst>
          </p:cNvPr>
          <p:cNvSpPr txBox="1">
            <a:spLocks noChangeArrowheads="1"/>
          </p:cNvSpPr>
          <p:nvPr/>
        </p:nvSpPr>
        <p:spPr bwMode="auto">
          <a:xfrm>
            <a:off x="744538" y="4572000"/>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60 = 7,200 Volt Amperes</a:t>
            </a:r>
          </a:p>
        </p:txBody>
      </p:sp>
      <p:pic>
        <p:nvPicPr>
          <p:cNvPr id="61448" name="Picture 10" descr="vec-0">
            <a:extLst>
              <a:ext uri="{FF2B5EF4-FFF2-40B4-BE49-F238E27FC236}">
                <a16:creationId xmlns:a16="http://schemas.microsoft.com/office/drawing/2014/main" id="{2763BD6F-4824-488E-A98F-3CE228E362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068638"/>
            <a:ext cx="1933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8E749E5-6125-4C5D-974C-8E4CACC77C9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6508CA7-4E9C-42AB-9348-013215B62A79}"/>
              </a:ext>
            </a:extLst>
          </p:cNvPr>
          <p:cNvSpPr>
            <a:spLocks noGrp="1"/>
          </p:cNvSpPr>
          <p:nvPr>
            <p:ph type="sldNum" sz="quarter" idx="4"/>
          </p:nvPr>
        </p:nvSpPr>
        <p:spPr/>
        <p:txBody>
          <a:bodyPr/>
          <a:lstStyle/>
          <a:p>
            <a:fld id="{F4B7F58F-9A72-4E07-B505-B7A6F5244F49}" type="slidenum">
              <a:rPr lang="en-US" smtClean="0"/>
              <a:pPr/>
              <a:t>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FC9BAE5-F8EA-4268-AC36-88F6188E7B1B}"/>
              </a:ext>
            </a:extLst>
          </p:cNvPr>
          <p:cNvSpPr>
            <a:spLocks noGrp="1" noChangeArrowheads="1"/>
          </p:cNvSpPr>
          <p:nvPr>
            <p:ph type="title"/>
          </p:nvPr>
        </p:nvSpPr>
        <p:spPr bwMode="auto">
          <a:xfrm>
            <a:off x="1524000" y="353543"/>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Man “Discovers” Electricity</a:t>
            </a:r>
          </a:p>
        </p:txBody>
      </p:sp>
      <p:sp>
        <p:nvSpPr>
          <p:cNvPr id="24579" name="Content Placeholder 2">
            <a:extLst>
              <a:ext uri="{FF2B5EF4-FFF2-40B4-BE49-F238E27FC236}">
                <a16:creationId xmlns:a16="http://schemas.microsoft.com/office/drawing/2014/main" id="{C72D9A32-710C-4C74-AA66-A816683524D8}"/>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sz="2600" b="1" dirty="0">
                <a:latin typeface="Arial" panose="020B0604020202020204" pitchFamily="34" charset="0"/>
                <a:cs typeface="Arial" panose="020B0604020202020204" pitchFamily="34" charset="0"/>
              </a:rPr>
              <a:t>Static Electricity</a:t>
            </a:r>
          </a:p>
          <a:p>
            <a:pPr lvl="1"/>
            <a:r>
              <a:rPr lang="en-US" altLang="en-US" sz="2300" dirty="0">
                <a:latin typeface="Arial" panose="020B0604020202020204" pitchFamily="34" charset="0"/>
                <a:cs typeface="Arial" panose="020B0604020202020204" pitchFamily="34" charset="0"/>
              </a:rPr>
              <a:t>What is this strange force? “Static” electricity.</a:t>
            </a:r>
          </a:p>
          <a:p>
            <a:pPr lvl="2"/>
            <a:r>
              <a:rPr lang="en-US" altLang="en-US" dirty="0">
                <a:latin typeface="Arial" panose="020B0604020202020204" pitchFamily="34" charset="0"/>
                <a:cs typeface="Arial" panose="020B0604020202020204" pitchFamily="34" charset="0"/>
              </a:rPr>
              <a:t>Rubbing the cloth across an insulator causes electrons to move from one object to the other.  This leaves one object with more electrons than it should have and the other with less.  The cloth has less so it becomes positively charged.</a:t>
            </a:r>
          </a:p>
          <a:p>
            <a:pPr lvl="2"/>
            <a:endParaRPr lang="en-US" altLang="en-US" sz="1600" dirty="0"/>
          </a:p>
          <a:p>
            <a:pPr lvl="2"/>
            <a:endParaRPr lang="en-US" altLang="en-US" sz="1600" dirty="0"/>
          </a:p>
          <a:p>
            <a:endParaRPr lang="en-US" altLang="en-US" sz="2400" dirty="0"/>
          </a:p>
          <a:p>
            <a:pPr>
              <a:buFont typeface="Times New Roman" panose="02020603050405020304" pitchFamily="18" charset="0"/>
              <a:buNone/>
            </a:pPr>
            <a:endParaRPr lang="en-US" altLang="en-US" sz="2400" dirty="0"/>
          </a:p>
          <a:p>
            <a:pPr>
              <a:buFont typeface="Times New Roman" panose="02020603050405020304" pitchFamily="18" charset="0"/>
              <a:buNone/>
            </a:pPr>
            <a:endParaRPr lang="en-US" altLang="en-US" sz="2400" dirty="0"/>
          </a:p>
          <a:p>
            <a:endParaRPr lang="en-US" altLang="en-US" sz="2400" dirty="0"/>
          </a:p>
          <a:p>
            <a:pPr>
              <a:buFont typeface="Times New Roman" panose="02020603050405020304" pitchFamily="18" charset="0"/>
              <a:buNone/>
            </a:pPr>
            <a:endParaRPr lang="en-US" altLang="en-US" sz="2400" dirty="0"/>
          </a:p>
          <a:p>
            <a:pPr>
              <a:buFont typeface="Times New Roman" panose="02020603050405020304" pitchFamily="18" charset="0"/>
              <a:buNone/>
            </a:pPr>
            <a:br>
              <a:rPr lang="en-US" altLang="en-US" sz="2000" dirty="0"/>
            </a:br>
            <a:endParaRPr lang="en-US" altLang="en-US" sz="2000" dirty="0"/>
          </a:p>
        </p:txBody>
      </p:sp>
      <p:sp>
        <p:nvSpPr>
          <p:cNvPr id="2" name="Footer Placeholder 1">
            <a:extLst>
              <a:ext uri="{FF2B5EF4-FFF2-40B4-BE49-F238E27FC236}">
                <a16:creationId xmlns:a16="http://schemas.microsoft.com/office/drawing/2014/main" id="{6803DE8E-9223-4814-ADD6-FDB5DAF07FB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051839-BE41-4729-B933-1C67FC6E2FDD}"/>
              </a:ext>
            </a:extLst>
          </p:cNvPr>
          <p:cNvSpPr>
            <a:spLocks noGrp="1"/>
          </p:cNvSpPr>
          <p:nvPr>
            <p:ph type="sldNum" sz="quarter" idx="4"/>
          </p:nvPr>
        </p:nvSpPr>
        <p:spPr/>
        <p:txBody>
          <a:bodyPr/>
          <a:lstStyle/>
          <a:p>
            <a:fld id="{F4B7F58F-9A72-4E07-B505-B7A6F5244F49}" type="slidenum">
              <a:rPr lang="en-US" smtClean="0"/>
              <a:pPr/>
              <a:t>4</a:t>
            </a:fld>
            <a:endParaRPr lang="en-US" dirty="0"/>
          </a:p>
        </p:txBody>
      </p:sp>
      <p:pic>
        <p:nvPicPr>
          <p:cNvPr id="24580" name="Picture 3">
            <a:extLst>
              <a:ext uri="{FF2B5EF4-FFF2-40B4-BE49-F238E27FC236}">
                <a16:creationId xmlns:a16="http://schemas.microsoft.com/office/drawing/2014/main" id="{5DD25BD8-025A-457D-BBD6-96F00F829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52776"/>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46DF427-3455-0665-7C16-E93F18035B43}"/>
              </a:ext>
            </a:extLst>
          </p:cNvPr>
          <p:cNvSpPr txBox="1"/>
          <p:nvPr/>
        </p:nvSpPr>
        <p:spPr>
          <a:xfrm>
            <a:off x="5452110" y="1125451"/>
            <a:ext cx="1752600" cy="369332"/>
          </a:xfrm>
          <a:prstGeom prst="rect">
            <a:avLst/>
          </a:prstGeom>
          <a:noFill/>
        </p:spPr>
        <p:txBody>
          <a:bodyPr wrap="square" rtlCol="0">
            <a:spAutoFit/>
          </a:bodyPr>
          <a:lstStyle/>
          <a:p>
            <a:r>
              <a:rPr lang="en-US" dirty="0">
                <a:hlinkClick r:id="rId3"/>
              </a:rPr>
              <a:t>Volage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F06A61B-46C6-428B-AB65-3FA6D669FA50}"/>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Sinusoidal Waveforms</a:t>
            </a:r>
          </a:p>
        </p:txBody>
      </p:sp>
      <p:graphicFrame>
        <p:nvGraphicFramePr>
          <p:cNvPr id="62467" name="Object 1">
            <a:extLst>
              <a:ext uri="{FF2B5EF4-FFF2-40B4-BE49-F238E27FC236}">
                <a16:creationId xmlns:a16="http://schemas.microsoft.com/office/drawing/2014/main" id="{DEB8F765-A726-4314-8922-0E6491445E4E}"/>
              </a:ext>
            </a:extLst>
          </p:cNvPr>
          <p:cNvGraphicFramePr>
            <a:graphicFrameLocks noChangeAspect="1"/>
          </p:cNvGraphicFramePr>
          <p:nvPr/>
        </p:nvGraphicFramePr>
        <p:xfrm>
          <a:off x="609600" y="1614488"/>
          <a:ext cx="6705600" cy="4710112"/>
        </p:xfrm>
        <a:graphic>
          <a:graphicData uri="http://schemas.openxmlformats.org/presentationml/2006/ole">
            <mc:AlternateContent xmlns:mc="http://schemas.openxmlformats.org/markup-compatibility/2006">
              <mc:Choice xmlns:v="urn:schemas-microsoft-com:vml" Requires="v">
                <p:oleObj name="Chart" r:id="rId2" imgW="8934651" imgH="6276914" progId="Excel.Chart.8">
                  <p:embed/>
                </p:oleObj>
              </mc:Choice>
              <mc:Fallback>
                <p:oleObj name="Chart" r:id="rId2" imgW="8934651" imgH="6276914" progId="Excel.Chart.8">
                  <p:embed/>
                  <p:pic>
                    <p:nvPicPr>
                      <p:cNvPr id="62467" name="Object 1">
                        <a:extLst>
                          <a:ext uri="{FF2B5EF4-FFF2-40B4-BE49-F238E27FC236}">
                            <a16:creationId xmlns:a16="http://schemas.microsoft.com/office/drawing/2014/main" id="{DEB8F765-A726-4314-8922-0E6491445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14488"/>
                        <a:ext cx="6705600"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Text Box 9">
            <a:extLst>
              <a:ext uri="{FF2B5EF4-FFF2-40B4-BE49-F238E27FC236}">
                <a16:creationId xmlns:a16="http://schemas.microsoft.com/office/drawing/2014/main" id="{7C25D095-5E72-4383-8228-5C53B85FE8FD}"/>
              </a:ext>
            </a:extLst>
          </p:cNvPr>
          <p:cNvSpPr txBox="1">
            <a:spLocks noChangeArrowheads="1"/>
          </p:cNvSpPr>
          <p:nvPr/>
        </p:nvSpPr>
        <p:spPr bwMode="auto">
          <a:xfrm>
            <a:off x="7391400" y="196215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Peak Value</a:t>
            </a:r>
          </a:p>
        </p:txBody>
      </p:sp>
      <p:sp>
        <p:nvSpPr>
          <p:cNvPr id="62469" name="Text Box 7">
            <a:extLst>
              <a:ext uri="{FF2B5EF4-FFF2-40B4-BE49-F238E27FC236}">
                <a16:creationId xmlns:a16="http://schemas.microsoft.com/office/drawing/2014/main" id="{9BF3A748-757B-469C-A8D3-9CC9B7B2C223}"/>
              </a:ext>
            </a:extLst>
          </p:cNvPr>
          <p:cNvSpPr txBox="1">
            <a:spLocks noChangeArrowheads="1"/>
          </p:cNvSpPr>
          <p:nvPr/>
        </p:nvSpPr>
        <p:spPr bwMode="auto">
          <a:xfrm>
            <a:off x="7404100" y="27813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RMS Value</a:t>
            </a:r>
          </a:p>
        </p:txBody>
      </p:sp>
      <p:sp>
        <p:nvSpPr>
          <p:cNvPr id="62470" name="Line 8">
            <a:extLst>
              <a:ext uri="{FF2B5EF4-FFF2-40B4-BE49-F238E27FC236}">
                <a16:creationId xmlns:a16="http://schemas.microsoft.com/office/drawing/2014/main" id="{818EBE71-9AFC-4498-B642-20A4DEB0D57D}"/>
              </a:ext>
            </a:extLst>
          </p:cNvPr>
          <p:cNvSpPr>
            <a:spLocks noChangeShapeType="1"/>
          </p:cNvSpPr>
          <p:nvPr/>
        </p:nvSpPr>
        <p:spPr bwMode="auto">
          <a:xfrm flipV="1">
            <a:off x="5029200" y="2147888"/>
            <a:ext cx="2438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1" name="Line 10">
            <a:extLst>
              <a:ext uri="{FF2B5EF4-FFF2-40B4-BE49-F238E27FC236}">
                <a16:creationId xmlns:a16="http://schemas.microsoft.com/office/drawing/2014/main" id="{36505D0D-1EBE-4BD7-99BD-D82CA97FD19E}"/>
              </a:ext>
            </a:extLst>
          </p:cNvPr>
          <p:cNvSpPr>
            <a:spLocks noChangeShapeType="1"/>
          </p:cNvSpPr>
          <p:nvPr/>
        </p:nvSpPr>
        <p:spPr bwMode="auto">
          <a:xfrm>
            <a:off x="6781800" y="2970213"/>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a:extLst>
              <a:ext uri="{FF2B5EF4-FFF2-40B4-BE49-F238E27FC236}">
                <a16:creationId xmlns:a16="http://schemas.microsoft.com/office/drawing/2014/main" id="{902C61F8-0E88-46EE-9F97-35C7EA6EFF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90951A9-4F00-4CA4-9885-819D626BB36E}"/>
              </a:ext>
            </a:extLst>
          </p:cNvPr>
          <p:cNvSpPr>
            <a:spLocks noGrp="1"/>
          </p:cNvSpPr>
          <p:nvPr>
            <p:ph type="sldNum" sz="quarter" idx="4"/>
          </p:nvPr>
        </p:nvSpPr>
        <p:spPr/>
        <p:txBody>
          <a:bodyPr/>
          <a:lstStyle/>
          <a:p>
            <a:fld id="{F4B7F58F-9A72-4E07-B505-B7A6F5244F49}"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806841E-39E3-4440-B71B-2581CC3A27F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Factor = 1.0</a:t>
            </a:r>
          </a:p>
        </p:txBody>
      </p:sp>
      <p:graphicFrame>
        <p:nvGraphicFramePr>
          <p:cNvPr id="63491" name="Object 7">
            <a:extLst>
              <a:ext uri="{FF2B5EF4-FFF2-40B4-BE49-F238E27FC236}">
                <a16:creationId xmlns:a16="http://schemas.microsoft.com/office/drawing/2014/main" id="{A6DC7CFB-EA86-48C9-8D8F-DA13C8BB5274}"/>
              </a:ext>
            </a:extLst>
          </p:cNvPr>
          <p:cNvGraphicFramePr>
            <a:graphicFrameLocks noChangeAspect="1"/>
          </p:cNvGraphicFramePr>
          <p:nvPr/>
        </p:nvGraphicFramePr>
        <p:xfrm>
          <a:off x="609600" y="1752600"/>
          <a:ext cx="4572000" cy="4114800"/>
        </p:xfrm>
        <a:graphic>
          <a:graphicData uri="http://schemas.openxmlformats.org/presentationml/2006/ole">
            <mc:AlternateContent xmlns:mc="http://schemas.openxmlformats.org/markup-compatibility/2006">
              <mc:Choice xmlns:v="urn:schemas-microsoft-com:vml" Requires="v">
                <p:oleObj r:id="rId2" imgW="4572396" imgH="4115157" progId="Excel.Chart.8">
                  <p:embed/>
                </p:oleObj>
              </mc:Choice>
              <mc:Fallback>
                <p:oleObj r:id="rId2" imgW="4572396" imgH="4115157" progId="Excel.Chart.8">
                  <p:embed/>
                  <p:pic>
                    <p:nvPicPr>
                      <p:cNvPr id="63491" name="Object 7">
                        <a:extLst>
                          <a:ext uri="{FF2B5EF4-FFF2-40B4-BE49-F238E27FC236}">
                            <a16:creationId xmlns:a16="http://schemas.microsoft.com/office/drawing/2014/main" id="{A6DC7CFB-EA86-48C9-8D8F-DA13C8BB5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2" name="Object 1">
            <a:extLst>
              <a:ext uri="{FF2B5EF4-FFF2-40B4-BE49-F238E27FC236}">
                <a16:creationId xmlns:a16="http://schemas.microsoft.com/office/drawing/2014/main" id="{B5E3A86A-6A33-4C05-802A-80CD41D216E5}"/>
              </a:ext>
            </a:extLst>
          </p:cNvPr>
          <p:cNvGraphicFramePr>
            <a:graphicFrameLocks noChangeAspect="1"/>
          </p:cNvGraphicFramePr>
          <p:nvPr/>
        </p:nvGraphicFramePr>
        <p:xfrm>
          <a:off x="5562600" y="1676400"/>
          <a:ext cx="2751138" cy="1547813"/>
        </p:xfrm>
        <a:graphic>
          <a:graphicData uri="http://schemas.openxmlformats.org/presentationml/2006/ole">
            <mc:AlternateContent xmlns:mc="http://schemas.openxmlformats.org/markup-compatibility/2006">
              <mc:Choice xmlns:v="urn:schemas-microsoft-com:vml" Requires="v">
                <p:oleObj name="Visio" r:id="rId4" imgW="2750419" imgH="1215636" progId="Visio.Drawing.6">
                  <p:embed/>
                </p:oleObj>
              </mc:Choice>
              <mc:Fallback>
                <p:oleObj name="Visio" r:id="rId4" imgW="2750419" imgH="1215636" progId="Visio.Drawing.6">
                  <p:embed/>
                  <p:pic>
                    <p:nvPicPr>
                      <p:cNvPr id="63492" name="Object 1">
                        <a:extLst>
                          <a:ext uri="{FF2B5EF4-FFF2-40B4-BE49-F238E27FC236}">
                            <a16:creationId xmlns:a16="http://schemas.microsoft.com/office/drawing/2014/main" id="{B5E3A86A-6A33-4C05-802A-80CD41D21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76400"/>
                        <a:ext cx="275113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493" name="Picture 14">
            <a:extLst>
              <a:ext uri="{FF2B5EF4-FFF2-40B4-BE49-F238E27FC236}">
                <a16:creationId xmlns:a16="http://schemas.microsoft.com/office/drawing/2014/main" id="{2EE37024-30ED-44A1-AEFD-619DB4F309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0" y="3352800"/>
            <a:ext cx="24336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5725BB7C-04BB-4F19-984B-B90820248E0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E539675-0630-4578-93E3-CAF3CDC9BE34}"/>
              </a:ext>
            </a:extLst>
          </p:cNvPr>
          <p:cNvSpPr>
            <a:spLocks noGrp="1"/>
          </p:cNvSpPr>
          <p:nvPr>
            <p:ph type="sldNum" sz="quarter" idx="4"/>
          </p:nvPr>
        </p:nvSpPr>
        <p:spPr/>
        <p:txBody>
          <a:bodyPr/>
          <a:lstStyle/>
          <a:p>
            <a:fld id="{F4B7F58F-9A72-4E07-B505-B7A6F5244F49}"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8A1FC2F-C34B-42ED-803B-8DF1103D9FA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Instantaneous Power</a:t>
            </a:r>
          </a:p>
        </p:txBody>
      </p:sp>
      <p:graphicFrame>
        <p:nvGraphicFramePr>
          <p:cNvPr id="64515" name="Object 18">
            <a:extLst>
              <a:ext uri="{FF2B5EF4-FFF2-40B4-BE49-F238E27FC236}">
                <a16:creationId xmlns:a16="http://schemas.microsoft.com/office/drawing/2014/main" id="{64DE3D48-A85A-463D-9F5B-E040AC897726}"/>
              </a:ext>
            </a:extLst>
          </p:cNvPr>
          <p:cNvGraphicFramePr>
            <a:graphicFrameLocks noChangeAspect="1"/>
          </p:cNvGraphicFramePr>
          <p:nvPr/>
        </p:nvGraphicFramePr>
        <p:xfrm>
          <a:off x="533400" y="1447800"/>
          <a:ext cx="7162800" cy="3733800"/>
        </p:xfrm>
        <a:graphic>
          <a:graphicData uri="http://schemas.openxmlformats.org/presentationml/2006/ole">
            <mc:AlternateContent xmlns:mc="http://schemas.openxmlformats.org/markup-compatibility/2006">
              <mc:Choice xmlns:v="urn:schemas-microsoft-com:vml" Requires="v">
                <p:oleObj r:id="rId2" imgW="7163421" imgH="3731075" progId="Excel.Chart.8">
                  <p:embed/>
                </p:oleObj>
              </mc:Choice>
              <mc:Fallback>
                <p:oleObj r:id="rId2" imgW="7163421" imgH="3731075" progId="Excel.Chart.8">
                  <p:embed/>
                  <p:pic>
                    <p:nvPicPr>
                      <p:cNvPr id="64515" name="Object 18">
                        <a:extLst>
                          <a:ext uri="{FF2B5EF4-FFF2-40B4-BE49-F238E27FC236}">
                            <a16:creationId xmlns:a16="http://schemas.microsoft.com/office/drawing/2014/main" id="{64DE3D48-A85A-463D-9F5B-E040AC897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716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16" name="Object 1">
            <a:extLst>
              <a:ext uri="{FF2B5EF4-FFF2-40B4-BE49-F238E27FC236}">
                <a16:creationId xmlns:a16="http://schemas.microsoft.com/office/drawing/2014/main" id="{0BA17F00-266E-4C57-9E12-EC770DBB17B8}"/>
              </a:ext>
            </a:extLst>
          </p:cNvPr>
          <p:cNvGraphicFramePr>
            <a:graphicFrameLocks noChangeAspect="1"/>
          </p:cNvGraphicFramePr>
          <p:nvPr/>
        </p:nvGraphicFramePr>
        <p:xfrm>
          <a:off x="996950" y="5257800"/>
          <a:ext cx="1966913" cy="387350"/>
        </p:xfrm>
        <a:graphic>
          <a:graphicData uri="http://schemas.openxmlformats.org/presentationml/2006/ole">
            <mc:AlternateContent xmlns:mc="http://schemas.openxmlformats.org/markup-compatibility/2006">
              <mc:Choice xmlns:v="urn:schemas-microsoft-com:vml" Requires="v">
                <p:oleObj name="Equation" r:id="rId4" imgW="1257300" imgH="241300" progId="Equation.3">
                  <p:embed/>
                </p:oleObj>
              </mc:Choice>
              <mc:Fallback>
                <p:oleObj name="Equation" r:id="rId4" imgW="1257300" imgH="241300" progId="Equation.3">
                  <p:embed/>
                  <p:pic>
                    <p:nvPicPr>
                      <p:cNvPr id="64516" name="Object 1">
                        <a:extLst>
                          <a:ext uri="{FF2B5EF4-FFF2-40B4-BE49-F238E27FC236}">
                            <a16:creationId xmlns:a16="http://schemas.microsoft.com/office/drawing/2014/main" id="{0BA17F00-266E-4C57-9E12-EC770DBB1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 y="52578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7" name="Object 3">
            <a:extLst>
              <a:ext uri="{FF2B5EF4-FFF2-40B4-BE49-F238E27FC236}">
                <a16:creationId xmlns:a16="http://schemas.microsoft.com/office/drawing/2014/main" id="{A08C1F65-8207-4462-B3A0-710034D25597}"/>
              </a:ext>
            </a:extLst>
          </p:cNvPr>
          <p:cNvGraphicFramePr>
            <a:graphicFrameLocks noChangeAspect="1"/>
          </p:cNvGraphicFramePr>
          <p:nvPr/>
        </p:nvGraphicFramePr>
        <p:xfrm>
          <a:off x="3452813" y="5257800"/>
          <a:ext cx="1892300" cy="381000"/>
        </p:xfrm>
        <a:graphic>
          <a:graphicData uri="http://schemas.openxmlformats.org/presentationml/2006/ole">
            <mc:AlternateContent xmlns:mc="http://schemas.openxmlformats.org/markup-compatibility/2006">
              <mc:Choice xmlns:v="urn:schemas-microsoft-com:vml" Requires="v">
                <p:oleObj name="Equation" r:id="rId6" imgW="1155700" imgH="241300" progId="Equation.3">
                  <p:embed/>
                </p:oleObj>
              </mc:Choice>
              <mc:Fallback>
                <p:oleObj name="Equation" r:id="rId6" imgW="1155700" imgH="241300" progId="Equation.3">
                  <p:embed/>
                  <p:pic>
                    <p:nvPicPr>
                      <p:cNvPr id="64517" name="Object 3">
                        <a:extLst>
                          <a:ext uri="{FF2B5EF4-FFF2-40B4-BE49-F238E27FC236}">
                            <a16:creationId xmlns:a16="http://schemas.microsoft.com/office/drawing/2014/main" id="{A08C1F65-8207-4462-B3A0-710034D25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813" y="5257800"/>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8" name="Object 4">
            <a:extLst>
              <a:ext uri="{FF2B5EF4-FFF2-40B4-BE49-F238E27FC236}">
                <a16:creationId xmlns:a16="http://schemas.microsoft.com/office/drawing/2014/main" id="{624DDE0C-E4FE-4452-A31C-F107F69C84D1}"/>
              </a:ext>
            </a:extLst>
          </p:cNvPr>
          <p:cNvGraphicFramePr>
            <a:graphicFrameLocks noChangeAspect="1"/>
          </p:cNvGraphicFramePr>
          <p:nvPr/>
        </p:nvGraphicFramePr>
        <p:xfrm>
          <a:off x="5822950" y="5278438"/>
          <a:ext cx="2376488" cy="338137"/>
        </p:xfrm>
        <a:graphic>
          <a:graphicData uri="http://schemas.openxmlformats.org/presentationml/2006/ole">
            <mc:AlternateContent xmlns:mc="http://schemas.openxmlformats.org/markup-compatibility/2006">
              <mc:Choice xmlns:v="urn:schemas-microsoft-com:vml" Requires="v">
                <p:oleObj name="Equation" r:id="rId8" imgW="1307532" imgH="203112" progId="Equation.3">
                  <p:embed/>
                </p:oleObj>
              </mc:Choice>
              <mc:Fallback>
                <p:oleObj name="Equation" r:id="rId8" imgW="1307532" imgH="203112" progId="Equation.3">
                  <p:embed/>
                  <p:pic>
                    <p:nvPicPr>
                      <p:cNvPr id="64518" name="Object 4">
                        <a:extLst>
                          <a:ext uri="{FF2B5EF4-FFF2-40B4-BE49-F238E27FC236}">
                            <a16:creationId xmlns:a16="http://schemas.microsoft.com/office/drawing/2014/main" id="{624DDE0C-E4FE-4452-A31C-F107F69C84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2950" y="5278438"/>
                        <a:ext cx="2376488" cy="338137"/>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9" name="Text Box 22">
            <a:extLst>
              <a:ext uri="{FF2B5EF4-FFF2-40B4-BE49-F238E27FC236}">
                <a16:creationId xmlns:a16="http://schemas.microsoft.com/office/drawing/2014/main" id="{E11C167A-92AD-4593-9E5E-0D08C9D290E4}"/>
              </a:ext>
            </a:extLst>
          </p:cNvPr>
          <p:cNvSpPr txBox="1">
            <a:spLocks noChangeArrowheads="1"/>
          </p:cNvSpPr>
          <p:nvPr/>
        </p:nvSpPr>
        <p:spPr bwMode="auto">
          <a:xfrm>
            <a:off x="3429000" y="5715000"/>
            <a:ext cx="187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11520 Watts</a:t>
            </a:r>
          </a:p>
        </p:txBody>
      </p:sp>
      <p:sp>
        <p:nvSpPr>
          <p:cNvPr id="64520" name="Text Box 23">
            <a:extLst>
              <a:ext uri="{FF2B5EF4-FFF2-40B4-BE49-F238E27FC236}">
                <a16:creationId xmlns:a16="http://schemas.microsoft.com/office/drawing/2014/main" id="{FB30FE38-A8D3-4FEA-8346-87B4AF5F978B}"/>
              </a:ext>
            </a:extLst>
          </p:cNvPr>
          <p:cNvSpPr txBox="1">
            <a:spLocks noChangeArrowheads="1"/>
          </p:cNvSpPr>
          <p:nvPr/>
        </p:nvSpPr>
        <p:spPr bwMode="auto">
          <a:xfrm>
            <a:off x="1219200" y="6172200"/>
            <a:ext cx="602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Power is a “rate of flow” like water running through a pipe.</a:t>
            </a:r>
          </a:p>
        </p:txBody>
      </p:sp>
      <p:sp>
        <p:nvSpPr>
          <p:cNvPr id="64521" name="Line 24">
            <a:extLst>
              <a:ext uri="{FF2B5EF4-FFF2-40B4-BE49-F238E27FC236}">
                <a16:creationId xmlns:a16="http://schemas.microsoft.com/office/drawing/2014/main" id="{51AA4E1C-CB1B-4D87-9AB0-D15208A64226}"/>
              </a:ext>
            </a:extLst>
          </p:cNvPr>
          <p:cNvSpPr>
            <a:spLocks noChangeShapeType="1"/>
          </p:cNvSpPr>
          <p:nvPr/>
        </p:nvSpPr>
        <p:spPr bwMode="auto">
          <a:xfrm>
            <a:off x="1447800" y="2719388"/>
            <a:ext cx="54102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Text Box 25">
            <a:extLst>
              <a:ext uri="{FF2B5EF4-FFF2-40B4-BE49-F238E27FC236}">
                <a16:creationId xmlns:a16="http://schemas.microsoft.com/office/drawing/2014/main" id="{CB589D5D-AF80-4DF8-91DE-4BE3128AC284}"/>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sp>
        <p:nvSpPr>
          <p:cNvPr id="64523" name="Line 26">
            <a:extLst>
              <a:ext uri="{FF2B5EF4-FFF2-40B4-BE49-F238E27FC236}">
                <a16:creationId xmlns:a16="http://schemas.microsoft.com/office/drawing/2014/main" id="{FE1B41C5-80E2-4926-8F57-A05D43FBA767}"/>
              </a:ext>
            </a:extLst>
          </p:cNvPr>
          <p:cNvSpPr>
            <a:spLocks noChangeShapeType="1"/>
          </p:cNvSpPr>
          <p:nvPr/>
        </p:nvSpPr>
        <p:spPr bwMode="auto">
          <a:xfrm flipH="1">
            <a:off x="6858000" y="2514600"/>
            <a:ext cx="990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a:extLst>
              <a:ext uri="{FF2B5EF4-FFF2-40B4-BE49-F238E27FC236}">
                <a16:creationId xmlns:a16="http://schemas.microsoft.com/office/drawing/2014/main" id="{33B671CB-CB03-494B-AA3F-05488A82B3F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B4CFB92-6D4A-45A0-A78E-B1AA59A560E8}"/>
              </a:ext>
            </a:extLst>
          </p:cNvPr>
          <p:cNvSpPr>
            <a:spLocks noGrp="1"/>
          </p:cNvSpPr>
          <p:nvPr>
            <p:ph type="sldNum" sz="quarter" idx="4"/>
          </p:nvPr>
        </p:nvSpPr>
        <p:spPr/>
        <p:txBody>
          <a:bodyPr/>
          <a:lstStyle/>
          <a:p>
            <a:fld id="{F4B7F58F-9A72-4E07-B505-B7A6F5244F49}"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63679DC-F4DA-4BA8-82BE-E3EFCC1899BB}"/>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Instantaneous Power</a:t>
            </a:r>
          </a:p>
        </p:txBody>
      </p:sp>
      <p:graphicFrame>
        <p:nvGraphicFramePr>
          <p:cNvPr id="65539" name="Object 1">
            <a:extLst>
              <a:ext uri="{FF2B5EF4-FFF2-40B4-BE49-F238E27FC236}">
                <a16:creationId xmlns:a16="http://schemas.microsoft.com/office/drawing/2014/main" id="{77F3B1DD-F18C-4729-878C-86A0A65329EA}"/>
              </a:ext>
            </a:extLst>
          </p:cNvPr>
          <p:cNvGraphicFramePr>
            <a:graphicFrameLocks noChangeAspect="1"/>
          </p:cNvGraphicFramePr>
          <p:nvPr/>
        </p:nvGraphicFramePr>
        <p:xfrm>
          <a:off x="1295400" y="1600200"/>
          <a:ext cx="6421438" cy="3657600"/>
        </p:xfrm>
        <a:graphic>
          <a:graphicData uri="http://schemas.openxmlformats.org/presentationml/2006/ole">
            <mc:AlternateContent xmlns:mc="http://schemas.openxmlformats.org/markup-compatibility/2006">
              <mc:Choice xmlns:v="urn:schemas-microsoft-com:vml" Requires="v">
                <p:oleObj name="Chart" r:id="rId2" imgW="8934450" imgH="6277148" progId="Excel.Chart.8">
                  <p:embed/>
                </p:oleObj>
              </mc:Choice>
              <mc:Fallback>
                <p:oleObj name="Chart" r:id="rId2" imgW="8934450" imgH="6277148" progId="Excel.Chart.8">
                  <p:embed/>
                  <p:pic>
                    <p:nvPicPr>
                      <p:cNvPr id="65539" name="Object 1">
                        <a:extLst>
                          <a:ext uri="{FF2B5EF4-FFF2-40B4-BE49-F238E27FC236}">
                            <a16:creationId xmlns:a16="http://schemas.microsoft.com/office/drawing/2014/main" id="{77F3B1DD-F18C-4729-878C-86A0A653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4214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Line 23">
            <a:extLst>
              <a:ext uri="{FF2B5EF4-FFF2-40B4-BE49-F238E27FC236}">
                <a16:creationId xmlns:a16="http://schemas.microsoft.com/office/drawing/2014/main" id="{F54041F8-E8D6-4CCF-8150-38E758F5588C}"/>
              </a:ext>
            </a:extLst>
          </p:cNvPr>
          <p:cNvSpPr>
            <a:spLocks noChangeShapeType="1"/>
          </p:cNvSpPr>
          <p:nvPr/>
        </p:nvSpPr>
        <p:spPr bwMode="auto">
          <a:xfrm>
            <a:off x="2133600" y="2819400"/>
            <a:ext cx="51054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Line 27">
            <a:extLst>
              <a:ext uri="{FF2B5EF4-FFF2-40B4-BE49-F238E27FC236}">
                <a16:creationId xmlns:a16="http://schemas.microsoft.com/office/drawing/2014/main" id="{CAE6A154-5BC6-4D5E-8D6D-B35E233B53BC}"/>
              </a:ext>
            </a:extLst>
          </p:cNvPr>
          <p:cNvSpPr>
            <a:spLocks noChangeShapeType="1"/>
          </p:cNvSpPr>
          <p:nvPr/>
        </p:nvSpPr>
        <p:spPr bwMode="auto">
          <a:xfrm flipH="1">
            <a:off x="7315200" y="25146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2" name="Text Box 24">
            <a:extLst>
              <a:ext uri="{FF2B5EF4-FFF2-40B4-BE49-F238E27FC236}">
                <a16:creationId xmlns:a16="http://schemas.microsoft.com/office/drawing/2014/main" id="{4AE855A9-BF90-4EDE-8DC8-50E382D83129}"/>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graphicFrame>
        <p:nvGraphicFramePr>
          <p:cNvPr id="65543" name="Object 2">
            <a:extLst>
              <a:ext uri="{FF2B5EF4-FFF2-40B4-BE49-F238E27FC236}">
                <a16:creationId xmlns:a16="http://schemas.microsoft.com/office/drawing/2014/main" id="{D3A81DF7-D713-4897-998D-9B25CEBF7D4E}"/>
              </a:ext>
            </a:extLst>
          </p:cNvPr>
          <p:cNvGraphicFramePr>
            <a:graphicFrameLocks noChangeAspect="1"/>
          </p:cNvGraphicFramePr>
          <p:nvPr/>
        </p:nvGraphicFramePr>
        <p:xfrm>
          <a:off x="914400" y="5410200"/>
          <a:ext cx="1966913" cy="387350"/>
        </p:xfrm>
        <a:graphic>
          <a:graphicData uri="http://schemas.openxmlformats.org/presentationml/2006/ole">
            <mc:AlternateContent xmlns:mc="http://schemas.openxmlformats.org/markup-compatibility/2006">
              <mc:Choice xmlns:v="urn:schemas-microsoft-com:vml" Requires="v">
                <p:oleObj name="Equation" r:id="rId4" imgW="1257300" imgH="241300" progId="Equation.3">
                  <p:embed/>
                </p:oleObj>
              </mc:Choice>
              <mc:Fallback>
                <p:oleObj name="Equation" r:id="rId4" imgW="1257300" imgH="241300" progId="Equation.3">
                  <p:embed/>
                  <p:pic>
                    <p:nvPicPr>
                      <p:cNvPr id="65543" name="Object 2">
                        <a:extLst>
                          <a:ext uri="{FF2B5EF4-FFF2-40B4-BE49-F238E27FC236}">
                            <a16:creationId xmlns:a16="http://schemas.microsoft.com/office/drawing/2014/main" id="{D3A81DF7-D713-4897-998D-9B25CEBF7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4102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4" name="Object 6">
            <a:extLst>
              <a:ext uri="{FF2B5EF4-FFF2-40B4-BE49-F238E27FC236}">
                <a16:creationId xmlns:a16="http://schemas.microsoft.com/office/drawing/2014/main" id="{98A34E97-B70C-4A58-A587-1F01D6B90CD5}"/>
              </a:ext>
            </a:extLst>
          </p:cNvPr>
          <p:cNvGraphicFramePr>
            <a:graphicFrameLocks noChangeAspect="1"/>
          </p:cNvGraphicFramePr>
          <p:nvPr/>
        </p:nvGraphicFramePr>
        <p:xfrm>
          <a:off x="3276600" y="5410200"/>
          <a:ext cx="2349500" cy="381000"/>
        </p:xfrm>
        <a:graphic>
          <a:graphicData uri="http://schemas.openxmlformats.org/presentationml/2006/ole">
            <mc:AlternateContent xmlns:mc="http://schemas.openxmlformats.org/markup-compatibility/2006">
              <mc:Choice xmlns:v="urn:schemas-microsoft-com:vml" Requires="v">
                <p:oleObj name="Equation" r:id="rId6" imgW="1435100" imgH="241300" progId="Equation.3">
                  <p:embed/>
                </p:oleObj>
              </mc:Choice>
              <mc:Fallback>
                <p:oleObj name="Equation" r:id="rId6" imgW="1435100" imgH="241300" progId="Equation.3">
                  <p:embed/>
                  <p:pic>
                    <p:nvPicPr>
                      <p:cNvPr id="65544" name="Object 6">
                        <a:extLst>
                          <a:ext uri="{FF2B5EF4-FFF2-40B4-BE49-F238E27FC236}">
                            <a16:creationId xmlns:a16="http://schemas.microsoft.com/office/drawing/2014/main" id="{98A34E97-B70C-4A58-A587-1F01D6B90C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410200"/>
                        <a:ext cx="23495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5" name="Object 7">
            <a:extLst>
              <a:ext uri="{FF2B5EF4-FFF2-40B4-BE49-F238E27FC236}">
                <a16:creationId xmlns:a16="http://schemas.microsoft.com/office/drawing/2014/main" id="{1BD6896D-C629-4F5E-9E86-D3B99D1C97E6}"/>
              </a:ext>
            </a:extLst>
          </p:cNvPr>
          <p:cNvGraphicFramePr>
            <a:graphicFrameLocks noChangeAspect="1"/>
          </p:cNvGraphicFramePr>
          <p:nvPr/>
        </p:nvGraphicFramePr>
        <p:xfrm>
          <a:off x="5867400" y="5410200"/>
          <a:ext cx="2514600" cy="338138"/>
        </p:xfrm>
        <a:graphic>
          <a:graphicData uri="http://schemas.openxmlformats.org/presentationml/2006/ole">
            <mc:AlternateContent xmlns:mc="http://schemas.openxmlformats.org/markup-compatibility/2006">
              <mc:Choice xmlns:v="urn:schemas-microsoft-com:vml" Requires="v">
                <p:oleObj name="Equation" r:id="rId8" imgW="1384300" imgH="203200" progId="Equation.3">
                  <p:embed/>
                </p:oleObj>
              </mc:Choice>
              <mc:Fallback>
                <p:oleObj name="Equation" r:id="rId8" imgW="1384300" imgH="203200" progId="Equation.3">
                  <p:embed/>
                  <p:pic>
                    <p:nvPicPr>
                      <p:cNvPr id="65545" name="Object 7">
                        <a:extLst>
                          <a:ext uri="{FF2B5EF4-FFF2-40B4-BE49-F238E27FC236}">
                            <a16:creationId xmlns:a16="http://schemas.microsoft.com/office/drawing/2014/main" id="{1BD6896D-C629-4F5E-9E86-D3B99D1C97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5410200"/>
                        <a:ext cx="2514600" cy="338138"/>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6" name="Text Box 16">
            <a:extLst>
              <a:ext uri="{FF2B5EF4-FFF2-40B4-BE49-F238E27FC236}">
                <a16:creationId xmlns:a16="http://schemas.microsoft.com/office/drawing/2014/main" id="{8612D2B9-2E15-4D8F-9E86-DD087923CEFB}"/>
              </a:ext>
            </a:extLst>
          </p:cNvPr>
          <p:cNvSpPr txBox="1">
            <a:spLocks noChangeArrowheads="1"/>
          </p:cNvSpPr>
          <p:nvPr/>
        </p:nvSpPr>
        <p:spPr bwMode="auto">
          <a:xfrm>
            <a:off x="3568700" y="5846763"/>
            <a:ext cx="1816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9,976 Watts</a:t>
            </a:r>
          </a:p>
        </p:txBody>
      </p:sp>
      <p:sp>
        <p:nvSpPr>
          <p:cNvPr id="65547" name="Text Box 28">
            <a:extLst>
              <a:ext uri="{FF2B5EF4-FFF2-40B4-BE49-F238E27FC236}">
                <a16:creationId xmlns:a16="http://schemas.microsoft.com/office/drawing/2014/main" id="{BFE6DF5A-83BF-4360-8FE8-00C7499EFCFE}"/>
              </a:ext>
            </a:extLst>
          </p:cNvPr>
          <p:cNvSpPr txBox="1">
            <a:spLocks noChangeArrowheads="1"/>
          </p:cNvSpPr>
          <p:nvPr/>
        </p:nvSpPr>
        <p:spPr bwMode="auto">
          <a:xfrm>
            <a:off x="3708400" y="6213475"/>
            <a:ext cx="151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t>PF=0.866</a:t>
            </a:r>
          </a:p>
        </p:txBody>
      </p:sp>
      <p:sp>
        <p:nvSpPr>
          <p:cNvPr id="2" name="Footer Placeholder 1">
            <a:extLst>
              <a:ext uri="{FF2B5EF4-FFF2-40B4-BE49-F238E27FC236}">
                <a16:creationId xmlns:a16="http://schemas.microsoft.com/office/drawing/2014/main" id="{4F45EED4-6AD8-42FE-AC4A-705178B60D7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658A9A-D5C3-4BCC-A887-ADA8FD40BA48}"/>
              </a:ext>
            </a:extLst>
          </p:cNvPr>
          <p:cNvSpPr>
            <a:spLocks noGrp="1"/>
          </p:cNvSpPr>
          <p:nvPr>
            <p:ph type="sldNum" sz="quarter" idx="4"/>
          </p:nvPr>
        </p:nvSpPr>
        <p:spPr/>
        <p:txBody>
          <a:bodyPr/>
          <a:lstStyle/>
          <a:p>
            <a:fld id="{F4B7F58F-9A72-4E07-B505-B7A6F5244F49}"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2337C7B-D380-435B-B3DD-0B213B6546B5}"/>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What about polyphase systems?</a:t>
            </a:r>
          </a:p>
        </p:txBody>
      </p:sp>
      <p:sp>
        <p:nvSpPr>
          <p:cNvPr id="66563" name="Text Box 3">
            <a:extLst>
              <a:ext uri="{FF2B5EF4-FFF2-40B4-BE49-F238E27FC236}">
                <a16:creationId xmlns:a16="http://schemas.microsoft.com/office/drawing/2014/main" id="{D53609AF-265C-4B8D-8063-4CB7E3BDEFFF}"/>
              </a:ext>
            </a:extLst>
          </p:cNvPr>
          <p:cNvSpPr txBox="1">
            <a:spLocks noChangeArrowheads="1"/>
          </p:cNvSpPr>
          <p:nvPr/>
        </p:nvSpPr>
        <p:spPr bwMode="auto">
          <a:xfrm>
            <a:off x="609600" y="1676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Calculating power in a polyphase system is actually simple but sometimes we make it complex.</a:t>
            </a:r>
          </a:p>
        </p:txBody>
      </p:sp>
      <p:sp>
        <p:nvSpPr>
          <p:cNvPr id="66564" name="Rectangle 4">
            <a:extLst>
              <a:ext uri="{FF2B5EF4-FFF2-40B4-BE49-F238E27FC236}">
                <a16:creationId xmlns:a16="http://schemas.microsoft.com/office/drawing/2014/main" id="{A6D0784F-4F72-4A26-A290-053A9FA728A0}"/>
              </a:ext>
            </a:extLst>
          </p:cNvPr>
          <p:cNvSpPr>
            <a:spLocks noChangeArrowheads="1"/>
          </p:cNvSpPr>
          <p:nvPr/>
        </p:nvSpPr>
        <p:spPr bwMode="auto">
          <a:xfrm>
            <a:off x="454025" y="2693988"/>
            <a:ext cx="82296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000" b="1">
                <a:solidFill>
                  <a:schemeClr val="tx2"/>
                </a:solidFill>
              </a:rPr>
              <a:t>3 Phase, 4-Wire  “Y” Service</a:t>
            </a:r>
          </a:p>
        </p:txBody>
      </p:sp>
      <p:pic>
        <p:nvPicPr>
          <p:cNvPr id="66565" name="Picture 5" descr="3PY-Load">
            <a:extLst>
              <a:ext uri="{FF2B5EF4-FFF2-40B4-BE49-F238E27FC236}">
                <a16:creationId xmlns:a16="http://schemas.microsoft.com/office/drawing/2014/main" id="{C67A654E-A102-4641-8A54-759F6E098B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8163" y="3313113"/>
            <a:ext cx="4300537" cy="245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6" name="Picture 6" descr="3P-Wye-Voltages">
            <a:extLst>
              <a:ext uri="{FF2B5EF4-FFF2-40B4-BE49-F238E27FC236}">
                <a16:creationId xmlns:a16="http://schemas.microsoft.com/office/drawing/2014/main" id="{C4F42CC6-9C1F-47C2-BDDD-77E3F3A7D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81400"/>
            <a:ext cx="3444875" cy="190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F470E0CF-6C79-4C08-801F-09144CC3EDC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26C76F5-8AA5-4D21-BD26-9B60AB44797B}"/>
              </a:ext>
            </a:extLst>
          </p:cNvPr>
          <p:cNvSpPr>
            <a:spLocks noGrp="1"/>
          </p:cNvSpPr>
          <p:nvPr>
            <p:ph type="sldNum" sz="quarter" idx="4"/>
          </p:nvPr>
        </p:nvSpPr>
        <p:spPr/>
        <p:txBody>
          <a:bodyPr/>
          <a:lstStyle/>
          <a:p>
            <a:fld id="{F4B7F58F-9A72-4E07-B505-B7A6F5244F49}"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FAA07C3-CB93-44EC-8E58-5700E18725CA}"/>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grpSp>
        <p:nvGrpSpPr>
          <p:cNvPr id="67587" name="Group 10">
            <a:extLst>
              <a:ext uri="{FF2B5EF4-FFF2-40B4-BE49-F238E27FC236}">
                <a16:creationId xmlns:a16="http://schemas.microsoft.com/office/drawing/2014/main" id="{14A5BAB2-2F35-4B1E-8B21-C3FBBF30B9EA}"/>
              </a:ext>
            </a:extLst>
          </p:cNvPr>
          <p:cNvGrpSpPr>
            <a:grpSpLocks/>
          </p:cNvGrpSpPr>
          <p:nvPr/>
        </p:nvGrpSpPr>
        <p:grpSpPr bwMode="auto">
          <a:xfrm>
            <a:off x="457200" y="1600200"/>
            <a:ext cx="7940675" cy="2493963"/>
            <a:chOff x="288" y="2064"/>
            <a:chExt cx="5002" cy="1571"/>
          </a:xfrm>
        </p:grpSpPr>
        <p:pic>
          <p:nvPicPr>
            <p:cNvPr id="67592" name="Picture 5" descr="3PY-Load">
              <a:extLst>
                <a:ext uri="{FF2B5EF4-FFF2-40B4-BE49-F238E27FC236}">
                  <a16:creationId xmlns:a16="http://schemas.microsoft.com/office/drawing/2014/main" id="{887AD65D-A577-4A38-8109-545063163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 y="2087"/>
              <a:ext cx="2709" cy="1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3" name="Picture 6" descr="3P-Wye-Voltages">
              <a:extLst>
                <a:ext uri="{FF2B5EF4-FFF2-40B4-BE49-F238E27FC236}">
                  <a16:creationId xmlns:a16="http://schemas.microsoft.com/office/drawing/2014/main" id="{97D6032C-3B42-4D03-A840-1D346D484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2256"/>
              <a:ext cx="2170" cy="1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Text Box 7">
              <a:extLst>
                <a:ext uri="{FF2B5EF4-FFF2-40B4-BE49-F238E27FC236}">
                  <a16:creationId xmlns:a16="http://schemas.microsoft.com/office/drawing/2014/main" id="{93245D4B-0D98-4FF3-8612-3931DC6022E4}"/>
                </a:ext>
              </a:extLst>
            </p:cNvPr>
            <p:cNvSpPr txBox="1">
              <a:spLocks noChangeArrowheads="1"/>
            </p:cNvSpPr>
            <p:nvPr/>
          </p:nvSpPr>
          <p:spPr bwMode="auto">
            <a:xfrm>
              <a:off x="624" y="2064"/>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Va</a:t>
              </a:r>
            </a:p>
          </p:txBody>
        </p:sp>
        <p:sp>
          <p:nvSpPr>
            <p:cNvPr id="67595" name="Text Box 8">
              <a:extLst>
                <a:ext uri="{FF2B5EF4-FFF2-40B4-BE49-F238E27FC236}">
                  <a16:creationId xmlns:a16="http://schemas.microsoft.com/office/drawing/2014/main" id="{3A3E7FB9-BF50-42B0-9AEC-CD037F079CE3}"/>
                </a:ext>
              </a:extLst>
            </p:cNvPr>
            <p:cNvSpPr txBox="1">
              <a:spLocks noChangeArrowheads="1"/>
            </p:cNvSpPr>
            <p:nvPr/>
          </p:nvSpPr>
          <p:spPr bwMode="auto">
            <a:xfrm>
              <a:off x="1200" y="3072"/>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Vb</a:t>
              </a:r>
            </a:p>
          </p:txBody>
        </p:sp>
        <p:sp>
          <p:nvSpPr>
            <p:cNvPr id="67596" name="Text Box 9">
              <a:extLst>
                <a:ext uri="{FF2B5EF4-FFF2-40B4-BE49-F238E27FC236}">
                  <a16:creationId xmlns:a16="http://schemas.microsoft.com/office/drawing/2014/main" id="{1AF23B31-8D67-4EE9-8C0A-E922D84CAAC5}"/>
                </a:ext>
              </a:extLst>
            </p:cNvPr>
            <p:cNvSpPr txBox="1">
              <a:spLocks noChangeArrowheads="1"/>
            </p:cNvSpPr>
            <p:nvPr/>
          </p:nvSpPr>
          <p:spPr bwMode="auto">
            <a:xfrm>
              <a:off x="288" y="3408"/>
              <a:ext cx="2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Vc</a:t>
              </a:r>
            </a:p>
          </p:txBody>
        </p:sp>
      </p:grpSp>
      <p:sp>
        <p:nvSpPr>
          <p:cNvPr id="67588" name="Text Box 11">
            <a:extLst>
              <a:ext uri="{FF2B5EF4-FFF2-40B4-BE49-F238E27FC236}">
                <a16:creationId xmlns:a16="http://schemas.microsoft.com/office/drawing/2014/main" id="{B82011BF-27CA-4DAD-95C3-9A8236B05384}"/>
              </a:ext>
            </a:extLst>
          </p:cNvPr>
          <p:cNvSpPr txBox="1">
            <a:spLocks noChangeArrowheads="1"/>
          </p:cNvSpPr>
          <p:nvPr/>
        </p:nvSpPr>
        <p:spPr bwMode="auto">
          <a:xfrm>
            <a:off x="609600" y="42672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7589" name="Text Box 12">
            <a:extLst>
              <a:ext uri="{FF2B5EF4-FFF2-40B4-BE49-F238E27FC236}">
                <a16:creationId xmlns:a16="http://schemas.microsoft.com/office/drawing/2014/main" id="{1A331744-F7C9-4E17-85EB-A82EA818A125}"/>
              </a:ext>
            </a:extLst>
          </p:cNvPr>
          <p:cNvSpPr txBox="1">
            <a:spLocks noChangeArrowheads="1"/>
          </p:cNvSpPr>
          <p:nvPr/>
        </p:nvSpPr>
        <p:spPr bwMode="auto">
          <a:xfrm>
            <a:off x="609600" y="4724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11" name="Text Box 13">
            <a:extLst>
              <a:ext uri="{FF2B5EF4-FFF2-40B4-BE49-F238E27FC236}">
                <a16:creationId xmlns:a16="http://schemas.microsoft.com/office/drawing/2014/main" id="{1F0D1D9F-9608-4F3B-B66D-7DD4B46F5A4A}"/>
              </a:ext>
            </a:extLst>
          </p:cNvPr>
          <p:cNvSpPr txBox="1">
            <a:spLocks noChangeArrowheads="1"/>
          </p:cNvSpPr>
          <p:nvPr/>
        </p:nvSpPr>
        <p:spPr bwMode="auto">
          <a:xfrm>
            <a:off x="609600" y="52578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12" name="Text Box 14">
            <a:extLst>
              <a:ext uri="{FF2B5EF4-FFF2-40B4-BE49-F238E27FC236}">
                <a16:creationId xmlns:a16="http://schemas.microsoft.com/office/drawing/2014/main" id="{C3559D16-7586-41EA-926F-CA48AF18779D}"/>
              </a:ext>
            </a:extLst>
          </p:cNvPr>
          <p:cNvSpPr txBox="1">
            <a:spLocks noChangeArrowheads="1"/>
          </p:cNvSpPr>
          <p:nvPr/>
        </p:nvSpPr>
        <p:spPr bwMode="auto">
          <a:xfrm>
            <a:off x="609600" y="58054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a:t>
            </a:r>
            <a:endParaRPr lang="el-GR" altLang="en-US">
              <a:solidFill>
                <a:srgbClr val="F71A03"/>
              </a:solidFill>
            </a:endParaRPr>
          </a:p>
        </p:txBody>
      </p:sp>
      <p:sp>
        <p:nvSpPr>
          <p:cNvPr id="2" name="Footer Placeholder 1">
            <a:extLst>
              <a:ext uri="{FF2B5EF4-FFF2-40B4-BE49-F238E27FC236}">
                <a16:creationId xmlns:a16="http://schemas.microsoft.com/office/drawing/2014/main" id="{532C0292-92A1-4099-98A0-53CEC4E6EC1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0B3516-D1BE-462F-853B-07EDA8D96A55}"/>
              </a:ext>
            </a:extLst>
          </p:cNvPr>
          <p:cNvSpPr>
            <a:spLocks noGrp="1"/>
          </p:cNvSpPr>
          <p:nvPr>
            <p:ph type="sldNum" sz="quarter" idx="4"/>
          </p:nvPr>
        </p:nvSpPr>
        <p:spPr/>
        <p:txBody>
          <a:bodyPr/>
          <a:lstStyle/>
          <a:p>
            <a:fld id="{F4B7F58F-9A72-4E07-B505-B7A6F5244F49}" type="slidenum">
              <a:rPr lang="en-US" smtClean="0"/>
              <a:pPr/>
              <a:t>45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4DC3B9C-CF15-4931-AC42-E64C89F5679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sp>
        <p:nvSpPr>
          <p:cNvPr id="68611" name="Text Box 15">
            <a:extLst>
              <a:ext uri="{FF2B5EF4-FFF2-40B4-BE49-F238E27FC236}">
                <a16:creationId xmlns:a16="http://schemas.microsoft.com/office/drawing/2014/main" id="{EA536BE5-6D2D-4D9C-9939-FADD6E545E93}"/>
              </a:ext>
            </a:extLst>
          </p:cNvPr>
          <p:cNvSpPr txBox="1">
            <a:spLocks noChangeArrowheads="1"/>
          </p:cNvSpPr>
          <p:nvPr/>
        </p:nvSpPr>
        <p:spPr bwMode="auto">
          <a:xfrm>
            <a:off x="914400" y="1752600"/>
            <a:ext cx="3657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balanced system</a:t>
            </a:r>
          </a:p>
          <a:p>
            <a:pPr eaLnBrk="1" hangingPunct="1">
              <a:spcBef>
                <a:spcPct val="50000"/>
              </a:spcBef>
            </a:pPr>
            <a:r>
              <a:rPr lang="en-US" altLang="en-US"/>
              <a:t>E = 277 V</a:t>
            </a:r>
          </a:p>
          <a:p>
            <a:pPr eaLnBrk="1" hangingPunct="1">
              <a:spcBef>
                <a:spcPct val="50000"/>
              </a:spcBef>
            </a:pPr>
            <a:r>
              <a:rPr lang="en-US" altLang="en-US"/>
              <a:t>I = 20 A</a:t>
            </a:r>
          </a:p>
          <a:p>
            <a:pPr eaLnBrk="1" hangingPunct="1">
              <a:spcBef>
                <a:spcPct val="50000"/>
              </a:spcBef>
            </a:pPr>
            <a:r>
              <a:rPr lang="en-US" altLang="en-US"/>
              <a:t>PF = 1.00</a:t>
            </a:r>
          </a:p>
        </p:txBody>
      </p:sp>
      <p:pic>
        <p:nvPicPr>
          <p:cNvPr id="68612" name="Picture 6" descr="3P-Wye-Voltages">
            <a:extLst>
              <a:ext uri="{FF2B5EF4-FFF2-40B4-BE49-F238E27FC236}">
                <a16:creationId xmlns:a16="http://schemas.microsoft.com/office/drawing/2014/main" id="{21E68A7C-C33D-493A-8EFD-263521EBA03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29114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2">
            <a:extLst>
              <a:ext uri="{FF2B5EF4-FFF2-40B4-BE49-F238E27FC236}">
                <a16:creationId xmlns:a16="http://schemas.microsoft.com/office/drawing/2014/main" id="{B7C48F64-09EF-4942-ADC9-E9AA40DB1978}"/>
              </a:ext>
            </a:extLst>
          </p:cNvPr>
          <p:cNvSpPr txBox="1">
            <a:spLocks noChangeArrowheads="1"/>
          </p:cNvSpPr>
          <p:nvPr/>
        </p:nvSpPr>
        <p:spPr bwMode="auto">
          <a:xfrm>
            <a:off x="914400" y="36576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 </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6" name="Text Box 13">
            <a:extLst>
              <a:ext uri="{FF2B5EF4-FFF2-40B4-BE49-F238E27FC236}">
                <a16:creationId xmlns:a16="http://schemas.microsoft.com/office/drawing/2014/main" id="{E9BEF85D-06EE-4389-A161-1CAFEEE03898}"/>
              </a:ext>
            </a:extLst>
          </p:cNvPr>
          <p:cNvSpPr txBox="1">
            <a:spLocks noChangeArrowheads="1"/>
          </p:cNvSpPr>
          <p:nvPr/>
        </p:nvSpPr>
        <p:spPr bwMode="auto">
          <a:xfrm>
            <a:off x="914400" y="42052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rPr>
              <a:t>θ</a:t>
            </a:r>
            <a:r>
              <a:rPr lang="en-US" altLang="en-US">
                <a:solidFill>
                  <a:srgbClr val="F71A03"/>
                </a:solidFill>
              </a:rPr>
              <a:t>a) = 3 x Ea x Ia x PF</a:t>
            </a:r>
            <a:r>
              <a:rPr lang="en-US" altLang="en-US"/>
              <a:t> </a:t>
            </a:r>
            <a:endParaRPr lang="el-GR" altLang="en-US"/>
          </a:p>
        </p:txBody>
      </p:sp>
      <p:sp>
        <p:nvSpPr>
          <p:cNvPr id="7" name="Text Box 16">
            <a:extLst>
              <a:ext uri="{FF2B5EF4-FFF2-40B4-BE49-F238E27FC236}">
                <a16:creationId xmlns:a16="http://schemas.microsoft.com/office/drawing/2014/main" id="{ADD917DF-4825-4954-A4C3-F5EEA1820BCF}"/>
              </a:ext>
            </a:extLst>
          </p:cNvPr>
          <p:cNvSpPr txBox="1">
            <a:spLocks noChangeArrowheads="1"/>
          </p:cNvSpPr>
          <p:nvPr/>
        </p:nvSpPr>
        <p:spPr bwMode="auto">
          <a:xfrm>
            <a:off x="914400" y="4876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a:t>
            </a:r>
            <a:endParaRPr lang="el-GR" altLang="en-US">
              <a:solidFill>
                <a:srgbClr val="F71A03"/>
              </a:solidFill>
            </a:endParaRPr>
          </a:p>
        </p:txBody>
      </p:sp>
      <p:sp>
        <p:nvSpPr>
          <p:cNvPr id="8" name="Text Box 17">
            <a:extLst>
              <a:ext uri="{FF2B5EF4-FFF2-40B4-BE49-F238E27FC236}">
                <a16:creationId xmlns:a16="http://schemas.microsoft.com/office/drawing/2014/main" id="{CAA2E681-A6A8-4EFE-9789-767FDD78B147}"/>
              </a:ext>
            </a:extLst>
          </p:cNvPr>
          <p:cNvSpPr txBox="1">
            <a:spLocks noChangeArrowheads="1"/>
          </p:cNvSpPr>
          <p:nvPr/>
        </p:nvSpPr>
        <p:spPr bwMode="auto">
          <a:xfrm>
            <a:off x="914400" y="5486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 = 16,620 W</a:t>
            </a:r>
            <a:endParaRPr lang="el-GR" altLang="en-US">
              <a:solidFill>
                <a:srgbClr val="F71A03"/>
              </a:solidFill>
            </a:endParaRPr>
          </a:p>
        </p:txBody>
      </p:sp>
      <p:sp>
        <p:nvSpPr>
          <p:cNvPr id="2" name="Footer Placeholder 1">
            <a:extLst>
              <a:ext uri="{FF2B5EF4-FFF2-40B4-BE49-F238E27FC236}">
                <a16:creationId xmlns:a16="http://schemas.microsoft.com/office/drawing/2014/main" id="{04140C19-EF03-42EA-90A8-62BD758EC12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BDD3B31-414A-4735-8DD4-D7203779348C}"/>
              </a:ext>
            </a:extLst>
          </p:cNvPr>
          <p:cNvSpPr>
            <a:spLocks noGrp="1"/>
          </p:cNvSpPr>
          <p:nvPr>
            <p:ph type="sldNum" sz="quarter" idx="4"/>
          </p:nvPr>
        </p:nvSpPr>
        <p:spPr/>
        <p:txBody>
          <a:bodyPr/>
          <a:lstStyle/>
          <a:p>
            <a:fld id="{F4B7F58F-9A72-4E07-B505-B7A6F5244F49}" type="slidenum">
              <a:rPr lang="en-US" smtClean="0"/>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2820283-91EA-4EC0-9BDC-87E3B5ED5BCD}"/>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sp>
        <p:nvSpPr>
          <p:cNvPr id="69635" name="Text Box 7">
            <a:extLst>
              <a:ext uri="{FF2B5EF4-FFF2-40B4-BE49-F238E27FC236}">
                <a16:creationId xmlns:a16="http://schemas.microsoft.com/office/drawing/2014/main" id="{2364FE43-CDC4-4812-AF5F-65C1EE0A730E}"/>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unbalanced system</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pic>
        <p:nvPicPr>
          <p:cNvPr id="69636" name="Picture 4" descr="3P-Wye-Voltages">
            <a:extLst>
              <a:ext uri="{FF2B5EF4-FFF2-40B4-BE49-F238E27FC236}">
                <a16:creationId xmlns:a16="http://schemas.microsoft.com/office/drawing/2014/main" id="{834BFCEA-E657-484D-AD24-1DEF9B25BFA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7" name="Text Box 10">
            <a:extLst>
              <a:ext uri="{FF2B5EF4-FFF2-40B4-BE49-F238E27FC236}">
                <a16:creationId xmlns:a16="http://schemas.microsoft.com/office/drawing/2014/main" id="{2885E401-1E55-4283-98A3-3F6F7BC1AF43}"/>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12">
            <a:extLst>
              <a:ext uri="{FF2B5EF4-FFF2-40B4-BE49-F238E27FC236}">
                <a16:creationId xmlns:a16="http://schemas.microsoft.com/office/drawing/2014/main" id="{E3F85DE9-44EC-403D-B5D0-6DFA270AEAEA}"/>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P</a:t>
            </a:r>
            <a:r>
              <a:rPr lang="en-US" altLang="en-US" baseline="-25000">
                <a:solidFill>
                  <a:srgbClr val="F71A03"/>
                </a:solidFill>
              </a:rPr>
              <a:t>a</a:t>
            </a:r>
            <a:r>
              <a:rPr lang="en-US" altLang="en-US">
                <a:solidFill>
                  <a:srgbClr val="F71A03"/>
                </a:solidFill>
              </a:rPr>
              <a:t> + P</a:t>
            </a:r>
            <a:r>
              <a:rPr lang="en-US" altLang="en-US" baseline="-25000">
                <a:solidFill>
                  <a:srgbClr val="F71A03"/>
                </a:solidFill>
              </a:rPr>
              <a:t>b</a:t>
            </a:r>
            <a:r>
              <a:rPr lang="en-US" altLang="en-US">
                <a:solidFill>
                  <a:srgbClr val="F71A03"/>
                </a:solidFill>
              </a:rPr>
              <a:t> + P</a:t>
            </a:r>
            <a:r>
              <a:rPr lang="en-US" altLang="en-US" baseline="-25000">
                <a:solidFill>
                  <a:srgbClr val="F71A03"/>
                </a:solidFill>
              </a:rPr>
              <a:t>c</a:t>
            </a:r>
            <a:endParaRPr lang="el-GR" altLang="en-US" baseline="-25000">
              <a:solidFill>
                <a:srgbClr val="F71A03"/>
              </a:solidFill>
            </a:endParaRPr>
          </a:p>
        </p:txBody>
      </p:sp>
      <p:sp>
        <p:nvSpPr>
          <p:cNvPr id="7" name="Text Box 11">
            <a:extLst>
              <a:ext uri="{FF2B5EF4-FFF2-40B4-BE49-F238E27FC236}">
                <a16:creationId xmlns:a16="http://schemas.microsoft.com/office/drawing/2014/main" id="{5D6940C2-276B-4BA1-BD28-6978945ABCF4}"/>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8" name="Text Box 8">
            <a:extLst>
              <a:ext uri="{FF2B5EF4-FFF2-40B4-BE49-F238E27FC236}">
                <a16:creationId xmlns:a16="http://schemas.microsoft.com/office/drawing/2014/main" id="{1F18E7A2-29CA-402D-B70E-9A95D06D9326}"/>
              </a:ext>
            </a:extLst>
          </p:cNvPr>
          <p:cNvSpPr txBox="1">
            <a:spLocks noChangeArrowheads="1"/>
          </p:cNvSpPr>
          <p:nvPr/>
        </p:nvSpPr>
        <p:spPr bwMode="auto">
          <a:xfrm>
            <a:off x="685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x .900</a:t>
            </a:r>
          </a:p>
          <a:p>
            <a:pPr eaLnBrk="1" hangingPunct="1"/>
            <a:r>
              <a:rPr lang="en-US" altLang="en-US">
                <a:solidFill>
                  <a:srgbClr val="F71A03"/>
                </a:solidFill>
              </a:rPr>
              <a:t>     = 5,112</a:t>
            </a:r>
            <a:endParaRPr lang="el-GR" altLang="en-US">
              <a:solidFill>
                <a:srgbClr val="F71A03"/>
              </a:solidFill>
            </a:endParaRPr>
          </a:p>
        </p:txBody>
      </p:sp>
      <p:sp>
        <p:nvSpPr>
          <p:cNvPr id="9" name="Text Box 13">
            <a:extLst>
              <a:ext uri="{FF2B5EF4-FFF2-40B4-BE49-F238E27FC236}">
                <a16:creationId xmlns:a16="http://schemas.microsoft.com/office/drawing/2014/main" id="{56934629-66E9-4EEE-8B7A-3711403D5FBB}"/>
              </a:ext>
            </a:extLst>
          </p:cNvPr>
          <p:cNvSpPr txBox="1">
            <a:spLocks noChangeArrowheads="1"/>
          </p:cNvSpPr>
          <p:nvPr/>
        </p:nvSpPr>
        <p:spPr bwMode="auto">
          <a:xfrm>
            <a:off x="3429000" y="5029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x .784</a:t>
            </a:r>
          </a:p>
          <a:p>
            <a:pPr eaLnBrk="1" hangingPunct="1"/>
            <a:r>
              <a:rPr lang="en-US" altLang="en-US">
                <a:solidFill>
                  <a:srgbClr val="F71A03"/>
                </a:solidFill>
              </a:rPr>
              <a:t>     = 6,874</a:t>
            </a:r>
            <a:endParaRPr lang="el-GR" altLang="en-US">
              <a:solidFill>
                <a:srgbClr val="F71A03"/>
              </a:solidFill>
            </a:endParaRPr>
          </a:p>
        </p:txBody>
      </p:sp>
      <p:sp>
        <p:nvSpPr>
          <p:cNvPr id="10" name="Text Box 14">
            <a:extLst>
              <a:ext uri="{FF2B5EF4-FFF2-40B4-BE49-F238E27FC236}">
                <a16:creationId xmlns:a16="http://schemas.microsoft.com/office/drawing/2014/main" id="{B94484E9-8EC3-400C-A5F5-8B8952D2BD91}"/>
              </a:ext>
            </a:extLst>
          </p:cNvPr>
          <p:cNvSpPr txBox="1">
            <a:spLocks noChangeArrowheads="1"/>
          </p:cNvSpPr>
          <p:nvPr/>
        </p:nvSpPr>
        <p:spPr bwMode="auto">
          <a:xfrm>
            <a:off x="6019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x .866</a:t>
            </a:r>
          </a:p>
          <a:p>
            <a:pPr eaLnBrk="1" hangingPunct="1"/>
            <a:r>
              <a:rPr lang="en-US" altLang="en-US">
                <a:solidFill>
                  <a:srgbClr val="F71A03"/>
                </a:solidFill>
              </a:rPr>
              <a:t>     = 7,170</a:t>
            </a:r>
            <a:endParaRPr lang="el-GR" altLang="en-US">
              <a:solidFill>
                <a:srgbClr val="F71A03"/>
              </a:solidFill>
            </a:endParaRPr>
          </a:p>
        </p:txBody>
      </p:sp>
      <p:sp>
        <p:nvSpPr>
          <p:cNvPr id="11" name="Text Box 17">
            <a:extLst>
              <a:ext uri="{FF2B5EF4-FFF2-40B4-BE49-F238E27FC236}">
                <a16:creationId xmlns:a16="http://schemas.microsoft.com/office/drawing/2014/main" id="{36AC0002-0521-4D03-BF33-42D99A10A344}"/>
              </a:ext>
            </a:extLst>
          </p:cNvPr>
          <p:cNvSpPr txBox="1">
            <a:spLocks noChangeArrowheads="1"/>
          </p:cNvSpPr>
          <p:nvPr/>
        </p:nvSpPr>
        <p:spPr bwMode="auto">
          <a:xfrm>
            <a:off x="762000" y="5943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5,112 + 6,874 + 7,170 = 19,156</a:t>
            </a:r>
            <a:endParaRPr lang="el-GR" altLang="en-US" sz="2000">
              <a:solidFill>
                <a:srgbClr val="F71A03"/>
              </a:solidFill>
            </a:endParaRPr>
          </a:p>
        </p:txBody>
      </p:sp>
      <p:sp>
        <p:nvSpPr>
          <p:cNvPr id="2" name="Footer Placeholder 1">
            <a:extLst>
              <a:ext uri="{FF2B5EF4-FFF2-40B4-BE49-F238E27FC236}">
                <a16:creationId xmlns:a16="http://schemas.microsoft.com/office/drawing/2014/main" id="{8F776961-7341-4E70-96DC-5E7612A2FD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ACF8A03-BBC7-4642-8C8B-786B13A759DD}"/>
              </a:ext>
            </a:extLst>
          </p:cNvPr>
          <p:cNvSpPr>
            <a:spLocks noGrp="1"/>
          </p:cNvSpPr>
          <p:nvPr>
            <p:ph type="sldNum" sz="quarter" idx="4"/>
          </p:nvPr>
        </p:nvSpPr>
        <p:spPr/>
        <p:txBody>
          <a:bodyPr/>
          <a:lstStyle/>
          <a:p>
            <a:fld id="{F4B7F58F-9A72-4E07-B505-B7A6F5244F49}" type="slidenum">
              <a:rPr lang="en-US" smtClean="0"/>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C190F22-6B76-4DD2-937D-B16DE6BFFDBE}"/>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What is VA?</a:t>
            </a:r>
          </a:p>
        </p:txBody>
      </p:sp>
      <p:sp>
        <p:nvSpPr>
          <p:cNvPr id="70659" name="Text Box 3">
            <a:extLst>
              <a:ext uri="{FF2B5EF4-FFF2-40B4-BE49-F238E27FC236}">
                <a16:creationId xmlns:a16="http://schemas.microsoft.com/office/drawing/2014/main" id="{49D67ACB-8846-4A08-ACFC-B1E362E539E1}"/>
              </a:ext>
            </a:extLst>
          </p:cNvPr>
          <p:cNvSpPr txBox="1">
            <a:spLocks noChangeArrowheads="1"/>
          </p:cNvSpPr>
          <p:nvPr/>
        </p:nvSpPr>
        <p:spPr bwMode="auto">
          <a:xfrm>
            <a:off x="609600" y="16764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If we were trying to decide how big the transformers in the last example need to be, we would need to calculate the kVA of the loads rather than the kW.</a:t>
            </a:r>
          </a:p>
          <a:p>
            <a:pPr algn="ctr" eaLnBrk="1" hangingPunct="1"/>
            <a:endParaRPr lang="en-US" altLang="en-US" sz="2400">
              <a:solidFill>
                <a:srgbClr val="000066"/>
              </a:solidFill>
            </a:endParaRPr>
          </a:p>
          <a:p>
            <a:pPr algn="ctr" eaLnBrk="1" hangingPunct="1"/>
            <a:r>
              <a:rPr lang="en-US" altLang="en-US" sz="2400">
                <a:solidFill>
                  <a:srgbClr val="000066"/>
                </a:solidFill>
              </a:rPr>
              <a:t>REMEMBER</a:t>
            </a: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p:txBody>
      </p:sp>
      <p:sp>
        <p:nvSpPr>
          <p:cNvPr id="70660" name="Text Box 4">
            <a:extLst>
              <a:ext uri="{FF2B5EF4-FFF2-40B4-BE49-F238E27FC236}">
                <a16:creationId xmlns:a16="http://schemas.microsoft.com/office/drawing/2014/main" id="{F4F6EAC6-5927-4853-8A11-7BA1F3C5AEF3}"/>
              </a:ext>
            </a:extLst>
          </p:cNvPr>
          <p:cNvSpPr txBox="1">
            <a:spLocks noChangeArrowheads="1"/>
          </p:cNvSpPr>
          <p:nvPr/>
        </p:nvSpPr>
        <p:spPr bwMode="auto">
          <a:xfrm>
            <a:off x="2743200" y="52578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
        <p:nvSpPr>
          <p:cNvPr id="2" name="Footer Placeholder 1">
            <a:extLst>
              <a:ext uri="{FF2B5EF4-FFF2-40B4-BE49-F238E27FC236}">
                <a16:creationId xmlns:a16="http://schemas.microsoft.com/office/drawing/2014/main" id="{21464DA0-6036-4ED3-ACF5-4B9E85B1B0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7E56C38-2818-477F-B05D-B45AB8C28E54}"/>
              </a:ext>
            </a:extLst>
          </p:cNvPr>
          <p:cNvSpPr>
            <a:spLocks noGrp="1"/>
          </p:cNvSpPr>
          <p:nvPr>
            <p:ph type="sldNum" sz="quarter" idx="4"/>
          </p:nvPr>
        </p:nvSpPr>
        <p:spPr/>
        <p:txBody>
          <a:bodyPr/>
          <a:lstStyle/>
          <a:p>
            <a:fld id="{F4B7F58F-9A72-4E07-B505-B7A6F5244F49}"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10BA4E9-D6FD-49CB-9BC2-3E0BB6294916}"/>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sp>
        <p:nvSpPr>
          <p:cNvPr id="71683" name="Text Box 5">
            <a:extLst>
              <a:ext uri="{FF2B5EF4-FFF2-40B4-BE49-F238E27FC236}">
                <a16:creationId xmlns:a16="http://schemas.microsoft.com/office/drawing/2014/main" id="{2DDA0257-1476-42CB-9E64-B420CF438FCF}"/>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What is the VA for each phase?</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pic>
        <p:nvPicPr>
          <p:cNvPr id="71684" name="Picture 4" descr="3P-Wye-Voltages">
            <a:extLst>
              <a:ext uri="{FF2B5EF4-FFF2-40B4-BE49-F238E27FC236}">
                <a16:creationId xmlns:a16="http://schemas.microsoft.com/office/drawing/2014/main" id="{8FBC3CF3-1ADC-4699-AAA0-942B0CEB7093}"/>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5" name="Text Box 7">
            <a:extLst>
              <a:ext uri="{FF2B5EF4-FFF2-40B4-BE49-F238E27FC236}">
                <a16:creationId xmlns:a16="http://schemas.microsoft.com/office/drawing/2014/main" id="{AD1B1E5E-96A0-43E8-9D44-99B1CE38621F}"/>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9">
            <a:extLst>
              <a:ext uri="{FF2B5EF4-FFF2-40B4-BE49-F238E27FC236}">
                <a16:creationId xmlns:a16="http://schemas.microsoft.com/office/drawing/2014/main" id="{47D28C19-E130-476B-B9F7-BADC1513A93B}"/>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VA</a:t>
            </a:r>
            <a:r>
              <a:rPr lang="en-US" altLang="en-US" baseline="-25000">
                <a:solidFill>
                  <a:srgbClr val="F71A03"/>
                </a:solidFill>
              </a:rPr>
              <a:t>a</a:t>
            </a:r>
            <a:r>
              <a:rPr lang="en-US" altLang="en-US">
                <a:solidFill>
                  <a:srgbClr val="F71A03"/>
                </a:solidFill>
              </a:rPr>
              <a:t> + VA</a:t>
            </a:r>
            <a:r>
              <a:rPr lang="en-US" altLang="en-US" baseline="-25000">
                <a:solidFill>
                  <a:srgbClr val="F71A03"/>
                </a:solidFill>
              </a:rPr>
              <a:t>b</a:t>
            </a:r>
            <a:r>
              <a:rPr lang="en-US" altLang="en-US">
                <a:solidFill>
                  <a:srgbClr val="F71A03"/>
                </a:solidFill>
              </a:rPr>
              <a:t> + VA</a:t>
            </a:r>
            <a:r>
              <a:rPr lang="en-US" altLang="en-US" baseline="-25000">
                <a:solidFill>
                  <a:srgbClr val="F71A03"/>
                </a:solidFill>
              </a:rPr>
              <a:t>c</a:t>
            </a:r>
            <a:endParaRPr lang="el-GR" altLang="en-US" baseline="-25000">
              <a:solidFill>
                <a:srgbClr val="F71A03"/>
              </a:solidFill>
            </a:endParaRPr>
          </a:p>
        </p:txBody>
      </p:sp>
      <p:sp>
        <p:nvSpPr>
          <p:cNvPr id="7" name="Text Box 8">
            <a:extLst>
              <a:ext uri="{FF2B5EF4-FFF2-40B4-BE49-F238E27FC236}">
                <a16:creationId xmlns:a16="http://schemas.microsoft.com/office/drawing/2014/main" id="{86840D15-D1BA-4803-A2AB-9C85680B43EC}"/>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a:t>
            </a:r>
            <a:r>
              <a:rPr lang="en-US" altLang="en-US">
                <a:solidFill>
                  <a:srgbClr val="F71A03"/>
                </a:solidFill>
                <a:cs typeface="Arial" panose="020B0604020202020204" pitchFamily="34" charset="0"/>
              </a:rPr>
              <a:t>+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endParaRPr lang="el-GR" altLang="en-US">
              <a:solidFill>
                <a:srgbClr val="F71A03"/>
              </a:solidFill>
            </a:endParaRPr>
          </a:p>
        </p:txBody>
      </p:sp>
      <p:sp>
        <p:nvSpPr>
          <p:cNvPr id="8" name="Text Box 6">
            <a:extLst>
              <a:ext uri="{FF2B5EF4-FFF2-40B4-BE49-F238E27FC236}">
                <a16:creationId xmlns:a16="http://schemas.microsoft.com/office/drawing/2014/main" id="{2BEDB880-2442-481A-A21A-A0A3B5561F01}"/>
              </a:ext>
            </a:extLst>
          </p:cNvPr>
          <p:cNvSpPr txBox="1">
            <a:spLocks noChangeArrowheads="1"/>
          </p:cNvSpPr>
          <p:nvPr/>
        </p:nvSpPr>
        <p:spPr bwMode="auto">
          <a:xfrm>
            <a:off x="685800" y="5032375"/>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 5,680</a:t>
            </a:r>
            <a:endParaRPr lang="el-GR" altLang="en-US">
              <a:solidFill>
                <a:srgbClr val="F71A03"/>
              </a:solidFill>
            </a:endParaRPr>
          </a:p>
        </p:txBody>
      </p:sp>
      <p:sp>
        <p:nvSpPr>
          <p:cNvPr id="9" name="Text Box 10">
            <a:extLst>
              <a:ext uri="{FF2B5EF4-FFF2-40B4-BE49-F238E27FC236}">
                <a16:creationId xmlns:a16="http://schemas.microsoft.com/office/drawing/2014/main" id="{3B630FAE-B27F-4F01-9331-9037860F5FD0}"/>
              </a:ext>
            </a:extLst>
          </p:cNvPr>
          <p:cNvSpPr txBox="1">
            <a:spLocks noChangeArrowheads="1"/>
          </p:cNvSpPr>
          <p:nvPr/>
        </p:nvSpPr>
        <p:spPr bwMode="auto">
          <a:xfrm>
            <a:off x="3276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 8,768</a:t>
            </a:r>
            <a:endParaRPr lang="el-GR" altLang="en-US">
              <a:solidFill>
                <a:srgbClr val="F71A03"/>
              </a:solidFill>
            </a:endParaRPr>
          </a:p>
        </p:txBody>
      </p:sp>
      <p:sp>
        <p:nvSpPr>
          <p:cNvPr id="10" name="Text Box 11">
            <a:extLst>
              <a:ext uri="{FF2B5EF4-FFF2-40B4-BE49-F238E27FC236}">
                <a16:creationId xmlns:a16="http://schemas.microsoft.com/office/drawing/2014/main" id="{D3E80A8A-8567-47C7-B570-54AFF5E28314}"/>
              </a:ext>
            </a:extLst>
          </p:cNvPr>
          <p:cNvSpPr txBox="1">
            <a:spLocks noChangeArrowheads="1"/>
          </p:cNvSpPr>
          <p:nvPr/>
        </p:nvSpPr>
        <p:spPr bwMode="auto">
          <a:xfrm>
            <a:off x="5943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 8,280</a:t>
            </a:r>
            <a:endParaRPr lang="el-GR" altLang="en-US">
              <a:solidFill>
                <a:srgbClr val="F71A03"/>
              </a:solidFill>
            </a:endParaRPr>
          </a:p>
        </p:txBody>
      </p:sp>
      <p:sp>
        <p:nvSpPr>
          <p:cNvPr id="11" name="Text Box 12">
            <a:extLst>
              <a:ext uri="{FF2B5EF4-FFF2-40B4-BE49-F238E27FC236}">
                <a16:creationId xmlns:a16="http://schemas.microsoft.com/office/drawing/2014/main" id="{64BA97C6-36D2-4A78-8C7B-92C427001614}"/>
              </a:ext>
            </a:extLst>
          </p:cNvPr>
          <p:cNvSpPr txBox="1">
            <a:spLocks noChangeArrowheads="1"/>
          </p:cNvSpPr>
          <p:nvPr/>
        </p:nvSpPr>
        <p:spPr bwMode="auto">
          <a:xfrm>
            <a:off x="685800" y="5562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5,680 + 8,768 + 8,280 = 25,328</a:t>
            </a:r>
            <a:endParaRPr lang="el-GR" altLang="en-US" sz="2000">
              <a:solidFill>
                <a:srgbClr val="F71A03"/>
              </a:solidFill>
            </a:endParaRPr>
          </a:p>
        </p:txBody>
      </p:sp>
      <p:sp>
        <p:nvSpPr>
          <p:cNvPr id="12" name="Text Box 13">
            <a:extLst>
              <a:ext uri="{FF2B5EF4-FFF2-40B4-BE49-F238E27FC236}">
                <a16:creationId xmlns:a16="http://schemas.microsoft.com/office/drawing/2014/main" id="{DAA394F1-3AED-434D-873B-0D87BAB16CAE}"/>
              </a:ext>
            </a:extLst>
          </p:cNvPr>
          <p:cNvSpPr txBox="1">
            <a:spLocks noChangeArrowheads="1"/>
          </p:cNvSpPr>
          <p:nvPr/>
        </p:nvSpPr>
        <p:spPr bwMode="auto">
          <a:xfrm>
            <a:off x="685800" y="6096000"/>
            <a:ext cx="724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Would you use 5kVA, 7.5kVA, 10kVA, 25kVA or 40kVA transformers?</a:t>
            </a:r>
          </a:p>
        </p:txBody>
      </p:sp>
      <p:sp>
        <p:nvSpPr>
          <p:cNvPr id="2" name="Footer Placeholder 1">
            <a:extLst>
              <a:ext uri="{FF2B5EF4-FFF2-40B4-BE49-F238E27FC236}">
                <a16:creationId xmlns:a16="http://schemas.microsoft.com/office/drawing/2014/main" id="{E984C52D-6DCE-4183-A2E8-2D9A24BDE9F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68B16DF-5269-4759-A7AF-7328FD446F84}"/>
              </a:ext>
            </a:extLst>
          </p:cNvPr>
          <p:cNvSpPr>
            <a:spLocks noGrp="1"/>
          </p:cNvSpPr>
          <p:nvPr>
            <p:ph type="sldNum" sz="quarter" idx="4"/>
          </p:nvPr>
        </p:nvSpPr>
        <p:spPr/>
        <p:txBody>
          <a:bodyPr/>
          <a:lstStyle/>
          <a:p>
            <a:fld id="{F4B7F58F-9A72-4E07-B505-B7A6F5244F49}" type="slidenum">
              <a:rPr lang="en-US" smtClean="0"/>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i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FAA934C-C43B-40FD-9C98-3A9AA09FF00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“Dynamic” Electricity</a:t>
            </a:r>
          </a:p>
        </p:txBody>
      </p:sp>
      <p:sp>
        <p:nvSpPr>
          <p:cNvPr id="3" name="Content Placeholder 2">
            <a:extLst>
              <a:ext uri="{FF2B5EF4-FFF2-40B4-BE49-F238E27FC236}">
                <a16:creationId xmlns:a16="http://schemas.microsoft.com/office/drawing/2014/main" id="{231C4AD5-1F59-49F0-A07C-5FED6CC613CE}"/>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hlinkClick r:id="rId2"/>
              </a:rPr>
              <a:t>Current</a:t>
            </a:r>
            <a:r>
              <a:rPr lang="en-US" sz="2400" b="1" dirty="0">
                <a:latin typeface="Arial" panose="020B0604020202020204" pitchFamily="34" charset="0"/>
                <a:cs typeface="Arial" panose="020B0604020202020204" pitchFamily="34" charset="0"/>
              </a:rPr>
              <a:t> – Electrons flowing from one place to another</a:t>
            </a:r>
          </a:p>
          <a:p>
            <a:pPr lvl="1">
              <a:defRPr/>
            </a:pPr>
            <a:r>
              <a:rPr lang="en-US" sz="2000" dirty="0">
                <a:latin typeface="Arial" panose="020B0604020202020204" pitchFamily="34" charset="0"/>
                <a:cs typeface="Arial" panose="020B0604020202020204" pitchFamily="34" charset="0"/>
              </a:rPr>
              <a:t>If one object has a negative charge and another has a positive charge Electrons will flow from the negative to the positive if they are connected</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5604" name="Picture 3">
            <a:extLst>
              <a:ext uri="{FF2B5EF4-FFF2-40B4-BE49-F238E27FC236}">
                <a16:creationId xmlns:a16="http://schemas.microsoft.com/office/drawing/2014/main" id="{1A1C7F50-7A7A-48EB-8148-8D4E8732CE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400425"/>
            <a:ext cx="38862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2016DB1-ACDA-4D7E-A0CE-49948E28366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6D4126A-F087-4B47-8E6A-F8610C6D42BE}"/>
              </a:ext>
            </a:extLst>
          </p:cNvPr>
          <p:cNvSpPr>
            <a:spLocks noGrp="1"/>
          </p:cNvSpPr>
          <p:nvPr>
            <p:ph type="sldNum" sz="quarter" idx="4"/>
          </p:nvPr>
        </p:nvSpPr>
        <p:spPr/>
        <p:txBody>
          <a:bodyPr/>
          <a:lstStyle/>
          <a:p>
            <a:fld id="{F4B7F58F-9A72-4E07-B505-B7A6F5244F49}"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C734EFD-9EB2-4DA4-BA1C-7255CFD5D239}"/>
              </a:ext>
            </a:extLst>
          </p:cNvPr>
          <p:cNvSpPr>
            <a:spLocks noGrp="1" noChangeArrowheads="1"/>
          </p:cNvSpPr>
          <p:nvPr>
            <p:ph type="title"/>
          </p:nvPr>
        </p:nvSpPr>
        <p:spPr bwMode="auto">
          <a:xfrm>
            <a:off x="457200" y="381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solidFill>
                  <a:schemeClr val="accent6">
                    <a:lumMod val="50000"/>
                  </a:schemeClr>
                </a:solidFill>
                <a:latin typeface="Arial" panose="020B0604020202020204" pitchFamily="34" charset="0"/>
                <a:cs typeface="Arial" panose="020B0604020202020204" pitchFamily="34" charset="0"/>
              </a:rPr>
              <a:t>Induction Meters</a:t>
            </a:r>
          </a:p>
        </p:txBody>
      </p:sp>
      <p:sp>
        <p:nvSpPr>
          <p:cNvPr id="23555" name="Rectangle 3">
            <a:extLst>
              <a:ext uri="{FF2B5EF4-FFF2-40B4-BE49-F238E27FC236}">
                <a16:creationId xmlns:a16="http://schemas.microsoft.com/office/drawing/2014/main" id="{313125A9-7208-4C20-B8E0-9C70F147FDB8}"/>
              </a:ext>
            </a:extLst>
          </p:cNvPr>
          <p:cNvSpPr>
            <a:spLocks noGrp="1" noChangeArrowheads="1"/>
          </p:cNvSpPr>
          <p:nvPr>
            <p:ph idx="1"/>
          </p:nvPr>
        </p:nvSpPr>
        <p:spPr>
          <a:xfrm>
            <a:off x="298450" y="1628775"/>
            <a:ext cx="5089525" cy="4772025"/>
          </a:xfrm>
        </p:spPr>
        <p:txBody>
          <a:bodyPr rtlCol="0">
            <a:normAutofit fontScale="92500" lnSpcReduction="20000"/>
          </a:bodyPr>
          <a:lstStyle/>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Using concepts put forth by Tesla and Ferraris, several inventors created early  induction watthour meters</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Two coils and a conducting (usually aluminum) disk.  A braking magnet.</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first coil generates </a:t>
            </a:r>
            <a:r>
              <a:rPr lang="en-US" altLang="en-US" sz="1800" i="1" dirty="0">
                <a:latin typeface="Arial" panose="020B0604020202020204" pitchFamily="34" charset="0"/>
                <a:cs typeface="Arial" panose="020B0604020202020204" pitchFamily="34" charset="0"/>
              </a:rPr>
              <a:t>eddy currents</a:t>
            </a:r>
            <a:r>
              <a:rPr lang="en-US" altLang="en-US" sz="1800" dirty="0">
                <a:latin typeface="Arial" panose="020B0604020202020204" pitchFamily="34" charset="0"/>
                <a:cs typeface="Arial" panose="020B0604020202020204" pitchFamily="34" charset="0"/>
              </a:rPr>
              <a:t> in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second coil interacts with the eddy currents to cause motion</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Disk would accelerate without bound except for eddy currents caused by motion through fixed magnetic field which slows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The end result is that each revolution of the disk measures a constant amount of energy</a:t>
            </a:r>
          </a:p>
          <a:p>
            <a:pPr fontAlgn="auto">
              <a:lnSpc>
                <a:spcPct val="80000"/>
              </a:lnSpc>
              <a:spcAft>
                <a:spcPts val="0"/>
              </a:spcAft>
              <a:buFont typeface="Arial" panose="020B0604020202020204" pitchFamily="34" charset="0"/>
              <a:buChar char="•"/>
              <a:defRPr/>
            </a:pPr>
            <a:endParaRPr lang="en-US" altLang="en-US" sz="2000" dirty="0"/>
          </a:p>
        </p:txBody>
      </p:sp>
      <p:pic>
        <p:nvPicPr>
          <p:cNvPr id="72708" name="Picture 5">
            <a:extLst>
              <a:ext uri="{FF2B5EF4-FFF2-40B4-BE49-F238E27FC236}">
                <a16:creationId xmlns:a16="http://schemas.microsoft.com/office/drawing/2014/main" id="{FDFB21BA-DAC8-43F0-B6F0-AFFB44209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676400"/>
            <a:ext cx="30702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31BD6754-E239-46DA-9420-22C8440C30B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9449189-9F58-4A6D-B4E4-8C554162ECB1}"/>
              </a:ext>
            </a:extLst>
          </p:cNvPr>
          <p:cNvSpPr>
            <a:spLocks noGrp="1"/>
          </p:cNvSpPr>
          <p:nvPr>
            <p:ph type="sldNum" sz="quarter" idx="4"/>
          </p:nvPr>
        </p:nvSpPr>
        <p:spPr/>
        <p:txBody>
          <a:bodyPr/>
          <a:lstStyle/>
          <a:p>
            <a:fld id="{F4B7F58F-9A72-4E07-B505-B7A6F5244F49}"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78596E9-7FFF-42B6-9104-E8FB55A1FFBC}"/>
              </a:ext>
            </a:extLst>
          </p:cNvPr>
          <p:cNvSpPr>
            <a:spLocks noGrp="1" noChangeArrowheads="1"/>
          </p:cNvSpPr>
          <p:nvPr>
            <p:ph type="title"/>
          </p:nvPr>
        </p:nvSpPr>
        <p:spPr bwMode="auto">
          <a:xfrm>
            <a:off x="1556951" y="386968"/>
            <a:ext cx="7208107" cy="67983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solidFill>
                  <a:schemeClr val="accent6">
                    <a:lumMod val="50000"/>
                  </a:schemeClr>
                </a:solidFill>
                <a:latin typeface="Arial" panose="020B0604020202020204" pitchFamily="34" charset="0"/>
                <a:cs typeface="Arial" panose="020B0604020202020204" pitchFamily="34" charset="0"/>
              </a:rPr>
              <a:t>Basic Energy Formula</a:t>
            </a:r>
          </a:p>
        </p:txBody>
      </p:sp>
      <p:graphicFrame>
        <p:nvGraphicFramePr>
          <p:cNvPr id="73732" name="Object 4">
            <a:extLst>
              <a:ext uri="{FF2B5EF4-FFF2-40B4-BE49-F238E27FC236}">
                <a16:creationId xmlns:a16="http://schemas.microsoft.com/office/drawing/2014/main" id="{81BEE0D5-C9AF-417A-81A2-58E6CEBFBEA2}"/>
              </a:ext>
            </a:extLst>
          </p:cNvPr>
          <p:cNvGraphicFramePr>
            <a:graphicFrameLocks noGrp="1" noChangeAspect="1"/>
          </p:cNvGraphicFramePr>
          <p:nvPr>
            <p:ph idx="1"/>
            <p:extLst>
              <p:ext uri="{D42A27DB-BD31-4B8C-83A1-F6EECF244321}">
                <p14:modId xmlns:p14="http://schemas.microsoft.com/office/powerpoint/2010/main" val="2193963738"/>
              </p:ext>
            </p:extLst>
          </p:nvPr>
        </p:nvGraphicFramePr>
        <p:xfrm>
          <a:off x="685972" y="3425053"/>
          <a:ext cx="7223312" cy="838200"/>
        </p:xfrm>
        <a:graphic>
          <a:graphicData uri="http://schemas.openxmlformats.org/presentationml/2006/ole">
            <mc:AlternateContent xmlns:mc="http://schemas.openxmlformats.org/markup-compatibility/2006">
              <mc:Choice xmlns:v="urn:schemas-microsoft-com:vml" Requires="v">
                <p:oleObj name="Equation" r:id="rId3" imgW="3721100" imgH="431800" progId="Equation.3">
                  <p:embed/>
                </p:oleObj>
              </mc:Choice>
              <mc:Fallback>
                <p:oleObj name="Equation" r:id="rId3" imgW="3721100" imgH="431800" progId="Equation.3">
                  <p:embed/>
                  <p:pic>
                    <p:nvPicPr>
                      <p:cNvPr id="73732" name="Object 4">
                        <a:extLst>
                          <a:ext uri="{FF2B5EF4-FFF2-40B4-BE49-F238E27FC236}">
                            <a16:creationId xmlns:a16="http://schemas.microsoft.com/office/drawing/2014/main" id="{81BEE0D5-C9AF-417A-81A2-58E6CEBFBEA2}"/>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72" y="3425053"/>
                        <a:ext cx="7223312" cy="838200"/>
                      </a:xfrm>
                      <a:prstGeom prst="rect">
                        <a:avLst/>
                      </a:prstGeom>
                      <a:noFill/>
                      <a:ln>
                        <a:noFill/>
                      </a:ln>
                      <a:effectLst/>
                    </p:spPr>
                  </p:pic>
                </p:oleObj>
              </mc:Fallback>
            </mc:AlternateContent>
          </a:graphicData>
        </a:graphic>
      </p:graphicFrame>
      <p:sp>
        <p:nvSpPr>
          <p:cNvPr id="73731" name="Rectangle 3">
            <a:extLst>
              <a:ext uri="{FF2B5EF4-FFF2-40B4-BE49-F238E27FC236}">
                <a16:creationId xmlns:a16="http://schemas.microsoft.com/office/drawing/2014/main" id="{5058C72B-12BF-481B-9939-A7B05F8AD20E}"/>
              </a:ext>
            </a:extLst>
          </p:cNvPr>
          <p:cNvSpPr>
            <a:spLocks noGrp="1" noChangeArrowheads="1"/>
          </p:cNvSpPr>
          <p:nvPr>
            <p:ph type="body" sz="half" idx="4294967295"/>
          </p:nvPr>
        </p:nvSpPr>
        <p:spPr>
          <a:xfrm>
            <a:off x="692150" y="1367653"/>
            <a:ext cx="7759699" cy="4114800"/>
          </a:xfrm>
        </p:spPr>
        <p:txBody>
          <a:bodyPr>
            <a:normAutofit/>
          </a:bodyPr>
          <a:lstStyle/>
          <a:p>
            <a:r>
              <a:rPr lang="en-US" altLang="en-US" dirty="0"/>
              <a:t>The essential specification of a watthour meter’s measurement is given by the value </a:t>
            </a:r>
            <a:br>
              <a:rPr lang="en-US" altLang="en-US" dirty="0"/>
            </a:br>
            <a:r>
              <a:rPr lang="en-US" altLang="en-US" dirty="0"/>
              <a:t>	</a:t>
            </a:r>
            <a:r>
              <a:rPr lang="en-US" altLang="en-US" dirty="0" err="1"/>
              <a:t>Kh</a:t>
            </a:r>
            <a:r>
              <a:rPr lang="en-US" altLang="en-US" dirty="0"/>
              <a:t> [ Watthours per disk revolution ]</a:t>
            </a:r>
          </a:p>
          <a:p>
            <a:r>
              <a:rPr lang="en-US" altLang="en-US" dirty="0"/>
              <a:t>The watthour meter formula is as follows:</a:t>
            </a:r>
          </a:p>
          <a:p>
            <a:endParaRPr lang="en-US" altLang="en-US" dirty="0"/>
          </a:p>
          <a:p>
            <a:endParaRPr lang="en-US" altLang="en-US" dirty="0"/>
          </a:p>
        </p:txBody>
      </p:sp>
      <p:pic>
        <p:nvPicPr>
          <p:cNvPr id="2" name="Picture 4">
            <a:extLst>
              <a:ext uri="{FF2B5EF4-FFF2-40B4-BE49-F238E27FC236}">
                <a16:creationId xmlns:a16="http://schemas.microsoft.com/office/drawing/2014/main" id="{CE4F5A8F-AB10-D9E8-EFB0-AF28166F3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397496"/>
            <a:ext cx="2979472" cy="194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6BD194D1-9C45-B6FE-9853-8CB5DDDD3F5C}"/>
              </a:ext>
            </a:extLst>
          </p:cNvPr>
          <p:cNvSpPr txBox="1"/>
          <p:nvPr/>
        </p:nvSpPr>
        <p:spPr>
          <a:xfrm>
            <a:off x="-914400" y="6341420"/>
            <a:ext cx="4572000" cy="276999"/>
          </a:xfrm>
          <a:prstGeom prst="rect">
            <a:avLst/>
          </a:prstGeom>
          <a:noFill/>
        </p:spPr>
        <p:txBody>
          <a:bodyPr wrap="square">
            <a:spAutoFit/>
          </a:bodyPr>
          <a:lstStyle/>
          <a:p>
            <a:r>
              <a:rPr lang="en-US" sz="1200" dirty="0">
                <a:solidFill>
                  <a:srgbClr val="FF0000"/>
                </a:solidFill>
              </a:rPr>
              <a:t>tescometering.com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3048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1893: Blondel’s Theorem</a:t>
            </a:r>
          </a:p>
        </p:txBody>
      </p:sp>
      <p:sp>
        <p:nvSpPr>
          <p:cNvPr id="35843" name="Rectangle 3"/>
          <p:cNvSpPr>
            <a:spLocks noGrp="1" noChangeArrowheads="1"/>
          </p:cNvSpPr>
          <p:nvPr>
            <p:ph idx="1"/>
          </p:nvPr>
        </p:nvSpPr>
        <p:spPr>
          <a:xfrm>
            <a:off x="457200" y="1676400"/>
            <a:ext cx="8001000" cy="1600200"/>
          </a:xfrm>
        </p:spPr>
        <p:txBody>
          <a:bodyPr/>
          <a:lstStyle/>
          <a:p>
            <a:pPr>
              <a:spcBef>
                <a:spcPts val="0"/>
              </a:spcBef>
            </a:pPr>
            <a:r>
              <a:rPr lang="en-US" altLang="en-US" sz="1800" dirty="0">
                <a:latin typeface="Arial" panose="020B0604020202020204" pitchFamily="34" charset="0"/>
                <a:cs typeface="Arial" panose="020B0604020202020204" pitchFamily="34"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00400"/>
            <a:ext cx="1600200" cy="2304288"/>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62000" y="3056965"/>
            <a:ext cx="5715000" cy="2945422"/>
          </a:xfrm>
          <a:prstGeom prst="rect">
            <a:avLst/>
          </a:prstGeom>
          <a:noFill/>
        </p:spPr>
        <p:txBody>
          <a:bodyPr wrap="square" rtlCol="0">
            <a:spAutoFit/>
          </a:bodyPr>
          <a:lstStyle/>
          <a:p>
            <a:pPr marL="0" lvl="1" algn="l"/>
            <a:r>
              <a:rPr lang="en-US" altLang="en-US" dirty="0">
                <a:cs typeface="Arial" panose="020B0604020202020204" pitchFamily="34" charset="0"/>
              </a:rPr>
              <a:t>- 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a:p>
            <a:endParaRPr lang="en-US" dirty="0"/>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52</a:t>
            </a:fld>
            <a:endParaRPr lang="en-US" dirty="0"/>
          </a:p>
        </p:txBody>
      </p:sp>
    </p:spTree>
    <p:extLst>
      <p:ext uri="{BB962C8B-B14F-4D97-AF65-F5344CB8AC3E}">
        <p14:creationId xmlns:p14="http://schemas.microsoft.com/office/powerpoint/2010/main" val="1626229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1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FF0000"/>
                </a:solidFill>
              </a:rPr>
              <a:t>ISO 9001:2015 Certified Quality Company</a:t>
            </a:r>
          </a:p>
          <a:p>
            <a:pPr algn="ctr" eaLnBrk="1" hangingPunct="1">
              <a:spcBef>
                <a:spcPct val="0"/>
              </a:spcBef>
              <a:buFontTx/>
              <a:buNone/>
            </a:pPr>
            <a:r>
              <a:rPr lang="en-US" altLang="en-US" sz="1400" b="1" dirty="0">
                <a:solidFill>
                  <a:srgbClr val="FF0000"/>
                </a:solidFill>
              </a:rPr>
              <a:t>ISO 17025:2017 Accredited Laboratory</a:t>
            </a: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53</a:t>
            </a:fld>
            <a:endParaRPr lang="en-US" dirty="0"/>
          </a:p>
        </p:txBody>
      </p:sp>
      <p:sp>
        <p:nvSpPr>
          <p:cNvPr id="2" name="Title 1"/>
          <p:cNvSpPr>
            <a:spLocks noGrp="1"/>
          </p:cNvSpPr>
          <p:nvPr>
            <p:ph type="title"/>
          </p:nvPr>
        </p:nvSpPr>
        <p:spPr>
          <a:xfrm>
            <a:off x="1524000" y="193484"/>
            <a:ext cx="7208107" cy="679832"/>
          </a:xfrm>
        </p:spPr>
        <p:txBody>
          <a:bodyPr/>
          <a:lstStyle/>
          <a:p>
            <a:r>
              <a:rPr lang="en-US" dirty="0"/>
              <a:t>Questions and Discussion</a:t>
            </a:r>
          </a:p>
        </p:txBody>
      </p:sp>
    </p:spTree>
    <p:extLst>
      <p:ext uri="{BB962C8B-B14F-4D97-AF65-F5344CB8AC3E}">
        <p14:creationId xmlns:p14="http://schemas.microsoft.com/office/powerpoint/2010/main" val="1506773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3CE2-F8B9-39FC-34A3-BE2103EF9765}"/>
              </a:ext>
            </a:extLst>
          </p:cNvPr>
          <p:cNvSpPr>
            <a:spLocks noGrp="1"/>
          </p:cNvSpPr>
          <p:nvPr>
            <p:ph type="title"/>
          </p:nvPr>
        </p:nvSpPr>
        <p:spPr/>
        <p:txBody>
          <a:bodyPr/>
          <a:lstStyle/>
          <a:p>
            <a:r>
              <a:rPr lang="en-US" dirty="0"/>
              <a:t>Video References</a:t>
            </a:r>
          </a:p>
        </p:txBody>
      </p:sp>
      <p:sp>
        <p:nvSpPr>
          <p:cNvPr id="3" name="Content Placeholder 2">
            <a:extLst>
              <a:ext uri="{FF2B5EF4-FFF2-40B4-BE49-F238E27FC236}">
                <a16:creationId xmlns:a16="http://schemas.microsoft.com/office/drawing/2014/main" id="{9EFABF80-933C-EAEE-C7C7-13EDBFC8489D}"/>
              </a:ext>
            </a:extLst>
          </p:cNvPr>
          <p:cNvSpPr>
            <a:spLocks noGrp="1"/>
          </p:cNvSpPr>
          <p:nvPr>
            <p:ph idx="1"/>
          </p:nvPr>
        </p:nvSpPr>
        <p:spPr>
          <a:xfrm>
            <a:off x="0" y="1309817"/>
            <a:ext cx="9144000" cy="4842433"/>
          </a:xfrm>
        </p:spPr>
        <p:txBody>
          <a:bodyPr/>
          <a:lstStyle/>
          <a:p>
            <a:r>
              <a:rPr lang="en-US" dirty="0">
                <a:hlinkClick r:id="rId2"/>
              </a:rPr>
              <a:t>https://www.youtube.com/watch?v=mc979OhitAg</a:t>
            </a:r>
            <a:r>
              <a:rPr lang="en-US" dirty="0"/>
              <a:t> (INTRO)</a:t>
            </a:r>
          </a:p>
          <a:p>
            <a:r>
              <a:rPr lang="en-US" dirty="0">
                <a:hlinkClick r:id="rId3"/>
              </a:rPr>
              <a:t>https://www.youtube.com/watch?v=w82aSjLuD_8</a:t>
            </a:r>
            <a:r>
              <a:rPr lang="en-US" dirty="0"/>
              <a:t> (VOLTS)</a:t>
            </a:r>
          </a:p>
          <a:p>
            <a:r>
              <a:rPr lang="en-US" dirty="0">
                <a:hlinkClick r:id="rId4"/>
              </a:rPr>
              <a:t>https://www.youtube.com/watch?v=8Posj4WMo0o</a:t>
            </a:r>
            <a:r>
              <a:rPr lang="en-US" dirty="0"/>
              <a:t> (AMPS)</a:t>
            </a:r>
          </a:p>
          <a:p>
            <a:r>
              <a:rPr lang="en-US" dirty="0">
                <a:hlinkClick r:id="rId5"/>
              </a:rPr>
              <a:t>https://www.youtube.com/watch?v=4oRT7PoXSS0</a:t>
            </a:r>
            <a:r>
              <a:rPr lang="en-US" dirty="0"/>
              <a:t> (3PH)</a:t>
            </a:r>
          </a:p>
          <a:p>
            <a:r>
              <a:rPr lang="en-US" dirty="0">
                <a:hlinkClick r:id="rId6"/>
              </a:rPr>
              <a:t>https://www.youtube.com/watch?v=HsLLq6Rm5tU</a:t>
            </a:r>
            <a:r>
              <a:rPr lang="en-US" dirty="0"/>
              <a:t> (OHM)</a:t>
            </a:r>
          </a:p>
          <a:p>
            <a:endParaRPr lang="en-US" dirty="0"/>
          </a:p>
        </p:txBody>
      </p:sp>
      <p:sp>
        <p:nvSpPr>
          <p:cNvPr id="4" name="Footer Placeholder 3">
            <a:extLst>
              <a:ext uri="{FF2B5EF4-FFF2-40B4-BE49-F238E27FC236}">
                <a16:creationId xmlns:a16="http://schemas.microsoft.com/office/drawing/2014/main" id="{28BD44CA-3160-EC4B-C3E0-97C3848F4AA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2B5E19C-5540-BAD7-1627-ADF6030FABBF}"/>
              </a:ext>
            </a:extLst>
          </p:cNvPr>
          <p:cNvSpPr>
            <a:spLocks noGrp="1"/>
          </p:cNvSpPr>
          <p:nvPr>
            <p:ph type="sldNum" sz="quarter" idx="4"/>
          </p:nvPr>
        </p:nvSpPr>
        <p:spPr/>
        <p:txBody>
          <a:bodyPr/>
          <a:lstStyle/>
          <a:p>
            <a:fld id="{F4B7F58F-9A72-4E07-B505-B7A6F5244F49}" type="slidenum">
              <a:rPr lang="en-US" smtClean="0"/>
              <a:pPr/>
              <a:t>54</a:t>
            </a:fld>
            <a:endParaRPr lang="en-US" dirty="0"/>
          </a:p>
        </p:txBody>
      </p:sp>
    </p:spTree>
    <p:extLst>
      <p:ext uri="{BB962C8B-B14F-4D97-AF65-F5344CB8AC3E}">
        <p14:creationId xmlns:p14="http://schemas.microsoft.com/office/powerpoint/2010/main" val="117241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83E2E21-2228-4524-8AD9-78F1754997FF}"/>
              </a:ext>
            </a:extLst>
          </p:cNvPr>
          <p:cNvSpPr>
            <a:spLocks noGrp="1" noChangeArrowheads="1"/>
          </p:cNvSpPr>
          <p:nvPr>
            <p:ph type="title"/>
          </p:nvPr>
        </p:nvSpPr>
        <p:spPr bwMode="auto">
          <a:xfrm>
            <a:off x="433387" y="6826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Practical Electricity</a:t>
            </a:r>
          </a:p>
        </p:txBody>
      </p:sp>
      <p:sp>
        <p:nvSpPr>
          <p:cNvPr id="3" name="Content Placeholder 2">
            <a:extLst>
              <a:ext uri="{FF2B5EF4-FFF2-40B4-BE49-F238E27FC236}">
                <a16:creationId xmlns:a16="http://schemas.microsoft.com/office/drawing/2014/main" id="{466E2A6A-9E2D-4FC0-B623-05111221B52A}"/>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In our “zap” electrons briefly travelled from the negative object to the positive object.  </a:t>
            </a:r>
          </a:p>
          <a:p>
            <a:pPr lvl="2">
              <a:defRPr/>
            </a:pPr>
            <a:r>
              <a:rPr lang="en-US" sz="1600" dirty="0">
                <a:latin typeface="Arial" panose="020B0604020202020204" pitchFamily="34" charset="0"/>
                <a:cs typeface="Arial" panose="020B0604020202020204" pitchFamily="34" charset="0"/>
              </a:rPr>
              <a:t>Until the excess electrons ran out the current flowed.</a:t>
            </a:r>
          </a:p>
          <a:p>
            <a:pPr lvl="2">
              <a:defRPr/>
            </a:pPr>
            <a:r>
              <a:rPr lang="en-US" sz="1600" dirty="0">
                <a:latin typeface="Arial" panose="020B0604020202020204" pitchFamily="34" charset="0"/>
                <a:cs typeface="Arial" panose="020B0604020202020204" pitchFamily="34" charset="0"/>
              </a:rPr>
              <a:t>Once they ran out the current stopped.</a:t>
            </a:r>
          </a:p>
          <a:p>
            <a:pPr lvl="1">
              <a:defRPr/>
            </a:pPr>
            <a:r>
              <a:rPr lang="en-US" sz="2000" dirty="0">
                <a:latin typeface="Arial" panose="020B0604020202020204" pitchFamily="34" charset="0"/>
                <a:cs typeface="Arial" panose="020B0604020202020204" pitchFamily="34" charset="0"/>
              </a:rPr>
              <a:t>A battery is a device that continuously supplies electrons through a chemical reaction.</a:t>
            </a:r>
          </a:p>
          <a:p>
            <a:pPr lvl="2">
              <a:defRPr/>
            </a:pPr>
            <a:r>
              <a:rPr lang="en-US" sz="1600" dirty="0">
                <a:latin typeface="Arial" panose="020B0604020202020204" pitchFamily="34" charset="0"/>
                <a:cs typeface="Arial" panose="020B0604020202020204" pitchFamily="34" charset="0"/>
              </a:rPr>
              <a:t>Hook the positive side of a battery through a load to the negative side and electrons will flow.</a:t>
            </a:r>
          </a:p>
          <a:p>
            <a:pPr lvl="2">
              <a:defRPr/>
            </a:pPr>
            <a:r>
              <a:rPr lang="en-US" sz="1600" dirty="0">
                <a:latin typeface="Arial" panose="020B0604020202020204" pitchFamily="34" charset="0"/>
                <a:cs typeface="Arial" panose="020B0604020202020204" pitchFamily="34" charset="0"/>
              </a:rPr>
              <a:t>This is a current (a flow of electrons)</a:t>
            </a:r>
          </a:p>
          <a:p>
            <a:pPr lvl="2">
              <a:defRPr/>
            </a:pPr>
            <a:r>
              <a:rPr lang="en-US" sz="1600" dirty="0">
                <a:latin typeface="Arial" panose="020B0604020202020204" pitchFamily="34" charset="0"/>
                <a:cs typeface="Arial" panose="020B0604020202020204" pitchFamily="34" charset="0"/>
              </a:rPr>
              <a:t>Since it goes in only one direction it is called </a:t>
            </a:r>
            <a:r>
              <a:rPr lang="en-US" sz="1600" b="1" dirty="0">
                <a:latin typeface="Arial" panose="020B0604020202020204" pitchFamily="34" charset="0"/>
                <a:cs typeface="Arial" panose="020B0604020202020204" pitchFamily="34" charset="0"/>
              </a:rPr>
              <a:t>DIRECT CURRENT</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6628" name="Picture 3">
            <a:extLst>
              <a:ext uri="{FF2B5EF4-FFF2-40B4-BE49-F238E27FC236}">
                <a16:creationId xmlns:a16="http://schemas.microsoft.com/office/drawing/2014/main" id="{B0080782-802F-4CF6-95C1-53AB3B31C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724400"/>
            <a:ext cx="27527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D0EE0C0-2355-4D63-AD47-88ECCFDAE06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9DB49B74-35DF-45C0-BFA5-1581F484AA72}"/>
              </a:ext>
            </a:extLst>
          </p:cNvPr>
          <p:cNvSpPr>
            <a:spLocks noGrp="1"/>
          </p:cNvSpPr>
          <p:nvPr>
            <p:ph type="sldNum" sz="quarter" idx="4"/>
          </p:nvPr>
        </p:nvSpPr>
        <p:spPr/>
        <p:txBody>
          <a:bodyPr/>
          <a:lstStyle/>
          <a:p>
            <a:fld id="{F4B7F58F-9A72-4E07-B505-B7A6F5244F49}"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a:extLst>
              <a:ext uri="{FF2B5EF4-FFF2-40B4-BE49-F238E27FC236}">
                <a16:creationId xmlns:a16="http://schemas.microsoft.com/office/drawing/2014/main" id="{8C267146-7C26-4007-8948-AC86E33F69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21492"/>
            <a:ext cx="2018616" cy="201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a:extLst>
              <a:ext uri="{FF2B5EF4-FFF2-40B4-BE49-F238E27FC236}">
                <a16:creationId xmlns:a16="http://schemas.microsoft.com/office/drawing/2014/main" id="{FF9BA129-E983-4AD2-917F-3871A6A11B19}"/>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Practical Electricity</a:t>
            </a:r>
          </a:p>
        </p:txBody>
      </p:sp>
      <p:sp>
        <p:nvSpPr>
          <p:cNvPr id="3" name="Content Placeholder 2">
            <a:extLst>
              <a:ext uri="{FF2B5EF4-FFF2-40B4-BE49-F238E27FC236}">
                <a16:creationId xmlns:a16="http://schemas.microsoft.com/office/drawing/2014/main" id="{1BE0D6F8-CF6C-4A29-A605-BF5E2359582D}"/>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Sources of direct current include</a:t>
            </a:r>
          </a:p>
          <a:p>
            <a:pPr lvl="2">
              <a:defRPr/>
            </a:pPr>
            <a:r>
              <a:rPr lang="en-US" sz="1600" dirty="0">
                <a:latin typeface="Arial" panose="020B0604020202020204" pitchFamily="34" charset="0"/>
                <a:cs typeface="Arial" panose="020B0604020202020204" pitchFamily="34" charset="0"/>
              </a:rPr>
              <a:t>Batteries – electrons are supplied by a chemical reaction</a:t>
            </a:r>
          </a:p>
          <a:p>
            <a:pPr lvl="2">
              <a:defRPr/>
            </a:pPr>
            <a:r>
              <a:rPr lang="en-US" sz="1600" dirty="0">
                <a:latin typeface="Arial" panose="020B0604020202020204" pitchFamily="34" charset="0"/>
                <a:cs typeface="Arial" panose="020B0604020202020204" pitchFamily="34" charset="0"/>
              </a:rPr>
              <a:t>Thermocouples – electrons are supplied by heat</a:t>
            </a:r>
          </a:p>
          <a:p>
            <a:pPr lvl="2">
              <a:defRPr/>
            </a:pPr>
            <a:r>
              <a:rPr lang="en-US" sz="1600" dirty="0">
                <a:latin typeface="Arial" panose="020B0604020202020204" pitchFamily="34" charset="0"/>
                <a:cs typeface="Arial" panose="020B0604020202020204" pitchFamily="34" charset="0"/>
              </a:rPr>
              <a:t>Photovoltaic cells – electrons are supplied by light</a:t>
            </a:r>
          </a:p>
          <a:p>
            <a:pPr lvl="2">
              <a:defRPr/>
            </a:pPr>
            <a:r>
              <a:rPr lang="en-US" sz="1600" dirty="0">
                <a:latin typeface="Arial" panose="020B0604020202020204" pitchFamily="34" charset="0"/>
                <a:cs typeface="Arial" panose="020B0604020202020204" pitchFamily="34" charset="0"/>
              </a:rPr>
              <a:t>Electronic Power Supplies – Generally transform AC electricity to DC electricity because electronic devices run off of DC electricity</a:t>
            </a:r>
          </a:p>
          <a:p>
            <a:pPr lvl="1">
              <a:defRPr/>
            </a:pPr>
            <a:r>
              <a:rPr lang="en-US" sz="2000" dirty="0">
                <a:latin typeface="Arial" panose="020B0604020202020204" pitchFamily="34" charset="0"/>
                <a:cs typeface="Arial" panose="020B0604020202020204" pitchFamily="34" charset="0"/>
              </a:rPr>
              <a:t>There always has to be some form of energy to produce the electrons for the current</a:t>
            </a:r>
          </a:p>
          <a:p>
            <a:pPr lvl="1">
              <a:defRPr/>
            </a:pPr>
            <a:r>
              <a:rPr lang="en-US" sz="2000" dirty="0">
                <a:latin typeface="Arial" panose="020B0604020202020204" pitchFamily="34" charset="0"/>
                <a:cs typeface="Arial" panose="020B0604020202020204" pitchFamily="34" charset="0"/>
              </a:rPr>
              <a:t>Modern electronic devices all run off of DC electricity</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AD033309-2C13-400E-BC8F-1C979A4F92EC}"/>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22C33BC7-465A-45B8-9A8E-77256D28B6D5}"/>
              </a:ext>
            </a:extLst>
          </p:cNvPr>
          <p:cNvSpPr>
            <a:spLocks noGrp="1"/>
          </p:cNvSpPr>
          <p:nvPr>
            <p:ph type="sldNum" sz="quarter" idx="4"/>
          </p:nvPr>
        </p:nvSpPr>
        <p:spPr/>
        <p:txBody>
          <a:bodyPr/>
          <a:lstStyle/>
          <a:p>
            <a:fld id="{F4B7F58F-9A72-4E07-B505-B7A6F5244F49}"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6DDB58E-E488-4484-B1A0-3CD54F1261B9}"/>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DC Electricity</a:t>
            </a:r>
          </a:p>
        </p:txBody>
      </p:sp>
      <p:sp>
        <p:nvSpPr>
          <p:cNvPr id="3" name="Content Placeholder 2">
            <a:extLst>
              <a:ext uri="{FF2B5EF4-FFF2-40B4-BE49-F238E27FC236}">
                <a16:creationId xmlns:a16="http://schemas.microsoft.com/office/drawing/2014/main" id="{E1107CB8-62B8-436B-8296-1970064BF4FD}"/>
              </a:ext>
            </a:extLst>
          </p:cNvPr>
          <p:cNvSpPr>
            <a:spLocks noGrp="1"/>
          </p:cNvSpPr>
          <p:nvPr>
            <p:ph idx="1"/>
          </p:nvPr>
        </p:nvSpPr>
        <p:spPr>
          <a:xfrm>
            <a:off x="457200" y="1371600"/>
            <a:ext cx="8305800" cy="4525963"/>
          </a:xfrm>
        </p:spPr>
        <p:txBody>
          <a:bodyPr>
            <a:noAutofit/>
          </a:bodyPr>
          <a:lstStyle/>
          <a:p>
            <a:pPr>
              <a:spcBef>
                <a:spcPts val="0"/>
              </a:spcBef>
              <a:defRPr/>
            </a:pPr>
            <a:r>
              <a:rPr lang="en-US" sz="2400" b="1" dirty="0">
                <a:latin typeface="Arial" panose="020B0604020202020204" pitchFamily="34" charset="0"/>
                <a:cs typeface="Arial" panose="020B0604020202020204" pitchFamily="34" charset="0"/>
                <a:hlinkClick r:id="rId2"/>
              </a:rPr>
              <a:t>Basic Concepts</a:t>
            </a:r>
            <a:endParaRPr lang="en-US" sz="2400" b="1"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Current – The flow of electrons</a:t>
            </a:r>
          </a:p>
          <a:p>
            <a:pPr lvl="2">
              <a:spcBef>
                <a:spcPts val="0"/>
              </a:spcBef>
              <a:defRPr/>
            </a:pPr>
            <a:r>
              <a:rPr lang="en-US" sz="1600" dirty="0">
                <a:latin typeface="Arial" panose="020B0604020202020204" pitchFamily="34" charset="0"/>
                <a:cs typeface="Arial" panose="020B0604020202020204" pitchFamily="34" charset="0"/>
              </a:rPr>
              <a:t>The general convention is that a POSITIVE current is a current that flows from the positive terminal of the source to the negative terminal of the source</a:t>
            </a:r>
          </a:p>
          <a:p>
            <a:pPr lvl="2">
              <a:spcBef>
                <a:spcPts val="0"/>
              </a:spcBef>
              <a:defRPr/>
            </a:pPr>
            <a:r>
              <a:rPr lang="en-US" sz="1600" dirty="0">
                <a:latin typeface="Arial" panose="020B0604020202020204" pitchFamily="34" charset="0"/>
                <a:cs typeface="Arial" panose="020B0604020202020204" pitchFamily="34" charset="0"/>
              </a:rPr>
              <a:t>Why – Electrons actually flow the other direction?</a:t>
            </a:r>
          </a:p>
          <a:p>
            <a:pPr lvl="3">
              <a:spcBef>
                <a:spcPts val="0"/>
              </a:spcBef>
              <a:defRPr/>
            </a:pPr>
            <a:r>
              <a:rPr lang="en-US" sz="1200" dirty="0">
                <a:latin typeface="Arial" panose="020B0604020202020204" pitchFamily="34" charset="0"/>
                <a:cs typeface="Arial" panose="020B0604020202020204" pitchFamily="34" charset="0"/>
              </a:rPr>
              <a:t>Scientists made up the conventions long before they discovered electrons, they got it backwards and we still use the convention today.</a:t>
            </a:r>
          </a:p>
          <a:p>
            <a:pPr lvl="1">
              <a:spcBef>
                <a:spcPts val="0"/>
              </a:spcBef>
              <a:defRPr/>
            </a:pPr>
            <a:r>
              <a:rPr lang="en-US" sz="2000" dirty="0">
                <a:latin typeface="Arial" panose="020B0604020202020204" pitchFamily="34" charset="0"/>
                <a:cs typeface="Arial" panose="020B0604020202020204" pitchFamily="34" charset="0"/>
              </a:rPr>
              <a:t>Voltage – A measure of the potential difference between two points</a:t>
            </a:r>
          </a:p>
          <a:p>
            <a:pPr lvl="2">
              <a:spcBef>
                <a:spcPts val="0"/>
              </a:spcBef>
              <a:defRPr/>
            </a:pPr>
            <a:r>
              <a:rPr lang="en-US" sz="1600" dirty="0">
                <a:latin typeface="Arial" panose="020B0604020202020204" pitchFamily="34" charset="0"/>
                <a:cs typeface="Arial" panose="020B0604020202020204" pitchFamily="34" charset="0"/>
              </a:rPr>
              <a:t>Voltage is to current, as the pressure in a pipe is to the water</a:t>
            </a:r>
          </a:p>
          <a:p>
            <a:pPr lvl="2">
              <a:spcBef>
                <a:spcPts val="0"/>
              </a:spcBef>
              <a:defRPr/>
            </a:pPr>
            <a:r>
              <a:rPr lang="en-US" sz="1600" dirty="0">
                <a:latin typeface="Arial" panose="020B0604020202020204" pitchFamily="34" charset="0"/>
                <a:cs typeface="Arial" panose="020B0604020202020204" pitchFamily="34" charset="0"/>
              </a:rPr>
              <a:t>The higher the voltage (potential difference), the easier it is for current to flow</a:t>
            </a:r>
          </a:p>
          <a:p>
            <a:pPr lvl="1">
              <a:spcBef>
                <a:spcPts val="0"/>
              </a:spcBef>
              <a:defRPr/>
            </a:pPr>
            <a:r>
              <a:rPr lang="en-US" sz="2000" dirty="0">
                <a:latin typeface="Arial" panose="020B0604020202020204" pitchFamily="34" charset="0"/>
                <a:cs typeface="Arial" panose="020B0604020202020204" pitchFamily="34" charset="0"/>
              </a:rPr>
              <a:t>Impedance – Something which resists the flow of current.</a:t>
            </a:r>
          </a:p>
          <a:p>
            <a:pPr lvl="2">
              <a:spcBef>
                <a:spcPts val="0"/>
              </a:spcBef>
              <a:defRPr/>
            </a:pPr>
            <a:r>
              <a:rPr lang="en-US" sz="1600" dirty="0">
                <a:latin typeface="Arial" panose="020B0604020202020204" pitchFamily="34" charset="0"/>
                <a:cs typeface="Arial" panose="020B0604020202020204" pitchFamily="34" charset="0"/>
              </a:rPr>
              <a:t>Resistor – The most common and simplest impedance</a:t>
            </a:r>
          </a:p>
          <a:p>
            <a:pPr lvl="2">
              <a:spcBef>
                <a:spcPts val="0"/>
              </a:spcBef>
              <a:defRPr/>
            </a:pPr>
            <a:r>
              <a:rPr lang="en-US" sz="1600" dirty="0">
                <a:latin typeface="Arial" panose="020B0604020202020204" pitchFamily="34" charset="0"/>
                <a:cs typeface="Arial" panose="020B0604020202020204" pitchFamily="34" charset="0"/>
              </a:rPr>
              <a:t>Capacitor – An impedance which stores the electrons as they try to flow through</a:t>
            </a:r>
          </a:p>
          <a:p>
            <a:pPr lvl="3">
              <a:spcBef>
                <a:spcPts val="0"/>
              </a:spcBef>
              <a:defRPr/>
            </a:pPr>
            <a:r>
              <a:rPr lang="en-US" sz="1200" dirty="0">
                <a:latin typeface="Arial" panose="020B0604020202020204" pitchFamily="34" charset="0"/>
                <a:cs typeface="Arial" panose="020B0604020202020204" pitchFamily="34" charset="0"/>
              </a:rPr>
              <a:t>Energy is stored in an electric field</a:t>
            </a:r>
          </a:p>
          <a:p>
            <a:pPr lvl="2">
              <a:spcBef>
                <a:spcPts val="0"/>
              </a:spcBef>
              <a:defRPr/>
            </a:pPr>
            <a:r>
              <a:rPr lang="en-US" sz="1600" dirty="0">
                <a:latin typeface="Arial" panose="020B0604020202020204" pitchFamily="34" charset="0"/>
                <a:cs typeface="Arial" panose="020B0604020202020204" pitchFamily="34" charset="0"/>
              </a:rPr>
              <a:t>Inductor – An impedance which resists the change in current flowing through the device</a:t>
            </a:r>
          </a:p>
          <a:p>
            <a:pPr lvl="3">
              <a:spcBef>
                <a:spcPts val="0"/>
              </a:spcBef>
              <a:defRPr/>
            </a:pPr>
            <a:r>
              <a:rPr lang="en-US" sz="1200" dirty="0">
                <a:latin typeface="Arial" panose="020B0604020202020204" pitchFamily="34" charset="0"/>
                <a:cs typeface="Arial" panose="020B0604020202020204" pitchFamily="34" charset="0"/>
              </a:rPr>
              <a:t>Energy is stored in a magnetic field</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D578A576-A166-4098-B3E2-681D8BF077C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B6638C-DEBE-4194-B9F8-A8B738519774}"/>
              </a:ext>
            </a:extLst>
          </p:cNvPr>
          <p:cNvSpPr>
            <a:spLocks noGrp="1"/>
          </p:cNvSpPr>
          <p:nvPr>
            <p:ph type="sldNum" sz="quarter" idx="4"/>
          </p:nvPr>
        </p:nvSpPr>
        <p:spPr/>
        <p:txBody>
          <a:bodyPr/>
          <a:lstStyle/>
          <a:p>
            <a:fld id="{F4B7F58F-9A72-4E07-B505-B7A6F5244F49}"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DA0579E-63EF-4C43-8B7E-F204E99173C5}"/>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Units</a:t>
            </a:r>
          </a:p>
        </p:txBody>
      </p:sp>
      <p:sp>
        <p:nvSpPr>
          <p:cNvPr id="3" name="Content Placeholder 2">
            <a:extLst>
              <a:ext uri="{FF2B5EF4-FFF2-40B4-BE49-F238E27FC236}">
                <a16:creationId xmlns:a16="http://schemas.microsoft.com/office/drawing/2014/main" id="{5E6E5930-632E-4D2E-959B-500FE5B1717D}"/>
              </a:ext>
            </a:extLst>
          </p:cNvPr>
          <p:cNvSpPr>
            <a:spLocks noGrp="1"/>
          </p:cNvSpPr>
          <p:nvPr>
            <p:ph idx="1"/>
          </p:nvPr>
        </p:nvSpPr>
        <p:spPr>
          <a:xfrm>
            <a:off x="457200" y="1417638"/>
            <a:ext cx="8229600" cy="4525962"/>
          </a:xfrm>
        </p:spPr>
        <p:txBody>
          <a:bodyPr>
            <a:noAutofit/>
          </a:bodyPr>
          <a:lstStyle/>
          <a:p>
            <a:pPr>
              <a:defRPr/>
            </a:pPr>
            <a:r>
              <a:rPr lang="en-US" sz="2400" dirty="0">
                <a:latin typeface="Arial" panose="020B0604020202020204" pitchFamily="34" charset="0"/>
                <a:cs typeface="Arial" panose="020B0604020202020204" pitchFamily="34" charset="0"/>
              </a:rPr>
              <a:t>Charge – Coulombs </a:t>
            </a:r>
          </a:p>
          <a:p>
            <a:pPr lvl="1">
              <a:defRPr/>
            </a:pPr>
            <a:r>
              <a:rPr lang="en-US" sz="2000" dirty="0">
                <a:latin typeface="Arial" panose="020B0604020202020204" pitchFamily="34" charset="0"/>
                <a:cs typeface="Arial" panose="020B0604020202020204" pitchFamily="34" charset="0"/>
              </a:rPr>
              <a:t>“Q” – 1 coulomb = 6.2415 x10</a:t>
            </a:r>
            <a:r>
              <a:rPr lang="en-US" sz="2000" baseline="30000"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 electron charges</a:t>
            </a:r>
          </a:p>
          <a:p>
            <a:pPr>
              <a:defRPr/>
            </a:pPr>
            <a:r>
              <a:rPr lang="en-US" sz="2400" dirty="0">
                <a:latin typeface="Arial" panose="020B0604020202020204" pitchFamily="34" charset="0"/>
                <a:cs typeface="Arial" panose="020B0604020202020204" pitchFamily="34" charset="0"/>
              </a:rPr>
              <a:t>Current – Amperes</a:t>
            </a:r>
          </a:p>
          <a:p>
            <a:pPr lvl="1">
              <a:defRPr/>
            </a:pPr>
            <a:r>
              <a:rPr lang="en-US" sz="2000" dirty="0">
                <a:latin typeface="Arial" panose="020B0604020202020204" pitchFamily="34" charset="0"/>
                <a:cs typeface="Arial" panose="020B0604020202020204" pitchFamily="34" charset="0"/>
              </a:rPr>
              <a:t>“I or A” – 1 ampere = 1 coulomb per second of charge flow</a:t>
            </a:r>
          </a:p>
          <a:p>
            <a:pPr>
              <a:defRPr/>
            </a:pPr>
            <a:r>
              <a:rPr lang="en-US" sz="2400" dirty="0">
                <a:latin typeface="Arial" panose="020B0604020202020204" pitchFamily="34" charset="0"/>
                <a:cs typeface="Arial" panose="020B0604020202020204" pitchFamily="34" charset="0"/>
              </a:rPr>
              <a:t>Voltage – Volt</a:t>
            </a:r>
          </a:p>
          <a:p>
            <a:pPr lvl="1">
              <a:defRPr/>
            </a:pPr>
            <a:r>
              <a:rPr lang="en-US" sz="2000" dirty="0">
                <a:latin typeface="Arial" panose="020B0604020202020204" pitchFamily="34" charset="0"/>
                <a:cs typeface="Arial" panose="020B0604020202020204" pitchFamily="34" charset="0"/>
              </a:rPr>
              <a:t>“V or E” – The potential difference required to do 1 joule of work</a:t>
            </a:r>
          </a:p>
          <a:p>
            <a:pPr>
              <a:defRPr/>
            </a:pPr>
            <a:r>
              <a:rPr lang="en-US" sz="2400" dirty="0">
                <a:latin typeface="Arial" panose="020B0604020202020204" pitchFamily="34" charset="0"/>
                <a:cs typeface="Arial" panose="020B0604020202020204" pitchFamily="34" charset="0"/>
              </a:rPr>
              <a:t>Impedance – Resistance - Ohm</a:t>
            </a:r>
          </a:p>
          <a:p>
            <a:pPr lvl="1">
              <a:defRPr/>
            </a:pPr>
            <a:r>
              <a:rPr lang="en-US" sz="2000" dirty="0">
                <a:latin typeface="Arial" panose="020B0604020202020204" pitchFamily="34" charset="0"/>
                <a:cs typeface="Arial" panose="020B0604020202020204" pitchFamily="34" charset="0"/>
              </a:rPr>
              <a:t>“R” – Resistance</a:t>
            </a:r>
          </a:p>
          <a:p>
            <a:pPr lvl="1">
              <a:defRPr/>
            </a:pPr>
            <a:r>
              <a:rPr lang="en-US" sz="2000" dirty="0">
                <a:latin typeface="Arial" panose="020B0604020202020204" pitchFamily="34" charset="0"/>
                <a:cs typeface="Arial" panose="020B0604020202020204" pitchFamily="34" charset="0"/>
              </a:rPr>
              <a:t>Ohm’s Law -  V = </a:t>
            </a:r>
            <a:r>
              <a:rPr lang="en-US" sz="2000" dirty="0" err="1">
                <a:latin typeface="Arial" panose="020B0604020202020204" pitchFamily="34" charset="0"/>
                <a:cs typeface="Arial" panose="020B0604020202020204" pitchFamily="34" charset="0"/>
              </a:rPr>
              <a:t>IR</a:t>
            </a:r>
            <a:r>
              <a:rPr lang="en-US" sz="2000" dirty="0">
                <a:latin typeface="Arial" panose="020B0604020202020204" pitchFamily="34" charset="0"/>
                <a:cs typeface="Arial" panose="020B0604020202020204" pitchFamily="34" charset="0"/>
              </a:rPr>
              <a:t>  </a:t>
            </a:r>
          </a:p>
          <a:p>
            <a:pPr lvl="1">
              <a:defRPr/>
            </a:pPr>
            <a:r>
              <a:rPr lang="en-US" sz="2000" dirty="0">
                <a:latin typeface="Arial" panose="020B0604020202020204" pitchFamily="34" charset="0"/>
                <a:cs typeface="Arial" panose="020B0604020202020204" pitchFamily="34" charset="0"/>
              </a:rPr>
              <a:t>One volt applied across one ohm results in 1 ampere of current.</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082F539A-9AEC-4480-87F9-C212BF0796B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9DF89FB-E020-4E59-9838-59D51DB749F9}"/>
              </a:ext>
            </a:extLst>
          </p:cNvPr>
          <p:cNvSpPr>
            <a:spLocks noGrp="1"/>
          </p:cNvSpPr>
          <p:nvPr>
            <p:ph type="sldNum" sz="quarter" idx="4"/>
          </p:nvPr>
        </p:nvSpPr>
        <p:spPr/>
        <p:txBody>
          <a:bodyPr/>
          <a:lstStyle/>
          <a:p>
            <a:fld id="{F4B7F58F-9A72-4E07-B505-B7A6F5244F49}" type="slidenum">
              <a:rPr lang="en-US" smtClean="0"/>
              <a:pPr/>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2023</Template>
  <TotalTime>17724</TotalTime>
  <Words>3573</Words>
  <Application>Microsoft Office PowerPoint</Application>
  <PresentationFormat>On-screen Show (4:3)</PresentationFormat>
  <Paragraphs>826</Paragraphs>
  <Slides>54</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54</vt:i4>
      </vt:variant>
    </vt:vector>
  </HeadingPairs>
  <TitlesOfParts>
    <vt:vector size="64" baseType="lpstr">
      <vt:lpstr>Wingdings</vt:lpstr>
      <vt:lpstr>Times New Roman</vt:lpstr>
      <vt:lpstr>Arial</vt:lpstr>
      <vt:lpstr>Calibri</vt:lpstr>
      <vt:lpstr>TESCO Template</vt:lpstr>
      <vt:lpstr>PHOTO-PAINT</vt:lpstr>
      <vt:lpstr>Chart</vt:lpstr>
      <vt:lpstr>Microsoft Excel Chart</vt:lpstr>
      <vt:lpstr>Visio</vt:lpstr>
      <vt:lpstr>Equation</vt:lpstr>
      <vt:lpstr> Basic Electricity</vt:lpstr>
      <vt:lpstr>Some Background</vt:lpstr>
      <vt:lpstr>Some Background</vt:lpstr>
      <vt:lpstr>Man “Discovers” Electricity</vt:lpstr>
      <vt:lpstr>“Dynamic” Electricity</vt:lpstr>
      <vt:lpstr>Practical Electricity</vt:lpstr>
      <vt:lpstr>Practical Electricity</vt:lpstr>
      <vt:lpstr>DC Electricity</vt:lpstr>
      <vt:lpstr>Basic Electrical Units</vt:lpstr>
      <vt:lpstr>Basic Electrical Units</vt:lpstr>
      <vt:lpstr>Basic Electrical Laws</vt:lpstr>
      <vt:lpstr>Basic Concepts: Electricity and Water</vt:lpstr>
      <vt:lpstr>Basic Concepts: Electricity and Water</vt:lpstr>
      <vt:lpstr>Basic Concepts: Electricity and Water</vt:lpstr>
      <vt:lpstr>Practical Electricity</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AC Theory Power – The Simple View</vt:lpstr>
      <vt:lpstr>Basic Meter Math Power – The Simple View</vt:lpstr>
      <vt:lpstr>Basic AC Theory Power – The Simple View</vt:lpstr>
      <vt:lpstr>Basic AC Theory Energy – What We Sell</vt:lpstr>
      <vt:lpstr>Basic Meter Math Energy – What We Sell</vt:lpstr>
      <vt:lpstr>Basic Meter Math Energy – What We Sell</vt:lpstr>
      <vt:lpstr>Basic AC Theory What is VA?</vt:lpstr>
      <vt:lpstr>Basic Meter Math Power – VA</vt:lpstr>
      <vt:lpstr>Basic Meter Math Power – VA</vt:lpstr>
      <vt:lpstr>Basic Meter Math Power – VA</vt:lpstr>
      <vt:lpstr>Basic AC Theory Sinusoidal Waveforms</vt:lpstr>
      <vt:lpstr>Basic AC Theory Power Factor = 1.0</vt:lpstr>
      <vt:lpstr>Basic AC Theory Instantaneous Power</vt:lpstr>
      <vt:lpstr>Basic AC Theory Instantaneous Power</vt:lpstr>
      <vt:lpstr>Basic Meter Math What about polyphase systems?</vt:lpstr>
      <vt:lpstr>Basic Meter Math 3 Phase, 4-Wire “Y” Service</vt:lpstr>
      <vt:lpstr>Basic Meter Math 3 Phase, 4-Wire “Y” Service</vt:lpstr>
      <vt:lpstr>Basic Meter Math 3 Phase, 4-Wire “Y” Service</vt:lpstr>
      <vt:lpstr>Basic AC Theory What is VA?</vt:lpstr>
      <vt:lpstr>Basic Meter Math 3 Phase, 4-Wire “Y” Service</vt:lpstr>
      <vt:lpstr>Induction Meters</vt:lpstr>
      <vt:lpstr>Basic Energy Formula</vt:lpstr>
      <vt:lpstr>1893: Blondel’s Theorem</vt:lpstr>
      <vt:lpstr>Questions and Discussion</vt:lpstr>
      <vt:lpstr>Video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Ujjay Brawley</cp:lastModifiedBy>
  <cp:revision>180</cp:revision>
  <cp:lastPrinted>2021-06-11T16:06:47Z</cp:lastPrinted>
  <dcterms:created xsi:type="dcterms:W3CDTF">2004-03-09T01:40:14Z</dcterms:created>
  <dcterms:modified xsi:type="dcterms:W3CDTF">2024-07-29T12:52:10Z</dcterms:modified>
</cp:coreProperties>
</file>