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56" r:id="rId5"/>
    <p:sldId id="291" r:id="rId6"/>
    <p:sldId id="282" r:id="rId7"/>
    <p:sldId id="283" r:id="rId8"/>
    <p:sldId id="285" r:id="rId9"/>
    <p:sldId id="284" r:id="rId10"/>
    <p:sldId id="286" r:id="rId11"/>
    <p:sldId id="287" r:id="rId12"/>
    <p:sldId id="288" r:id="rId13"/>
    <p:sldId id="269" r:id="rId14"/>
    <p:sldId id="289" r:id="rId15"/>
    <p:sldId id="281" r:id="rId16"/>
    <p:sldId id="290" r:id="rId17"/>
    <p:sldId id="280" r:id="rId1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2F113-A37F-4140-BBF3-364EC923A9E5}" v="38" dt="2024-06-24T13:33:42.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86385" autoAdjust="0"/>
  </p:normalViewPr>
  <p:slideViewPr>
    <p:cSldViewPr snapToGrid="0">
      <p:cViewPr varScale="1">
        <p:scale>
          <a:sx n="96" d="100"/>
          <a:sy n="96" d="100"/>
        </p:scale>
        <p:origin x="163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EF7CF-973C-4438-BE97-801C8D95B779}"/>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2021F96-5FA5-6448-C11D-4304C45B2110}"/>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5F772A45-5F4B-40D3-BD56-BC3FDE896C08}" type="datetimeFigureOut">
              <a:rPr lang="en-US" smtClean="0"/>
              <a:t>7/31/2024</a:t>
            </a:fld>
            <a:endParaRPr lang="en-US"/>
          </a:p>
        </p:txBody>
      </p:sp>
      <p:sp>
        <p:nvSpPr>
          <p:cNvPr id="4" name="Footer Placeholder 3">
            <a:extLst>
              <a:ext uri="{FF2B5EF4-FFF2-40B4-BE49-F238E27FC236}">
                <a16:creationId xmlns:a16="http://schemas.microsoft.com/office/drawing/2014/main" id="{B830A697-86AF-95A0-3FD0-62A6EBBCF9A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81E90D-FC4C-60AF-2A25-903A0DFB045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B4CA4E8-FF30-4B65-96AE-EB49465DCC1F}" type="slidenum">
              <a:rPr lang="en-US" smtClean="0"/>
              <a:t>‹#›</a:t>
            </a:fld>
            <a:endParaRPr lang="en-US"/>
          </a:p>
        </p:txBody>
      </p:sp>
    </p:spTree>
    <p:extLst>
      <p:ext uri="{BB962C8B-B14F-4D97-AF65-F5344CB8AC3E}">
        <p14:creationId xmlns:p14="http://schemas.microsoft.com/office/powerpoint/2010/main" val="4224795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4135D57F-F683-4E3F-BE97-7564C6EB85D2}" type="datetimeFigureOut">
              <a:rPr lang="en-US" smtClean="0"/>
              <a:t>7/31/2024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8294E9-629F-4050-8653-F013BB502393}" type="slidenum">
              <a:rPr lang="en-US" smtClean="0"/>
              <a:t>‹#›</a:t>
            </a:fld>
            <a:endParaRPr lang="en-US"/>
          </a:p>
        </p:txBody>
      </p:sp>
    </p:spTree>
    <p:extLst>
      <p:ext uri="{BB962C8B-B14F-4D97-AF65-F5344CB8AC3E}">
        <p14:creationId xmlns:p14="http://schemas.microsoft.com/office/powerpoint/2010/main" val="128987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1</a:t>
            </a:fld>
            <a:endParaRPr lang="en-US"/>
          </a:p>
        </p:txBody>
      </p:sp>
    </p:spTree>
    <p:extLst>
      <p:ext uri="{BB962C8B-B14F-4D97-AF65-F5344CB8AC3E}">
        <p14:creationId xmlns:p14="http://schemas.microsoft.com/office/powerpoint/2010/main" val="334396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SI – The International System of Units. This is the internationally agreed system of measurement. On May 20</a:t>
            </a:r>
            <a:r>
              <a:rPr lang="en-US" baseline="30000" dirty="0"/>
              <a:t>th</a:t>
            </a:r>
            <a:r>
              <a:rPr lang="en-US" dirty="0"/>
              <a:t> (AKA as World Metrology Day) 1875 in Paris France, the </a:t>
            </a:r>
            <a:r>
              <a:rPr lang="en-US" dirty="0" err="1"/>
              <a:t>metre</a:t>
            </a:r>
            <a:r>
              <a:rPr lang="en-US" dirty="0"/>
              <a:t> convention was held with representatives of 17 countries. An international treaty would be signed, often referred to as the “treaty of the meter”, ratifying the creation of the International Bureau of Weights and Measures (BIPM), under the authority of the General Conference on Weights of Measures (CGPM) and the supervision of the International Committee for Weights and Measures (CIPM).</a:t>
            </a:r>
          </a:p>
          <a:p>
            <a:endParaRPr lang="en-US" dirty="0"/>
          </a:p>
        </p:txBody>
      </p:sp>
      <p:sp>
        <p:nvSpPr>
          <p:cNvPr id="4" name="Slide Number Placeholder 3"/>
          <p:cNvSpPr>
            <a:spLocks noGrp="1"/>
          </p:cNvSpPr>
          <p:nvPr>
            <p:ph type="sldNum" sz="quarter" idx="5"/>
          </p:nvPr>
        </p:nvSpPr>
        <p:spPr/>
        <p:txBody>
          <a:bodyPr/>
          <a:lstStyle/>
          <a:p>
            <a:fld id="{0C8294E9-629F-4050-8653-F013BB502393}" type="slidenum">
              <a:rPr lang="en-US" smtClean="0"/>
              <a:t>10</a:t>
            </a:fld>
            <a:endParaRPr lang="en-US"/>
          </a:p>
        </p:txBody>
      </p:sp>
    </p:spTree>
    <p:extLst>
      <p:ext uri="{BB962C8B-B14F-4D97-AF65-F5344CB8AC3E}">
        <p14:creationId xmlns:p14="http://schemas.microsoft.com/office/powerpoint/2010/main" val="409836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8294E9-629F-4050-8653-F013BB502393}" type="slidenum">
              <a:rPr lang="en-US" smtClean="0"/>
              <a:t>14</a:t>
            </a:fld>
            <a:endParaRPr lang="en-US"/>
          </a:p>
        </p:txBody>
      </p:sp>
    </p:spTree>
    <p:extLst>
      <p:ext uri="{BB962C8B-B14F-4D97-AF65-F5344CB8AC3E}">
        <p14:creationId xmlns:p14="http://schemas.microsoft.com/office/powerpoint/2010/main" val="1641153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5401933"/>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FC1C85E9-C782-FC86-976E-51CA91B543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pic>
        <p:nvPicPr>
          <p:cNvPr id="5" name="Picture 4" descr="A close-up of a logo&#10;&#10;Description automatically generated with medium confidence">
            <a:extLst>
              <a:ext uri="{FF2B5EF4-FFF2-40B4-BE49-F238E27FC236}">
                <a16:creationId xmlns:a16="http://schemas.microsoft.com/office/drawing/2014/main" id="{93D1D836-9F1C-C58C-40FF-697304F49F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Tree>
    <p:extLst>
      <p:ext uri="{BB962C8B-B14F-4D97-AF65-F5344CB8AC3E}">
        <p14:creationId xmlns:p14="http://schemas.microsoft.com/office/powerpoint/2010/main" val="135867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806543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0862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570261"/>
            <a:ext cx="6838308" cy="3044809"/>
          </a:xfrm>
        </p:spPr>
        <p:txBody>
          <a:bodyPr anchor="b">
            <a:noAutofit/>
          </a:bodyPr>
          <a:lstStyle>
            <a:lvl1pPr>
              <a:defRPr sz="6600" b="1">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1672280" y="3672392"/>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78CC3A4-B862-EF21-7892-19E165FA85F9}"/>
              </a:ext>
            </a:extLst>
          </p:cNvPr>
          <p:cNvSpPr/>
          <p:nvPr userDrawn="1"/>
        </p:nvSpPr>
        <p:spPr>
          <a:xfrm>
            <a:off x="1504950" y="723014"/>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845120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0714" y="136524"/>
            <a:ext cx="7886700" cy="934865"/>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814083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943349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97192"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915720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465307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018308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376897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1884" y="71996"/>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userDrawn="1"/>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260CCA74-DEBD-12CF-67F8-4802BBAFA7A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77170" y="178913"/>
            <a:ext cx="1027088" cy="627559"/>
          </a:xfrm>
          <a:prstGeom prst="rect">
            <a:avLst/>
          </a:prstGeom>
        </p:spPr>
      </p:pic>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hocolate_Hil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p:txBody>
          <a:bodyPr>
            <a:normAutofit fontScale="90000"/>
          </a:bodyPr>
          <a:lstStyle/>
          <a:p>
            <a:r>
              <a:rPr lang="en-US" sz="6600" dirty="0">
                <a:latin typeface="+mj-lt"/>
                <a:cs typeface="Arial" panose="020B0604020202020204" pitchFamily="34" charset="0"/>
              </a:rPr>
              <a:t>The History of Metrology</a:t>
            </a:r>
          </a:p>
        </p:txBody>
      </p:sp>
      <p:sp>
        <p:nvSpPr>
          <p:cNvPr id="4" name="Text Placeholder 13">
            <a:extLst>
              <a:ext uri="{FF2B5EF4-FFF2-40B4-BE49-F238E27FC236}">
                <a16:creationId xmlns:a16="http://schemas.microsoft.com/office/drawing/2014/main" id="{732DFBCC-6F33-A6BD-3B99-A0C68006A9FF}"/>
              </a:ext>
            </a:extLst>
          </p:cNvPr>
          <p:cNvSpPr txBox="1">
            <a:spLocks/>
          </p:cNvSpPr>
          <p:nvPr/>
        </p:nvSpPr>
        <p:spPr>
          <a:xfrm>
            <a:off x="5491642" y="5498004"/>
            <a:ext cx="3244850" cy="271161"/>
          </a:xfrm>
          <a:prstGeom prst="rect">
            <a:avLst/>
          </a:prstGeom>
          <a:noFill/>
        </p:spPr>
        <p:txBody>
          <a:bodyPr vert="horz" lIns="91440" tIns="45720" rIns="91440" bIns="45720" rtlCol="0">
            <a:normAutofit fontScale="92500" lnSpcReduction="20000"/>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July 22, 2024</a:t>
            </a:r>
          </a:p>
        </p:txBody>
      </p:sp>
      <p:sp>
        <p:nvSpPr>
          <p:cNvPr id="5" name="Text Placeholder 14">
            <a:extLst>
              <a:ext uri="{FF2B5EF4-FFF2-40B4-BE49-F238E27FC236}">
                <a16:creationId xmlns:a16="http://schemas.microsoft.com/office/drawing/2014/main" id="{2AF0E846-AABA-0E95-E48E-239866B61392}"/>
              </a:ext>
            </a:extLst>
          </p:cNvPr>
          <p:cNvSpPr txBox="1">
            <a:spLocks/>
          </p:cNvSpPr>
          <p:nvPr/>
        </p:nvSpPr>
        <p:spPr>
          <a:xfrm>
            <a:off x="5491642" y="5769165"/>
            <a:ext cx="3244850" cy="271161"/>
          </a:xfrm>
          <a:prstGeom prst="rect">
            <a:avLst/>
          </a:prstGeom>
          <a:noFill/>
        </p:spPr>
        <p:txBody>
          <a:bodyPr vert="horz" lIns="91440" tIns="45720" rIns="91440" bIns="45720" rtlCol="0">
            <a:normAutofit fontScale="25000" lnSpcReduction="20000"/>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dirty="0"/>
              <a:t>10:30 AM - 12:00 PM</a:t>
            </a:r>
          </a:p>
          <a:p>
            <a:endParaRPr lang="en-US" sz="6000" dirty="0"/>
          </a:p>
        </p:txBody>
      </p:sp>
      <p:sp>
        <p:nvSpPr>
          <p:cNvPr id="11" name="Text Placeholder 9">
            <a:extLst>
              <a:ext uri="{FF2B5EF4-FFF2-40B4-BE49-F238E27FC236}">
                <a16:creationId xmlns:a16="http://schemas.microsoft.com/office/drawing/2014/main" id="{810424DC-AF8C-B820-D213-F48A5FA208DF}"/>
              </a:ext>
            </a:extLst>
          </p:cNvPr>
          <p:cNvSpPr txBox="1">
            <a:spLocks/>
          </p:cNvSpPr>
          <p:nvPr/>
        </p:nvSpPr>
        <p:spPr>
          <a:xfrm>
            <a:off x="5491642" y="6040326"/>
            <a:ext cx="3244850" cy="271161"/>
          </a:xfrm>
          <a:prstGeom prst="rect">
            <a:avLst/>
          </a:prstGeom>
          <a:noFill/>
        </p:spPr>
        <p:txBody>
          <a:bodyPr vert="horz" lIns="91440" tIns="45720" rIns="91440" bIns="45720" rtlCol="0">
            <a:normAutofit fontScale="92500" lnSpcReduction="20000"/>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Edward C. Otte</a:t>
            </a:r>
          </a:p>
        </p:txBody>
      </p:sp>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487837" y="2732147"/>
            <a:ext cx="5860051" cy="395784"/>
            <a:chOff x="6081624" y="1998368"/>
            <a:chExt cx="5613457" cy="782175"/>
          </a:xfrm>
          <a:solidFill>
            <a:schemeClr val="accent4"/>
          </a:solidFill>
        </p:grpSpPr>
        <p:sp>
          <p:nvSpPr>
            <p:cNvPr id="67" name="Rectangle 66">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517897"/>
            <a:ext cx="8333796"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7AD4A-2ABB-4426-A1D3-1531700915FB}"/>
              </a:ext>
            </a:extLst>
          </p:cNvPr>
          <p:cNvSpPr>
            <a:spLocks noGrp="1"/>
          </p:cNvSpPr>
          <p:nvPr>
            <p:ph type="title"/>
          </p:nvPr>
        </p:nvSpPr>
        <p:spPr>
          <a:xfrm>
            <a:off x="792768" y="922644"/>
            <a:ext cx="3780214" cy="1169585"/>
          </a:xfrm>
        </p:spPr>
        <p:txBody>
          <a:bodyPr anchor="b">
            <a:normAutofit/>
          </a:bodyPr>
          <a:lstStyle/>
          <a:p>
            <a:r>
              <a:rPr lang="en-US" sz="3500" dirty="0">
                <a:latin typeface="+mj-lt"/>
                <a:cs typeface="Arial" panose="020B0604020202020204" pitchFamily="34" charset="0"/>
              </a:rPr>
              <a:t>METRE CONVENTION</a:t>
            </a:r>
          </a:p>
        </p:txBody>
      </p:sp>
      <p:sp>
        <p:nvSpPr>
          <p:cNvPr id="72" name="Rectangle 7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1785" y="2263365"/>
            <a:ext cx="37033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A7552B-032F-4836-A6D5-1A5258BB2A93}"/>
              </a:ext>
            </a:extLst>
          </p:cNvPr>
          <p:cNvSpPr>
            <a:spLocks noGrp="1"/>
          </p:cNvSpPr>
          <p:nvPr>
            <p:ph idx="1"/>
          </p:nvPr>
        </p:nvSpPr>
        <p:spPr>
          <a:xfrm>
            <a:off x="791786" y="2508105"/>
            <a:ext cx="3780214" cy="3632493"/>
          </a:xfrm>
        </p:spPr>
        <p:txBody>
          <a:bodyPr anchor="ctr">
            <a:normAutofit/>
          </a:bodyPr>
          <a:lstStyle/>
          <a:p>
            <a:r>
              <a:rPr lang="en-US" sz="1700"/>
              <a:t>SI – The International System of Units</a:t>
            </a:r>
          </a:p>
          <a:p>
            <a:pPr lvl="1"/>
            <a:r>
              <a:rPr lang="en-US" sz="1700"/>
              <a:t>International Bureau of Weights and Measures (BIPM)</a:t>
            </a:r>
          </a:p>
          <a:p>
            <a:pPr lvl="1"/>
            <a:r>
              <a:rPr lang="en-US" sz="1700"/>
              <a:t>General Conference on Weights of Measures (CGPM)</a:t>
            </a:r>
          </a:p>
          <a:p>
            <a:pPr lvl="1"/>
            <a:r>
              <a:rPr lang="en-US" sz="1700"/>
              <a:t>International Committee for Weights and Measures (CIPM)</a:t>
            </a:r>
          </a:p>
          <a:p>
            <a:pPr lvl="1"/>
            <a:endParaRPr lang="en-US" sz="1700"/>
          </a:p>
        </p:txBody>
      </p:sp>
      <p:pic>
        <p:nvPicPr>
          <p:cNvPr id="4" name="Picture 8" descr="xDevs.com | Updated 2019 SI units transfers @xDevs labs">
            <a:extLst>
              <a:ext uri="{FF2B5EF4-FFF2-40B4-BE49-F238E27FC236}">
                <a16:creationId xmlns:a16="http://schemas.microsoft.com/office/drawing/2014/main" id="{16B4D310-1586-B922-C321-BF4E43C96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1" r="-1831"/>
          <a:stretch/>
        </p:blipFill>
        <p:spPr bwMode="auto">
          <a:xfrm>
            <a:off x="5210000" y="804785"/>
            <a:ext cx="3305350" cy="26093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aceability of SI units">
            <a:extLst>
              <a:ext uri="{FF2B5EF4-FFF2-40B4-BE49-F238E27FC236}">
                <a16:creationId xmlns:a16="http://schemas.microsoft.com/office/drawing/2014/main" id="{B8490065-3354-6F60-1AF8-DBC51BE2FA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10" b="-202"/>
          <a:stretch/>
        </p:blipFill>
        <p:spPr bwMode="auto">
          <a:xfrm>
            <a:off x="5210000" y="3631222"/>
            <a:ext cx="3305350" cy="259755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2B72B4E4-7CDB-47DC-A9DC-BE874D7E1D28}"/>
              </a:ext>
            </a:extLst>
          </p:cNvPr>
          <p:cNvSpPr>
            <a:spLocks noGrp="1"/>
          </p:cNvSpPr>
          <p:nvPr>
            <p:ph type="ftr" sz="quarter" idx="3"/>
          </p:nvPr>
        </p:nvSpPr>
        <p:spPr>
          <a:xfrm>
            <a:off x="3028950" y="6492240"/>
            <a:ext cx="3086100" cy="365125"/>
          </a:xfrm>
        </p:spPr>
        <p:txBody>
          <a:bodyPr>
            <a:normAutofit/>
          </a:bodyPr>
          <a:lstStyle/>
          <a:p>
            <a:pPr>
              <a:spcAft>
                <a:spcPts val="600"/>
              </a:spcAft>
            </a:pPr>
            <a:r>
              <a:rPr lang="en-US"/>
              <a:t>tescometering.com</a:t>
            </a:r>
          </a:p>
        </p:txBody>
      </p:sp>
      <p:sp>
        <p:nvSpPr>
          <p:cNvPr id="6" name="Slide Number Placeholder 5">
            <a:extLst>
              <a:ext uri="{FF2B5EF4-FFF2-40B4-BE49-F238E27FC236}">
                <a16:creationId xmlns:a16="http://schemas.microsoft.com/office/drawing/2014/main" id="{967B4347-6B9F-48C2-AF8B-BD54C46F75F3}"/>
              </a:ext>
            </a:extLst>
          </p:cNvPr>
          <p:cNvSpPr>
            <a:spLocks noGrp="1"/>
          </p:cNvSpPr>
          <p:nvPr>
            <p:ph type="sldNum" sz="quarter" idx="4"/>
          </p:nvPr>
        </p:nvSpPr>
        <p:spPr>
          <a:xfrm>
            <a:off x="6457950" y="6492240"/>
            <a:ext cx="2057400" cy="365125"/>
          </a:xfrm>
        </p:spPr>
        <p:txBody>
          <a:bodyPr>
            <a:normAutofit/>
          </a:bodyPr>
          <a:lstStyle/>
          <a:p>
            <a:pPr>
              <a:spcAft>
                <a:spcPts val="600"/>
              </a:spcAft>
            </a:pPr>
            <a:fld id="{4BEAC4C4-F0A7-4B61-A827-E4198D078267}" type="slidenum">
              <a:rPr lang="en-US"/>
              <a:pPr>
                <a:spcAft>
                  <a:spcPts val="600"/>
                </a:spcAft>
              </a:pPr>
              <a:t>10</a:t>
            </a:fld>
            <a:endParaRPr lang="en-US"/>
          </a:p>
        </p:txBody>
      </p:sp>
    </p:spTree>
    <p:extLst>
      <p:ext uri="{BB962C8B-B14F-4D97-AF65-F5344CB8AC3E}">
        <p14:creationId xmlns:p14="http://schemas.microsoft.com/office/powerpoint/2010/main" val="2371937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a:xfrm>
            <a:off x="890714" y="136524"/>
            <a:ext cx="8351387" cy="934865"/>
          </a:xfrm>
        </p:spPr>
        <p:txBody>
          <a:bodyPr>
            <a:normAutofit/>
          </a:bodyPr>
          <a:lstStyle/>
          <a:p>
            <a:pPr algn="ctr"/>
            <a:r>
              <a:rPr lang="en-US" sz="3600" dirty="0"/>
              <a:t>Seven Well known units are defined</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1825625"/>
            <a:ext cx="8351387" cy="4351338"/>
          </a:xfrm>
        </p:spPr>
        <p:txBody>
          <a:bodyPr>
            <a:normAutofit fontScale="70000" lnSpcReduction="20000"/>
          </a:bodyPr>
          <a:lstStyle/>
          <a:p>
            <a:r>
              <a:rPr lang="en-US" dirty="0"/>
              <a:t>1714, the mercury thermometer is invented by Daniel Gabriel Fahrenheit,</a:t>
            </a:r>
          </a:p>
          <a:p>
            <a:r>
              <a:rPr lang="en-US" dirty="0"/>
              <a:t>1752, Benjamin Franklin proves lightening is the same as a spark from amber,</a:t>
            </a:r>
          </a:p>
          <a:p>
            <a:r>
              <a:rPr lang="en-US" dirty="0"/>
              <a:t>1792, Alessandro Volta invents the first electric battery, the voltaic pile, the volt is named after him,</a:t>
            </a:r>
          </a:p>
          <a:p>
            <a:r>
              <a:rPr lang="en-US" dirty="0"/>
              <a:t>1826, George Simon Ohm defines Ohm’s law of electrical resistance,</a:t>
            </a:r>
          </a:p>
          <a:p>
            <a:r>
              <a:rPr lang="en-US" dirty="0"/>
              <a:t>1831, Michael Faraday discovers how to generate electricity with motion through a magnetic field,</a:t>
            </a:r>
          </a:p>
          <a:p>
            <a:r>
              <a:rPr lang="en-US" dirty="0"/>
              <a:t>1882, New York City has its first street lit by electric lamps,</a:t>
            </a:r>
          </a:p>
          <a:p>
            <a:r>
              <a:rPr lang="en-US" dirty="0"/>
              <a:t>1883, the first practical electric meter is invented by Hugo Hirst</a:t>
            </a:r>
          </a:p>
          <a:p>
            <a:r>
              <a:rPr lang="en-US" dirty="0"/>
              <a:t>1887, the photoelectric effect is discovered by Heinrich R. Hertz,</a:t>
            </a:r>
          </a:p>
          <a:p>
            <a:r>
              <a:rPr lang="en-US" dirty="0"/>
              <a:t>1894, Oliver Shallenberger of Westinghouse invents the first modern induction disk, electromagnetic form AC meter</a:t>
            </a:r>
          </a:p>
          <a:p>
            <a:r>
              <a:rPr lang="en-US" dirty="0"/>
              <a:t>1897, J. J. Thomson discovers the electron</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11</a:t>
            </a:fld>
            <a:endParaRPr lang="en-US" dirty="0"/>
          </a:p>
        </p:txBody>
      </p:sp>
    </p:spTree>
    <p:extLst>
      <p:ext uri="{BB962C8B-B14F-4D97-AF65-F5344CB8AC3E}">
        <p14:creationId xmlns:p14="http://schemas.microsoft.com/office/powerpoint/2010/main" val="818880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85000"/>
            <a:alpha val="7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E9FE-20D0-4031-2A19-B89C42A052FB}"/>
              </a:ext>
            </a:extLst>
          </p:cNvPr>
          <p:cNvSpPr>
            <a:spLocks noGrp="1"/>
          </p:cNvSpPr>
          <p:nvPr>
            <p:ph type="title"/>
          </p:nvPr>
        </p:nvSpPr>
        <p:spPr/>
        <p:txBody>
          <a:bodyPr/>
          <a:lstStyle/>
          <a:p>
            <a:r>
              <a:rPr lang="en-US" dirty="0"/>
              <a:t>Visionary Leadership</a:t>
            </a:r>
          </a:p>
        </p:txBody>
      </p:sp>
      <p:sp>
        <p:nvSpPr>
          <p:cNvPr id="5" name="Footer Placeholder 4">
            <a:extLst>
              <a:ext uri="{FF2B5EF4-FFF2-40B4-BE49-F238E27FC236}">
                <a16:creationId xmlns:a16="http://schemas.microsoft.com/office/drawing/2014/main" id="{4A755F00-6CAF-A5E8-0596-73C603A59534}"/>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2F2124D2-A8D4-8C3D-BF90-30F819B9D2F8}"/>
              </a:ext>
            </a:extLst>
          </p:cNvPr>
          <p:cNvSpPr>
            <a:spLocks noGrp="1"/>
          </p:cNvSpPr>
          <p:nvPr>
            <p:ph type="sldNum" sz="quarter" idx="4"/>
          </p:nvPr>
        </p:nvSpPr>
        <p:spPr/>
        <p:txBody>
          <a:bodyPr/>
          <a:lstStyle/>
          <a:p>
            <a:fld id="{4BEAC4C4-F0A7-4B61-A827-E4198D078267}" type="slidenum">
              <a:rPr lang="en-US" smtClean="0"/>
              <a:t>12</a:t>
            </a:fld>
            <a:endParaRPr lang="en-US" dirty="0"/>
          </a:p>
        </p:txBody>
      </p:sp>
      <p:sp>
        <p:nvSpPr>
          <p:cNvPr id="8" name="TextBox 7">
            <a:extLst>
              <a:ext uri="{FF2B5EF4-FFF2-40B4-BE49-F238E27FC236}">
                <a16:creationId xmlns:a16="http://schemas.microsoft.com/office/drawing/2014/main" id="{426E9F6C-BA56-9C76-C15A-E31D55917936}"/>
              </a:ext>
            </a:extLst>
          </p:cNvPr>
          <p:cNvSpPr txBox="1"/>
          <p:nvPr/>
        </p:nvSpPr>
        <p:spPr>
          <a:xfrm>
            <a:off x="4145973" y="1071389"/>
            <a:ext cx="4631441" cy="5293757"/>
          </a:xfrm>
          <a:prstGeom prst="rect">
            <a:avLst/>
          </a:prstGeom>
          <a:noFill/>
        </p:spPr>
        <p:txBody>
          <a:bodyPr wrap="square">
            <a:spAutoFit/>
          </a:bodyPr>
          <a:lstStyle/>
          <a:p>
            <a:r>
              <a:rPr lang="en-US" sz="1600" dirty="0"/>
              <a:t>Weights and measures may be ranked among the necessaries of life, to every individual of human society. They enter into the economical arrangements and daily concerns of every family. They are necessary to every occupation of human industry; to the distribution and security of every species of property; to every transaction of trade and commerce; to the </a:t>
            </a:r>
            <a:r>
              <a:rPr lang="en-US" sz="1600" dirty="0" err="1"/>
              <a:t>labours</a:t>
            </a:r>
            <a:r>
              <a:rPr lang="en-US" sz="1600" dirty="0"/>
              <a:t> of the husbandman; to the ingenuity of the artificer; the studies of the philosopher; to the researches of the antiquarian; to the navigation of the mariner, and the marches of the soldier; to all the exchanges of peace, and all the operations of war. The knowledge of them, as in established use, is among the first elements of education, and is often learnt by those who learn nothing else, not even to read and write. This knowledge is riveted in the memory by the habitual application of it to the employments of men throughout life. </a:t>
            </a:r>
          </a:p>
          <a:p>
            <a:endParaRPr lang="en-US" sz="1600" dirty="0"/>
          </a:p>
          <a:p>
            <a:r>
              <a:rPr lang="en-US" sz="1600" dirty="0"/>
              <a:t>John Quincy Adams, Report to the Congress </a:t>
            </a:r>
            <a:r>
              <a:rPr lang="en-US" dirty="0"/>
              <a:t>1821</a:t>
            </a:r>
          </a:p>
        </p:txBody>
      </p:sp>
      <p:pic>
        <p:nvPicPr>
          <p:cNvPr id="9" name="Picture 8">
            <a:extLst>
              <a:ext uri="{FF2B5EF4-FFF2-40B4-BE49-F238E27FC236}">
                <a16:creationId xmlns:a16="http://schemas.microsoft.com/office/drawing/2014/main" id="{8E3E1A57-6F64-9AF4-32A3-5A48F391B788}"/>
              </a:ext>
            </a:extLst>
          </p:cNvPr>
          <p:cNvPicPr>
            <a:picLocks noChangeAspect="1"/>
          </p:cNvPicPr>
          <p:nvPr/>
        </p:nvPicPr>
        <p:blipFill>
          <a:blip r:embed="rId2"/>
          <a:stretch>
            <a:fillRect/>
          </a:stretch>
        </p:blipFill>
        <p:spPr>
          <a:xfrm>
            <a:off x="529936" y="1608502"/>
            <a:ext cx="3400425" cy="4191000"/>
          </a:xfrm>
          <a:prstGeom prst="rect">
            <a:avLst/>
          </a:prstGeom>
        </p:spPr>
      </p:pic>
    </p:spTree>
    <p:extLst>
      <p:ext uri="{BB962C8B-B14F-4D97-AF65-F5344CB8AC3E}">
        <p14:creationId xmlns:p14="http://schemas.microsoft.com/office/powerpoint/2010/main" val="37868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E9FE-20D0-4031-2A19-B89C42A052FB}"/>
              </a:ext>
            </a:extLst>
          </p:cNvPr>
          <p:cNvSpPr>
            <a:spLocks noGrp="1"/>
          </p:cNvSpPr>
          <p:nvPr>
            <p:ph type="title"/>
          </p:nvPr>
        </p:nvSpPr>
        <p:spPr/>
        <p:txBody>
          <a:bodyPr/>
          <a:lstStyle/>
          <a:p>
            <a:r>
              <a:rPr lang="en-US" dirty="0"/>
              <a:t>History of the </a:t>
            </a:r>
            <a:r>
              <a:rPr lang="el-GR" dirty="0"/>
              <a:t>μετρέω (</a:t>
            </a:r>
            <a:r>
              <a:rPr lang="en-US" dirty="0" err="1"/>
              <a:t>metreo</a:t>
            </a:r>
            <a:r>
              <a:rPr lang="en-US" dirty="0"/>
              <a:t>)</a:t>
            </a:r>
          </a:p>
        </p:txBody>
      </p:sp>
      <p:sp>
        <p:nvSpPr>
          <p:cNvPr id="5" name="Footer Placeholder 4">
            <a:extLst>
              <a:ext uri="{FF2B5EF4-FFF2-40B4-BE49-F238E27FC236}">
                <a16:creationId xmlns:a16="http://schemas.microsoft.com/office/drawing/2014/main" id="{4A755F00-6CAF-A5E8-0596-73C603A59534}"/>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2F2124D2-A8D4-8C3D-BF90-30F819B9D2F8}"/>
              </a:ext>
            </a:extLst>
          </p:cNvPr>
          <p:cNvSpPr>
            <a:spLocks noGrp="1"/>
          </p:cNvSpPr>
          <p:nvPr>
            <p:ph type="sldNum" sz="quarter" idx="4"/>
          </p:nvPr>
        </p:nvSpPr>
        <p:spPr/>
        <p:txBody>
          <a:bodyPr/>
          <a:lstStyle/>
          <a:p>
            <a:fld id="{4BEAC4C4-F0A7-4B61-A827-E4198D078267}" type="slidenum">
              <a:rPr lang="en-US" smtClean="0"/>
              <a:t>13</a:t>
            </a:fld>
            <a:endParaRPr lang="en-US" dirty="0"/>
          </a:p>
        </p:txBody>
      </p:sp>
      <p:sp>
        <p:nvSpPr>
          <p:cNvPr id="8" name="TextBox 7">
            <a:extLst>
              <a:ext uri="{FF2B5EF4-FFF2-40B4-BE49-F238E27FC236}">
                <a16:creationId xmlns:a16="http://schemas.microsoft.com/office/drawing/2014/main" id="{426E9F6C-BA56-9C76-C15A-E31D55917936}"/>
              </a:ext>
            </a:extLst>
          </p:cNvPr>
          <p:cNvSpPr txBox="1"/>
          <p:nvPr/>
        </p:nvSpPr>
        <p:spPr>
          <a:xfrm>
            <a:off x="366586" y="1736407"/>
            <a:ext cx="8410828" cy="3539430"/>
          </a:xfrm>
          <a:prstGeom prst="rect">
            <a:avLst/>
          </a:prstGeom>
          <a:noFill/>
        </p:spPr>
        <p:txBody>
          <a:bodyPr wrap="square">
            <a:spAutoFit/>
          </a:bodyPr>
          <a:lstStyle/>
          <a:p>
            <a:pPr marL="285750" indent="-285750">
              <a:buFont typeface="Arial" panose="020B0604020202020204" pitchFamily="34" charset="0"/>
              <a:buChar char="•"/>
            </a:pPr>
            <a:r>
              <a:rPr lang="en-US" sz="1600" dirty="0"/>
              <a:t>The English term, meter, comes from the Greek word </a:t>
            </a:r>
            <a:r>
              <a:rPr lang="en-US" sz="1600" dirty="0" err="1"/>
              <a:t>metreo</a:t>
            </a:r>
            <a:r>
              <a:rPr lang="en-US" sz="1600" dirty="0"/>
              <a:t>, which means to measure or count.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meter was originally defined by the French National Assembly in 1791 one ten-millionth the distance from the equator to the North Pole, or 40,000 km.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prototype primary standard for the meter was established as a meter bar in 1795.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Since that time, it has been redefined to be the length of the path traveled by light in a vacuum during the time interval of 1/299,792,458 of a second, where a second is defined as a hyperfine transition frequency of cesium!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Interestingly using the modern method in understanding the meter the earth’s polar circumference actually measures 40,007.863 km, a difference of 0.022% the original 1791 value.</a:t>
            </a:r>
            <a:endParaRPr lang="en-US" dirty="0"/>
          </a:p>
        </p:txBody>
      </p:sp>
    </p:spTree>
    <p:extLst>
      <p:ext uri="{BB962C8B-B14F-4D97-AF65-F5344CB8AC3E}">
        <p14:creationId xmlns:p14="http://schemas.microsoft.com/office/powerpoint/2010/main" val="212889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DAE5-1643-ED80-0F15-2FBA8E348D56}"/>
              </a:ext>
            </a:extLst>
          </p:cNvPr>
          <p:cNvSpPr>
            <a:spLocks noGrp="1"/>
          </p:cNvSpPr>
          <p:nvPr>
            <p:ph type="title"/>
          </p:nvPr>
        </p:nvSpPr>
        <p:spPr/>
        <p:txBody>
          <a:bodyPr/>
          <a:lstStyle/>
          <a:p>
            <a:pPr algn="ctr"/>
            <a:r>
              <a:rPr lang="en-US" sz="5400" dirty="0"/>
              <a:t>Comments, Questions, Discussion</a:t>
            </a:r>
          </a:p>
        </p:txBody>
      </p:sp>
      <p:sp>
        <p:nvSpPr>
          <p:cNvPr id="3" name="Text Placeholder 2">
            <a:extLst>
              <a:ext uri="{FF2B5EF4-FFF2-40B4-BE49-F238E27FC236}">
                <a16:creationId xmlns:a16="http://schemas.microsoft.com/office/drawing/2014/main" id="{151249B1-2FAB-7D55-F374-C4985BC96034}"/>
              </a:ext>
            </a:extLst>
          </p:cNvPr>
          <p:cNvSpPr>
            <a:spLocks noGrp="1"/>
          </p:cNvSpPr>
          <p:nvPr>
            <p:ph type="body" idx="1"/>
          </p:nvPr>
        </p:nvSpPr>
        <p:spPr>
          <a:xfrm>
            <a:off x="1672280" y="3672392"/>
            <a:ext cx="6838307" cy="1960764"/>
          </a:xfrm>
        </p:spPr>
        <p:txBody>
          <a:bodyPr>
            <a:normAutofit fontScale="92500" lnSpcReduction="10000"/>
          </a:bodyPr>
          <a:lstStyle/>
          <a:p>
            <a:r>
              <a:rPr lang="en-US" dirty="0"/>
              <a:t>Edward Otte</a:t>
            </a:r>
          </a:p>
          <a:p>
            <a:r>
              <a:rPr lang="en-US" dirty="0"/>
              <a:t>TESCO – The Eastern Specialty Company</a:t>
            </a:r>
          </a:p>
          <a:p>
            <a:r>
              <a:rPr lang="en-US" dirty="0"/>
              <a:t>Facilities Manager</a:t>
            </a:r>
          </a:p>
          <a:p>
            <a:r>
              <a:rPr lang="en-US" dirty="0"/>
              <a:t>Ed.otte@tescometering.com</a:t>
            </a:r>
          </a:p>
          <a:p>
            <a:r>
              <a:rPr lang="en-US" dirty="0"/>
              <a:t>215-228-0500 EXT 203</a:t>
            </a:r>
          </a:p>
        </p:txBody>
      </p:sp>
      <p:sp>
        <p:nvSpPr>
          <p:cNvPr id="4" name="Footer Placeholder 3">
            <a:extLst>
              <a:ext uri="{FF2B5EF4-FFF2-40B4-BE49-F238E27FC236}">
                <a16:creationId xmlns:a16="http://schemas.microsoft.com/office/drawing/2014/main" id="{B0F57A14-6186-AB87-2F9B-827925B3B2D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4D93FA8-D409-AB82-09C4-D0B172E01936}"/>
              </a:ext>
            </a:extLst>
          </p:cNvPr>
          <p:cNvSpPr>
            <a:spLocks noGrp="1"/>
          </p:cNvSpPr>
          <p:nvPr>
            <p:ph type="sldNum" sz="quarter" idx="4"/>
          </p:nvPr>
        </p:nvSpPr>
        <p:spPr/>
        <p:txBody>
          <a:bodyPr/>
          <a:lstStyle/>
          <a:p>
            <a:fld id="{4BEAC4C4-F0A7-4B61-A827-E4198D078267}" type="slidenum">
              <a:rPr lang="en-US" smtClean="0"/>
              <a:t>14</a:t>
            </a:fld>
            <a:endParaRPr lang="en-US" dirty="0"/>
          </a:p>
        </p:txBody>
      </p:sp>
    </p:spTree>
    <p:extLst>
      <p:ext uri="{BB962C8B-B14F-4D97-AF65-F5344CB8AC3E}">
        <p14:creationId xmlns:p14="http://schemas.microsoft.com/office/powerpoint/2010/main" val="477645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0063-2416-A7A9-EBD7-DD3DA4D231F6}"/>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8DFB7306-7CD5-6F88-D645-3711EC08ACE2}"/>
              </a:ext>
            </a:extLst>
          </p:cNvPr>
          <p:cNvSpPr>
            <a:spLocks noGrp="1"/>
          </p:cNvSpPr>
          <p:nvPr>
            <p:ph sz="half" idx="1"/>
          </p:nvPr>
        </p:nvSpPr>
        <p:spPr/>
        <p:txBody>
          <a:bodyPr/>
          <a:lstStyle/>
          <a:p>
            <a:r>
              <a:rPr lang="en-US" dirty="0"/>
              <a:t>Edward C. Otte, TESCO Metrologist</a:t>
            </a:r>
          </a:p>
          <a:p>
            <a:r>
              <a:rPr lang="en-US" sz="2000" dirty="0"/>
              <a:t>Background, Aerospace, Defense Contracting, Manufacturing, Quality Assurance</a:t>
            </a:r>
          </a:p>
          <a:p>
            <a:r>
              <a:rPr lang="en-US" sz="2000" dirty="0"/>
              <a:t>ISO 9001</a:t>
            </a:r>
          </a:p>
          <a:p>
            <a:r>
              <a:rPr lang="en-US" sz="2000" dirty="0"/>
              <a:t>ISO 17025</a:t>
            </a:r>
          </a:p>
          <a:p>
            <a:r>
              <a:rPr lang="en-US" sz="2000" dirty="0"/>
              <a:t>SQF</a:t>
            </a:r>
          </a:p>
        </p:txBody>
      </p:sp>
      <p:sp>
        <p:nvSpPr>
          <p:cNvPr id="4" name="Content Placeholder 3">
            <a:extLst>
              <a:ext uri="{FF2B5EF4-FFF2-40B4-BE49-F238E27FC236}">
                <a16:creationId xmlns:a16="http://schemas.microsoft.com/office/drawing/2014/main" id="{F9B30324-4EDB-4999-FC15-60B8C1F6F9D1}"/>
              </a:ext>
            </a:extLst>
          </p:cNvPr>
          <p:cNvSpPr>
            <a:spLocks noGrp="1"/>
          </p:cNvSpPr>
          <p:nvPr>
            <p:ph sz="half" idx="2"/>
          </p:nvPr>
        </p:nvSpPr>
        <p:spPr>
          <a:xfrm>
            <a:off x="4514850" y="1825625"/>
            <a:ext cx="4126732" cy="4351338"/>
          </a:xfrm>
        </p:spPr>
        <p:txBody>
          <a:bodyPr>
            <a:normAutofit/>
          </a:bodyPr>
          <a:lstStyle/>
          <a:p>
            <a:r>
              <a:rPr lang="en-US" sz="2700" dirty="0"/>
              <a:t>Who are you, roundtable?</a:t>
            </a:r>
          </a:p>
        </p:txBody>
      </p:sp>
      <p:sp>
        <p:nvSpPr>
          <p:cNvPr id="5" name="Footer Placeholder 4">
            <a:extLst>
              <a:ext uri="{FF2B5EF4-FFF2-40B4-BE49-F238E27FC236}">
                <a16:creationId xmlns:a16="http://schemas.microsoft.com/office/drawing/2014/main" id="{5FFE077D-0554-AF61-64FC-14530DAB7996}"/>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1FF14113-9864-62B3-1B01-8AFB02B27E6F}"/>
              </a:ext>
            </a:extLst>
          </p:cNvPr>
          <p:cNvSpPr>
            <a:spLocks noGrp="1"/>
          </p:cNvSpPr>
          <p:nvPr>
            <p:ph type="sldNum" sz="quarter" idx="4"/>
          </p:nvPr>
        </p:nvSpPr>
        <p:spPr/>
        <p:txBody>
          <a:bodyPr/>
          <a:lstStyle/>
          <a:p>
            <a:fld id="{4BEAC4C4-F0A7-4B61-A827-E4198D078267}" type="slidenum">
              <a:rPr lang="en-US" smtClean="0"/>
              <a:t>2</a:t>
            </a:fld>
            <a:endParaRPr lang="en-US" dirty="0"/>
          </a:p>
        </p:txBody>
      </p:sp>
      <p:pic>
        <p:nvPicPr>
          <p:cNvPr id="1026" name="Picture 2" descr="King Arthur fun: the Round Table">
            <a:extLst>
              <a:ext uri="{FF2B5EF4-FFF2-40B4-BE49-F238E27FC236}">
                <a16:creationId xmlns:a16="http://schemas.microsoft.com/office/drawing/2014/main" id="{1D8C6495-73CA-B3DC-80BF-BB365EA56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445" y="3295859"/>
            <a:ext cx="3365905" cy="288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76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85000"/>
            <a:alpha val="6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p:txBody>
          <a:bodyPr/>
          <a:lstStyle/>
          <a:p>
            <a:r>
              <a:rPr lang="en-US" dirty="0"/>
              <a:t>What is Metrology?</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2389909"/>
            <a:ext cx="8351387" cy="3787054"/>
          </a:xfrm>
        </p:spPr>
        <p:txBody>
          <a:bodyPr>
            <a:normAutofit lnSpcReduction="10000"/>
          </a:bodyPr>
          <a:lstStyle/>
          <a:p>
            <a:r>
              <a:rPr lang="en-US" dirty="0"/>
              <a:t>Simply stated, Metrology is the science of weights and measurements,</a:t>
            </a:r>
          </a:p>
          <a:p>
            <a:r>
              <a:rPr lang="en-US" dirty="0"/>
              <a:t>A more detail definition is given by the International Bureau of Weights and Measures (BIPM) as "the science of measurement, embracing both experimental and theoretical determinations at any level of uncertainty in any field of science and technology". Metrology establishes a common understanding of units, which is crucial to human activity.</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dirty="0"/>
              <a:t>tescometering.com</a:t>
            </a:r>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3</a:t>
            </a:fld>
            <a:endParaRPr lang="en-US" dirty="0"/>
          </a:p>
        </p:txBody>
      </p:sp>
      <p:pic>
        <p:nvPicPr>
          <p:cNvPr id="7" name="Picture 6">
            <a:extLst>
              <a:ext uri="{FF2B5EF4-FFF2-40B4-BE49-F238E27FC236}">
                <a16:creationId xmlns:a16="http://schemas.microsoft.com/office/drawing/2014/main" id="{4068AA78-6E56-9875-A60A-CCB10261FEFD}"/>
              </a:ext>
            </a:extLst>
          </p:cNvPr>
          <p:cNvPicPr>
            <a:picLocks noChangeAspect="1"/>
          </p:cNvPicPr>
          <p:nvPr/>
        </p:nvPicPr>
        <p:blipFill>
          <a:blip r:embed="rId2"/>
          <a:stretch>
            <a:fillRect/>
          </a:stretch>
        </p:blipFill>
        <p:spPr>
          <a:xfrm>
            <a:off x="5974773" y="991565"/>
            <a:ext cx="2540577" cy="1309344"/>
          </a:xfrm>
          <a:prstGeom prst="rect">
            <a:avLst/>
          </a:prstGeom>
        </p:spPr>
      </p:pic>
      <p:pic>
        <p:nvPicPr>
          <p:cNvPr id="8" name="Picture 7">
            <a:extLst>
              <a:ext uri="{FF2B5EF4-FFF2-40B4-BE49-F238E27FC236}">
                <a16:creationId xmlns:a16="http://schemas.microsoft.com/office/drawing/2014/main" id="{6137F5DB-CFC2-641A-35CF-43C82558B960}"/>
              </a:ext>
            </a:extLst>
          </p:cNvPr>
          <p:cNvPicPr>
            <a:picLocks noChangeAspect="1"/>
          </p:cNvPicPr>
          <p:nvPr/>
        </p:nvPicPr>
        <p:blipFill>
          <a:blip r:embed="rId3"/>
          <a:stretch>
            <a:fillRect/>
          </a:stretch>
        </p:blipFill>
        <p:spPr>
          <a:xfrm>
            <a:off x="3631624" y="1168367"/>
            <a:ext cx="1587865" cy="1035564"/>
          </a:xfrm>
          <a:prstGeom prst="rect">
            <a:avLst/>
          </a:prstGeom>
        </p:spPr>
      </p:pic>
      <p:pic>
        <p:nvPicPr>
          <p:cNvPr id="10" name="Picture 9">
            <a:extLst>
              <a:ext uri="{FF2B5EF4-FFF2-40B4-BE49-F238E27FC236}">
                <a16:creationId xmlns:a16="http://schemas.microsoft.com/office/drawing/2014/main" id="{53857246-CC13-0F2B-E88A-EFBC1BC5B7C4}"/>
              </a:ext>
            </a:extLst>
          </p:cNvPr>
          <p:cNvPicPr>
            <a:picLocks noChangeAspect="1"/>
          </p:cNvPicPr>
          <p:nvPr/>
        </p:nvPicPr>
        <p:blipFill>
          <a:blip r:embed="rId4"/>
          <a:stretch>
            <a:fillRect/>
          </a:stretch>
        </p:blipFill>
        <p:spPr>
          <a:xfrm>
            <a:off x="800100" y="1092922"/>
            <a:ext cx="2275610" cy="1296987"/>
          </a:xfrm>
          <a:prstGeom prst="rect">
            <a:avLst/>
          </a:prstGeom>
        </p:spPr>
      </p:pic>
      <p:sp>
        <p:nvSpPr>
          <p:cNvPr id="11" name="TextBox 10">
            <a:extLst>
              <a:ext uri="{FF2B5EF4-FFF2-40B4-BE49-F238E27FC236}">
                <a16:creationId xmlns:a16="http://schemas.microsoft.com/office/drawing/2014/main" id="{8EDC6774-9CCC-DA04-16AD-2F6CCD07784A}"/>
              </a:ext>
            </a:extLst>
          </p:cNvPr>
          <p:cNvSpPr txBox="1"/>
          <p:nvPr/>
        </p:nvSpPr>
        <p:spPr>
          <a:xfrm>
            <a:off x="1174172" y="1224949"/>
            <a:ext cx="1631373" cy="707886"/>
          </a:xfrm>
          <a:prstGeom prst="rect">
            <a:avLst/>
          </a:prstGeom>
          <a:noFill/>
        </p:spPr>
        <p:txBody>
          <a:bodyPr wrap="square" rtlCol="0">
            <a:spAutoFit/>
          </a:bodyPr>
          <a:lstStyle/>
          <a:p>
            <a:r>
              <a:rPr lang="en-US" sz="1000" dirty="0"/>
              <a:t>Oh, you are a meteorologist? What’s the weather going to be like today?</a:t>
            </a:r>
          </a:p>
        </p:txBody>
      </p:sp>
    </p:spTree>
    <p:extLst>
      <p:ext uri="{BB962C8B-B14F-4D97-AF65-F5344CB8AC3E}">
        <p14:creationId xmlns:p14="http://schemas.microsoft.com/office/powerpoint/2010/main" val="880407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p:txBody>
          <a:bodyPr/>
          <a:lstStyle/>
          <a:p>
            <a:r>
              <a:rPr lang="en-US" dirty="0"/>
              <a:t>Metrology is as Old as the Hills</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1825625"/>
            <a:ext cx="6930737" cy="4351338"/>
          </a:xfrm>
        </p:spPr>
        <p:txBody>
          <a:bodyPr>
            <a:normAutofit fontScale="77500" lnSpcReduction="20000"/>
          </a:bodyPr>
          <a:lstStyle/>
          <a:p>
            <a:r>
              <a:rPr lang="en-US" dirty="0"/>
              <a:t>The history of metrology is virtually as old as civilization itself,</a:t>
            </a:r>
          </a:p>
          <a:p>
            <a:r>
              <a:rPr lang="en-US" dirty="0"/>
              <a:t>The need for uniformity in trade, territorial and property divisions were but a few factors that drove the engine of consistent, standards measurements,</a:t>
            </a:r>
          </a:p>
          <a:p>
            <a:r>
              <a:rPr lang="en-US" dirty="0"/>
              <a:t>Timekeeping is probably the oldest known documented of all the standard measurements, for example what is a day or a year, based on Babylonian 6 based number system,</a:t>
            </a:r>
          </a:p>
          <a:p>
            <a:r>
              <a:rPr lang="en-US" dirty="0"/>
              <a:t>Even Hammurabi’s Code has provisions about weights and measures,</a:t>
            </a:r>
          </a:p>
          <a:p>
            <a:r>
              <a:rPr lang="en-US" dirty="0"/>
              <a:t>Later, with more and more inventions and innovations the engine of progress demanded more and more standardizations and qualification of units of measure</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3" name="Picture 2">
            <a:extLst>
              <a:ext uri="{FF2B5EF4-FFF2-40B4-BE49-F238E27FC236}">
                <a16:creationId xmlns:a16="http://schemas.microsoft.com/office/drawing/2014/main" id="{026657DE-417C-36FA-77D6-73C965B6DFAF}"/>
              </a:ext>
            </a:extLst>
          </p:cNvPr>
          <p:cNvPicPr>
            <a:picLocks noChangeAspect="1"/>
          </p:cNvPicPr>
          <p:nvPr/>
        </p:nvPicPr>
        <p:blipFill>
          <a:blip r:embed="rId2"/>
          <a:stretch>
            <a:fillRect/>
          </a:stretch>
        </p:blipFill>
        <p:spPr>
          <a:xfrm>
            <a:off x="7371895" y="1579417"/>
            <a:ext cx="1346078" cy="4500389"/>
          </a:xfrm>
          <a:prstGeom prst="rect">
            <a:avLst/>
          </a:prstGeom>
        </p:spPr>
      </p:pic>
      <p:pic>
        <p:nvPicPr>
          <p:cNvPr id="8" name="Picture 7" descr="A landscape of hills and trees with Chocolate Hills in the background&#10;&#10;Description automatically generated">
            <a:extLst>
              <a:ext uri="{FF2B5EF4-FFF2-40B4-BE49-F238E27FC236}">
                <a16:creationId xmlns:a16="http://schemas.microsoft.com/office/drawing/2014/main" id="{067346A6-71A0-0381-8AE4-D354595303F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31472" y="5841803"/>
            <a:ext cx="1059873" cy="794904"/>
          </a:xfrm>
          <a:prstGeom prst="rect">
            <a:avLst/>
          </a:prstGeom>
        </p:spPr>
      </p:pic>
      <p:sp>
        <p:nvSpPr>
          <p:cNvPr id="9" name="TextBox 8">
            <a:extLst>
              <a:ext uri="{FF2B5EF4-FFF2-40B4-BE49-F238E27FC236}">
                <a16:creationId xmlns:a16="http://schemas.microsoft.com/office/drawing/2014/main" id="{691B8C47-88F0-8FE5-089A-908B9FA5C822}"/>
              </a:ext>
            </a:extLst>
          </p:cNvPr>
          <p:cNvSpPr txBox="1"/>
          <p:nvPr/>
        </p:nvSpPr>
        <p:spPr>
          <a:xfrm>
            <a:off x="6961908" y="7043112"/>
            <a:ext cx="2182091" cy="369332"/>
          </a:xfrm>
          <a:prstGeom prst="rect">
            <a:avLst/>
          </a:prstGeom>
          <a:noFill/>
        </p:spPr>
        <p:txBody>
          <a:bodyPr wrap="square" rtlCol="0">
            <a:spAutoFit/>
          </a:bodyPr>
          <a:lstStyle/>
          <a:p>
            <a:r>
              <a:rPr lang="en-US" sz="900">
                <a:hlinkClick r:id="rId4" tooltip="https://en.wikipedia.org/wiki/Chocolate_Hill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74253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p:txBody>
          <a:bodyPr/>
          <a:lstStyle/>
          <a:p>
            <a:r>
              <a:rPr lang="en-US" dirty="0"/>
              <a:t>Walk Like An Egyptian</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1825625"/>
            <a:ext cx="6546273" cy="4351338"/>
          </a:xfrm>
        </p:spPr>
        <p:txBody>
          <a:bodyPr>
            <a:normAutofit fontScale="70000" lnSpcReduction="20000"/>
          </a:bodyPr>
          <a:lstStyle/>
          <a:p>
            <a:r>
              <a:rPr lang="en-US" dirty="0"/>
              <a:t>At first the Egyptians had a lunar calendar, but 12 months do not evenly fit into a solar year,</a:t>
            </a:r>
          </a:p>
          <a:p>
            <a:r>
              <a:rPr lang="en-US" dirty="0"/>
              <a:t>Later the Egyptian calendar was fixed to the rising of the “Dog Star” Sirius, the brightest star in the sky,</a:t>
            </a:r>
          </a:p>
          <a:p>
            <a:pPr lvl="1"/>
            <a:r>
              <a:rPr lang="en-US" dirty="0"/>
              <a:t>Thus, the year is likely to have been our first standardized, uniform measurement,</a:t>
            </a:r>
          </a:p>
          <a:p>
            <a:r>
              <a:rPr lang="en-US" dirty="0"/>
              <a:t>A bit later the pyramids were built using the royal cubit stick, the length of the forearm to the tip of the middle finger plus the span of the pharaoh's hand,</a:t>
            </a:r>
          </a:p>
          <a:p>
            <a:pPr lvl="1"/>
            <a:r>
              <a:rPr lang="en-US" dirty="0"/>
              <a:t>And even though this length unit could vary the first documented case of standardization happened when a block of granite was carved and used as the primary standard!</a:t>
            </a:r>
          </a:p>
          <a:p>
            <a:pPr lvl="1"/>
            <a:r>
              <a:rPr lang="en-US" dirty="0"/>
              <a:t>Thus, a transfer standard stick was established that had to be compared to the primary at every full moon,</a:t>
            </a:r>
          </a:p>
          <a:p>
            <a:pPr lvl="1"/>
            <a:r>
              <a:rPr lang="en-US" dirty="0"/>
              <a:t>Failure to do so was punishable by DEATH!</a:t>
            </a:r>
          </a:p>
          <a:p>
            <a:pPr lvl="1"/>
            <a:r>
              <a:rPr lang="en-US" dirty="0"/>
              <a:t>The resultant accuracy in roughly 756 feet, or about 9096.4 inches was 0.05% or about 4-1/2 inches out of tolerance,</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3" name="Picture 2">
            <a:extLst>
              <a:ext uri="{FF2B5EF4-FFF2-40B4-BE49-F238E27FC236}">
                <a16:creationId xmlns:a16="http://schemas.microsoft.com/office/drawing/2014/main" id="{3D141A3C-287E-9C15-0416-F8D24E925087}"/>
              </a:ext>
            </a:extLst>
          </p:cNvPr>
          <p:cNvPicPr>
            <a:picLocks noChangeAspect="1"/>
          </p:cNvPicPr>
          <p:nvPr/>
        </p:nvPicPr>
        <p:blipFill>
          <a:blip r:embed="rId2"/>
          <a:stretch>
            <a:fillRect/>
          </a:stretch>
        </p:blipFill>
        <p:spPr>
          <a:xfrm>
            <a:off x="7052336" y="2214647"/>
            <a:ext cx="1428750" cy="1714500"/>
          </a:xfrm>
          <a:prstGeom prst="rect">
            <a:avLst/>
          </a:prstGeom>
        </p:spPr>
      </p:pic>
      <p:pic>
        <p:nvPicPr>
          <p:cNvPr id="7" name="Picture 6">
            <a:extLst>
              <a:ext uri="{FF2B5EF4-FFF2-40B4-BE49-F238E27FC236}">
                <a16:creationId xmlns:a16="http://schemas.microsoft.com/office/drawing/2014/main" id="{9E59550F-37A5-8F98-BF9B-DCEC1559ED8C}"/>
              </a:ext>
            </a:extLst>
          </p:cNvPr>
          <p:cNvPicPr>
            <a:picLocks noChangeAspect="1"/>
          </p:cNvPicPr>
          <p:nvPr/>
        </p:nvPicPr>
        <p:blipFill>
          <a:blip r:embed="rId3"/>
          <a:stretch>
            <a:fillRect/>
          </a:stretch>
        </p:blipFill>
        <p:spPr>
          <a:xfrm>
            <a:off x="6588741" y="4876091"/>
            <a:ext cx="2355940" cy="1571783"/>
          </a:xfrm>
          <a:prstGeom prst="rect">
            <a:avLst/>
          </a:prstGeom>
        </p:spPr>
      </p:pic>
      <p:pic>
        <p:nvPicPr>
          <p:cNvPr id="8" name="Picture 7">
            <a:extLst>
              <a:ext uri="{FF2B5EF4-FFF2-40B4-BE49-F238E27FC236}">
                <a16:creationId xmlns:a16="http://schemas.microsoft.com/office/drawing/2014/main" id="{F7DA203C-ED58-6C5D-555F-0FFF16CF99E1}"/>
              </a:ext>
            </a:extLst>
          </p:cNvPr>
          <p:cNvPicPr>
            <a:picLocks noChangeAspect="1"/>
          </p:cNvPicPr>
          <p:nvPr/>
        </p:nvPicPr>
        <p:blipFill>
          <a:blip r:embed="rId4"/>
          <a:stretch>
            <a:fillRect/>
          </a:stretch>
        </p:blipFill>
        <p:spPr>
          <a:xfrm>
            <a:off x="859541" y="1040216"/>
            <a:ext cx="1444336" cy="746808"/>
          </a:xfrm>
          <a:prstGeom prst="rect">
            <a:avLst/>
          </a:prstGeom>
        </p:spPr>
      </p:pic>
    </p:spTree>
    <p:extLst>
      <p:ext uri="{BB962C8B-B14F-4D97-AF65-F5344CB8AC3E}">
        <p14:creationId xmlns:p14="http://schemas.microsoft.com/office/powerpoint/2010/main" val="294099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p:txBody>
          <a:bodyPr/>
          <a:lstStyle/>
          <a:p>
            <a:r>
              <a:rPr lang="en-US" dirty="0"/>
              <a:t>Trade Like a Babylonian</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1825625"/>
            <a:ext cx="6639791" cy="4351338"/>
          </a:xfrm>
        </p:spPr>
        <p:txBody>
          <a:bodyPr>
            <a:normAutofit fontScale="85000" lnSpcReduction="20000"/>
          </a:bodyPr>
          <a:lstStyle/>
          <a:p>
            <a:r>
              <a:rPr lang="en-US" dirty="0"/>
              <a:t>The area of trade and bartering drove the engine for the need to have defined units,</a:t>
            </a:r>
          </a:p>
          <a:p>
            <a:pPr lvl="1"/>
            <a:r>
              <a:rPr lang="en-US" dirty="0"/>
              <a:t>Kush (a cubit, for length)</a:t>
            </a:r>
          </a:p>
          <a:p>
            <a:pPr lvl="1"/>
            <a:r>
              <a:rPr lang="en-US" dirty="0"/>
              <a:t>Sar (a plot of land, for area &amp; volume)</a:t>
            </a:r>
          </a:p>
          <a:p>
            <a:pPr lvl="1"/>
            <a:r>
              <a:rPr lang="en-US" dirty="0"/>
              <a:t>Sila (for capacity) worth noting a liter is the same as a </a:t>
            </a:r>
            <a:r>
              <a:rPr lang="en-US" dirty="0" err="1"/>
              <a:t>sila</a:t>
            </a:r>
            <a:r>
              <a:rPr lang="en-US" dirty="0"/>
              <a:t>,</a:t>
            </a:r>
          </a:p>
          <a:p>
            <a:pPr lvl="1"/>
            <a:r>
              <a:rPr lang="en-US" dirty="0"/>
              <a:t>Mana (for weight) worth noting 500 grams is a mana</a:t>
            </a:r>
          </a:p>
          <a:p>
            <a:r>
              <a:rPr lang="en-US" dirty="0"/>
              <a:t>The Babylonian number system is based on 6, not 10, even today rudiments of this is found in 60 seconds, 60 minutes, and 4 divisions of 6 hours in a day,</a:t>
            </a:r>
          </a:p>
          <a:p>
            <a:pPr lvl="1"/>
            <a:endParaRPr lang="en-US" dirty="0"/>
          </a:p>
          <a:p>
            <a:r>
              <a:rPr lang="en-US" dirty="0"/>
              <a:t>BUT…a Roman cubit is 17.5”, a Grecian 18.3”, and Egyptian 20.6” and this causes issues with international trade,</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9" name="Picture 8">
            <a:extLst>
              <a:ext uri="{FF2B5EF4-FFF2-40B4-BE49-F238E27FC236}">
                <a16:creationId xmlns:a16="http://schemas.microsoft.com/office/drawing/2014/main" id="{00332D5B-EAB8-646F-A70A-CA20C7FF6203}"/>
              </a:ext>
            </a:extLst>
          </p:cNvPr>
          <p:cNvPicPr>
            <a:picLocks noChangeAspect="1"/>
          </p:cNvPicPr>
          <p:nvPr/>
        </p:nvPicPr>
        <p:blipFill>
          <a:blip r:embed="rId2"/>
          <a:stretch>
            <a:fillRect/>
          </a:stretch>
        </p:blipFill>
        <p:spPr>
          <a:xfrm>
            <a:off x="7065818" y="1624483"/>
            <a:ext cx="1885950" cy="1937519"/>
          </a:xfrm>
          <a:prstGeom prst="rect">
            <a:avLst/>
          </a:prstGeom>
        </p:spPr>
      </p:pic>
      <p:pic>
        <p:nvPicPr>
          <p:cNvPr id="10" name="Picture 9">
            <a:extLst>
              <a:ext uri="{FF2B5EF4-FFF2-40B4-BE49-F238E27FC236}">
                <a16:creationId xmlns:a16="http://schemas.microsoft.com/office/drawing/2014/main" id="{5D3A2A7C-ADD0-B110-2F84-BB1F553F7C90}"/>
              </a:ext>
            </a:extLst>
          </p:cNvPr>
          <p:cNvPicPr>
            <a:picLocks noChangeAspect="1"/>
          </p:cNvPicPr>
          <p:nvPr/>
        </p:nvPicPr>
        <p:blipFill>
          <a:blip r:embed="rId3"/>
          <a:stretch>
            <a:fillRect/>
          </a:stretch>
        </p:blipFill>
        <p:spPr>
          <a:xfrm>
            <a:off x="7065817" y="3814391"/>
            <a:ext cx="1885951" cy="2563714"/>
          </a:xfrm>
          <a:prstGeom prst="rect">
            <a:avLst/>
          </a:prstGeom>
        </p:spPr>
      </p:pic>
    </p:spTree>
    <p:extLst>
      <p:ext uri="{BB962C8B-B14F-4D97-AF65-F5344CB8AC3E}">
        <p14:creationId xmlns:p14="http://schemas.microsoft.com/office/powerpoint/2010/main" val="108125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85000"/>
            <a:alpha val="4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p:txBody>
          <a:bodyPr>
            <a:normAutofit fontScale="90000"/>
          </a:bodyPr>
          <a:lstStyle/>
          <a:p>
            <a:r>
              <a:rPr lang="en-US" dirty="0"/>
              <a:t>English Government Takes the Lead</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3023755"/>
            <a:ext cx="8351387" cy="3153208"/>
          </a:xfrm>
        </p:spPr>
        <p:txBody>
          <a:bodyPr>
            <a:normAutofit fontScale="85000" lnSpcReduction="20000"/>
          </a:bodyPr>
          <a:lstStyle/>
          <a:p>
            <a:r>
              <a:rPr lang="en-US" dirty="0"/>
              <a:t>752 AD, the King of Kent established the acre as a standard unit, measurement depended on “chains &amp; links”</a:t>
            </a:r>
          </a:p>
          <a:p>
            <a:r>
              <a:rPr lang="en-US" dirty="0"/>
              <a:t>960 AD, Edgar the Peaceful decrees “All measurements must agree with standards kept in London and Winchester,”</a:t>
            </a:r>
          </a:p>
          <a:p>
            <a:r>
              <a:rPr lang="en-US" dirty="0"/>
              <a:t>1215, King John is forced to incorporated standard weights and measurements via the Magna Carta,</a:t>
            </a:r>
          </a:p>
          <a:p>
            <a:r>
              <a:rPr lang="en-US" dirty="0"/>
              <a:t>1266 AD, King Henry III, declares:</a:t>
            </a:r>
          </a:p>
          <a:p>
            <a:pPr lvl="1"/>
            <a:r>
              <a:rPr lang="en-US" dirty="0"/>
              <a:t>A penny is 32 grains of wheat, (not exact)</a:t>
            </a:r>
          </a:p>
          <a:p>
            <a:pPr lvl="1"/>
            <a:r>
              <a:rPr lang="en-US" dirty="0"/>
              <a:t>20 pennies in an ounce (still the standard today)</a:t>
            </a:r>
          </a:p>
          <a:p>
            <a:pPr lvl="1"/>
            <a:r>
              <a:rPr lang="en-US" dirty="0"/>
              <a:t>8 pounds weights one gallon of wine, (how much is a gallon?)</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3" name="Picture 2">
            <a:extLst>
              <a:ext uri="{FF2B5EF4-FFF2-40B4-BE49-F238E27FC236}">
                <a16:creationId xmlns:a16="http://schemas.microsoft.com/office/drawing/2014/main" id="{6B57A8EC-9E2F-06E8-7C1B-4613064834E6}"/>
              </a:ext>
            </a:extLst>
          </p:cNvPr>
          <p:cNvPicPr>
            <a:picLocks noChangeAspect="1"/>
          </p:cNvPicPr>
          <p:nvPr/>
        </p:nvPicPr>
        <p:blipFill>
          <a:blip r:embed="rId2"/>
          <a:stretch>
            <a:fillRect/>
          </a:stretch>
        </p:blipFill>
        <p:spPr>
          <a:xfrm>
            <a:off x="2678999" y="1071833"/>
            <a:ext cx="3519177" cy="1847568"/>
          </a:xfrm>
          <a:prstGeom prst="rect">
            <a:avLst/>
          </a:prstGeom>
        </p:spPr>
      </p:pic>
      <p:pic>
        <p:nvPicPr>
          <p:cNvPr id="2050" name="Picture 2" descr="Water Weight Calculator - Inch Calculator">
            <a:extLst>
              <a:ext uri="{FF2B5EF4-FFF2-40B4-BE49-F238E27FC236}">
                <a16:creationId xmlns:a16="http://schemas.microsoft.com/office/drawing/2014/main" id="{2F78D365-7CC2-8E48-E747-0F83096F2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502" y="4664932"/>
            <a:ext cx="1641912" cy="109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16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85000"/>
            <a:alpha val="5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a:xfrm>
            <a:off x="890714" y="136524"/>
            <a:ext cx="8066250" cy="934865"/>
          </a:xfrm>
        </p:spPr>
        <p:txBody>
          <a:bodyPr>
            <a:normAutofit/>
          </a:bodyPr>
          <a:lstStyle/>
          <a:p>
            <a:r>
              <a:rPr lang="en-US" dirty="0"/>
              <a:t>The Metric vs. the imperial System</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3210585"/>
            <a:ext cx="8351387" cy="2966378"/>
          </a:xfrm>
        </p:spPr>
        <p:txBody>
          <a:bodyPr>
            <a:normAutofit fontScale="85000" lnSpcReduction="20000"/>
          </a:bodyPr>
          <a:lstStyle/>
          <a:p>
            <a:r>
              <a:rPr lang="en-US" dirty="0"/>
              <a:t>1670, A French vicar, Gabriel Mouton develops a rudimentary metric system,</a:t>
            </a:r>
          </a:p>
          <a:p>
            <a:r>
              <a:rPr lang="en-US" dirty="0"/>
              <a:t>1790, Thomas Jefferson proposes a decimal based measurement system for the United States, not the English standard system, (by 1792,m n 100 cents for a dollar was adopted)</a:t>
            </a:r>
          </a:p>
          <a:p>
            <a:r>
              <a:rPr lang="en-US" dirty="0"/>
              <a:t>1795, France officially adopts the metric system,</a:t>
            </a:r>
          </a:p>
          <a:p>
            <a:r>
              <a:rPr lang="en-US" dirty="0"/>
              <a:t>1824, George IV, via the Weights and Measurements Act establishes the Imperial System of Weights &amp; Measures,</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8</a:t>
            </a:fld>
            <a:endParaRPr lang="en-US" dirty="0"/>
          </a:p>
        </p:txBody>
      </p:sp>
      <p:pic>
        <p:nvPicPr>
          <p:cNvPr id="3" name="Picture 2">
            <a:extLst>
              <a:ext uri="{FF2B5EF4-FFF2-40B4-BE49-F238E27FC236}">
                <a16:creationId xmlns:a16="http://schemas.microsoft.com/office/drawing/2014/main" id="{D4AEEDE5-FD20-F486-E013-CFFC162F3A9F}"/>
              </a:ext>
            </a:extLst>
          </p:cNvPr>
          <p:cNvPicPr>
            <a:picLocks noChangeAspect="1"/>
          </p:cNvPicPr>
          <p:nvPr/>
        </p:nvPicPr>
        <p:blipFill>
          <a:blip r:embed="rId2"/>
          <a:stretch>
            <a:fillRect/>
          </a:stretch>
        </p:blipFill>
        <p:spPr>
          <a:xfrm>
            <a:off x="2500466" y="1231043"/>
            <a:ext cx="3812011" cy="1819887"/>
          </a:xfrm>
          <a:prstGeom prst="rect">
            <a:avLst/>
          </a:prstGeom>
        </p:spPr>
      </p:pic>
    </p:spTree>
    <p:extLst>
      <p:ext uri="{BB962C8B-B14F-4D97-AF65-F5344CB8AC3E}">
        <p14:creationId xmlns:p14="http://schemas.microsoft.com/office/powerpoint/2010/main" val="138758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5F1B-29B1-EA4C-20C2-ED58AB8A11B4}"/>
              </a:ext>
            </a:extLst>
          </p:cNvPr>
          <p:cNvSpPr>
            <a:spLocks noGrp="1"/>
          </p:cNvSpPr>
          <p:nvPr>
            <p:ph type="title"/>
          </p:nvPr>
        </p:nvSpPr>
        <p:spPr>
          <a:xfrm>
            <a:off x="890714" y="136524"/>
            <a:ext cx="8351387" cy="934865"/>
          </a:xfrm>
        </p:spPr>
        <p:txBody>
          <a:bodyPr>
            <a:normAutofit/>
          </a:bodyPr>
          <a:lstStyle/>
          <a:p>
            <a:pPr algn="ctr"/>
            <a:r>
              <a:rPr lang="en-US" sz="3600" dirty="0"/>
              <a:t>Beginnings of International Cooperation</a:t>
            </a:r>
          </a:p>
        </p:txBody>
      </p:sp>
      <p:sp>
        <p:nvSpPr>
          <p:cNvPr id="4" name="Content Placeholder 3">
            <a:extLst>
              <a:ext uri="{FF2B5EF4-FFF2-40B4-BE49-F238E27FC236}">
                <a16:creationId xmlns:a16="http://schemas.microsoft.com/office/drawing/2014/main" id="{02D392DF-BEEA-1453-C6C1-286E49EAA371}"/>
              </a:ext>
            </a:extLst>
          </p:cNvPr>
          <p:cNvSpPr>
            <a:spLocks noGrp="1"/>
          </p:cNvSpPr>
          <p:nvPr>
            <p:ph sz="half" idx="2"/>
          </p:nvPr>
        </p:nvSpPr>
        <p:spPr>
          <a:xfrm>
            <a:off x="426027" y="1825625"/>
            <a:ext cx="8351387" cy="4351338"/>
          </a:xfrm>
        </p:spPr>
        <p:txBody>
          <a:bodyPr>
            <a:normAutofit lnSpcReduction="10000"/>
          </a:bodyPr>
          <a:lstStyle/>
          <a:p>
            <a:r>
              <a:rPr lang="en-US" dirty="0"/>
              <a:t>1875, 18 nations, including the US, sign the Convention of the </a:t>
            </a:r>
            <a:r>
              <a:rPr lang="en-US" dirty="0" err="1"/>
              <a:t>Metre</a:t>
            </a:r>
            <a:r>
              <a:rPr lang="en-US" dirty="0"/>
              <a:t>, a significant milestone establishing the framework for &amp; still governs today the international system of weights &amp; measures, </a:t>
            </a:r>
          </a:p>
          <a:p>
            <a:r>
              <a:rPr lang="en-US" dirty="0"/>
              <a:t>As a result of being a signer of the Convention of the </a:t>
            </a:r>
            <a:r>
              <a:rPr lang="en-US" dirty="0" err="1"/>
              <a:t>Metre</a:t>
            </a:r>
            <a:r>
              <a:rPr lang="en-US" dirty="0"/>
              <a:t>, the US receives a prototype meter and kilogram to be used as a primary standard, in a way, this is the beginnings of NIST (think Royal Cubit Stick)</a:t>
            </a:r>
          </a:p>
          <a:p>
            <a:r>
              <a:rPr lang="en-US" dirty="0"/>
              <a:t>1954, the International System of Units (SI) begins it development at the 10</a:t>
            </a:r>
            <a:r>
              <a:rPr lang="en-US" baseline="30000" dirty="0"/>
              <a:t>th</a:t>
            </a:r>
            <a:r>
              <a:rPr lang="en-US" dirty="0"/>
              <a:t> General Conference on Weights and Measures,</a:t>
            </a:r>
          </a:p>
        </p:txBody>
      </p:sp>
      <p:sp>
        <p:nvSpPr>
          <p:cNvPr id="5" name="Footer Placeholder 4">
            <a:extLst>
              <a:ext uri="{FF2B5EF4-FFF2-40B4-BE49-F238E27FC236}">
                <a16:creationId xmlns:a16="http://schemas.microsoft.com/office/drawing/2014/main" id="{00DEDDF3-B45F-8E96-E26E-72F64439E0ED}"/>
              </a:ext>
            </a:extLst>
          </p:cNvPr>
          <p:cNvSpPr>
            <a:spLocks noGrp="1"/>
          </p:cNvSpPr>
          <p:nvPr>
            <p:ph type="ftr" sz="quarter" idx="3"/>
          </p:nvPr>
        </p:nvSpPr>
        <p:spPr/>
        <p:txBody>
          <a:bodyPr/>
          <a:lstStyle/>
          <a:p>
            <a:r>
              <a:rPr lang="en-US"/>
              <a:t>tescometering.com</a:t>
            </a:r>
            <a:endParaRPr lang="en-US" dirty="0"/>
          </a:p>
        </p:txBody>
      </p:sp>
      <p:sp>
        <p:nvSpPr>
          <p:cNvPr id="6" name="Slide Number Placeholder 5">
            <a:extLst>
              <a:ext uri="{FF2B5EF4-FFF2-40B4-BE49-F238E27FC236}">
                <a16:creationId xmlns:a16="http://schemas.microsoft.com/office/drawing/2014/main" id="{BCF36611-AC9C-556B-6208-77C24FD09414}"/>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3" name="Picture 2">
            <a:extLst>
              <a:ext uri="{FF2B5EF4-FFF2-40B4-BE49-F238E27FC236}">
                <a16:creationId xmlns:a16="http://schemas.microsoft.com/office/drawing/2014/main" id="{14DFEF8A-AFA2-BAB2-05C3-47F6B0698228}"/>
              </a:ext>
            </a:extLst>
          </p:cNvPr>
          <p:cNvPicPr>
            <a:picLocks noChangeAspect="1"/>
          </p:cNvPicPr>
          <p:nvPr/>
        </p:nvPicPr>
        <p:blipFill>
          <a:blip r:embed="rId2"/>
          <a:stretch>
            <a:fillRect/>
          </a:stretch>
        </p:blipFill>
        <p:spPr>
          <a:xfrm>
            <a:off x="7461798" y="1029825"/>
            <a:ext cx="1308129" cy="1308129"/>
          </a:xfrm>
          <a:prstGeom prst="rect">
            <a:avLst/>
          </a:prstGeom>
        </p:spPr>
      </p:pic>
    </p:spTree>
    <p:extLst>
      <p:ext uri="{BB962C8B-B14F-4D97-AF65-F5344CB8AC3E}">
        <p14:creationId xmlns:p14="http://schemas.microsoft.com/office/powerpoint/2010/main" val="1662247400"/>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0a8e5dc-73b5-4979-a609-a36e299949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9E311A25F63F4BAD4E7F329DA4F3E7" ma:contentTypeVersion="11" ma:contentTypeDescription="Create a new document." ma:contentTypeScope="" ma:versionID="deeac0082075eb23bf7fc61360842468">
  <xsd:schema xmlns:xsd="http://www.w3.org/2001/XMLSchema" xmlns:xs="http://www.w3.org/2001/XMLSchema" xmlns:p="http://schemas.microsoft.com/office/2006/metadata/properties" xmlns:ns3="d2109bf4-4ef6-482a-8e33-600978958f3b" xmlns:ns4="f0a8e5dc-73b5-4979-a609-a36e299949b8" targetNamespace="http://schemas.microsoft.com/office/2006/metadata/properties" ma:root="true" ma:fieldsID="02668c7413a0ea46382168d04582847b" ns3:_="" ns4:_="">
    <xsd:import namespace="d2109bf4-4ef6-482a-8e33-600978958f3b"/>
    <xsd:import namespace="f0a8e5dc-73b5-4979-a609-a36e299949b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09bf4-4ef6-482a-8e33-600978958f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a8e5dc-73b5-4979-a609-a36e299949b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BBA02A-C278-491F-864E-DE523B90D812}">
  <ds:schemaRefs>
    <ds:schemaRef ds:uri="http://purl.org/dc/dcmitype/"/>
    <ds:schemaRef ds:uri="http://purl.org/dc/terms/"/>
    <ds:schemaRef ds:uri="http://www.w3.org/XML/1998/namespace"/>
    <ds:schemaRef ds:uri="http://purl.org/dc/elements/1.1/"/>
    <ds:schemaRef ds:uri="http://schemas.microsoft.com/office/2006/documentManagement/types"/>
    <ds:schemaRef ds:uri="f0a8e5dc-73b5-4979-a609-a36e299949b8"/>
    <ds:schemaRef ds:uri="http://schemas.openxmlformats.org/package/2006/metadata/core-properties"/>
    <ds:schemaRef ds:uri="d2109bf4-4ef6-482a-8e33-600978958f3b"/>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E771AA1F-EE94-4A5E-87D1-0CE0E7CAE08B}">
  <ds:schemaRefs>
    <ds:schemaRef ds:uri="http://schemas.microsoft.com/sharepoint/v3/contenttype/forms"/>
  </ds:schemaRefs>
</ds:datastoreItem>
</file>

<file path=customXml/itemProps3.xml><?xml version="1.0" encoding="utf-8"?>
<ds:datastoreItem xmlns:ds="http://schemas.openxmlformats.org/officeDocument/2006/customXml" ds:itemID="{898B3D11-057F-4BEE-9389-99E23A7C4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09bf4-4ef6-482a-8e33-600978958f3b"/>
    <ds:schemaRef ds:uri="f0a8e5dc-73b5-4979-a609-a36e299949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6866</TotalTime>
  <Words>1565</Words>
  <Application>Microsoft Office PowerPoint</Application>
  <PresentationFormat>On-screen Show (4:3)</PresentationFormat>
  <Paragraphs>123</Paragraphs>
  <Slides>14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TESCO Template</vt:lpstr>
      <vt:lpstr>The History of Metrology</vt:lpstr>
      <vt:lpstr>INTRODUCTIONS</vt:lpstr>
      <vt:lpstr>What is Metrology?</vt:lpstr>
      <vt:lpstr>Metrology is as Old as the Hills</vt:lpstr>
      <vt:lpstr>Walk Like An Egyptian</vt:lpstr>
      <vt:lpstr>Trade Like a Babylonian</vt:lpstr>
      <vt:lpstr>English Government Takes the Lead</vt:lpstr>
      <vt:lpstr>The Metric vs. the imperial System</vt:lpstr>
      <vt:lpstr>Beginnings of International Cooperation</vt:lpstr>
      <vt:lpstr>METRE CONVENTION</vt:lpstr>
      <vt:lpstr>Seven Well known units are defined</vt:lpstr>
      <vt:lpstr>Visionary Leadership</vt:lpstr>
      <vt:lpstr>History of the μετρέω (metreo)</vt:lpstr>
      <vt:lpstr>Comments, 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Jedidiah Tamayo</dc:creator>
  <cp:lastModifiedBy>Ujjay Brawley</cp:lastModifiedBy>
  <cp:revision>15</cp:revision>
  <cp:lastPrinted>2023-07-11T19:41:41Z</cp:lastPrinted>
  <dcterms:created xsi:type="dcterms:W3CDTF">2021-12-30T15:47:27Z</dcterms:created>
  <dcterms:modified xsi:type="dcterms:W3CDTF">2024-07-31T12:52:31Z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0x0101007B9E311A25F63F4BAD4E7F329DA4F3E7</vt:lpwstr>
  </property>
</Properties>
</file>