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62" r:id="rId3"/>
    <p:sldId id="263" r:id="rId4"/>
    <p:sldId id="264" r:id="rId5"/>
    <p:sldId id="265" r:id="rId6"/>
    <p:sldId id="257" r:id="rId7"/>
    <p:sldId id="271" r:id="rId8"/>
    <p:sldId id="272" r:id="rId9"/>
    <p:sldId id="273" r:id="rId10"/>
    <p:sldId id="275" r:id="rId11"/>
    <p:sldId id="277" r:id="rId12"/>
    <p:sldId id="278" r:id="rId13"/>
    <p:sldId id="280" r:id="rId14"/>
    <p:sldId id="281" r:id="rId15"/>
    <p:sldId id="276" r:id="rId16"/>
    <p:sldId id="274" r:id="rId17"/>
    <p:sldId id="279" r:id="rId18"/>
    <p:sldId id="268"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84" autoAdjust="0"/>
  </p:normalViewPr>
  <p:slideViewPr>
    <p:cSldViewPr snapToGrid="0">
      <p:cViewPr varScale="1">
        <p:scale>
          <a:sx n="106" d="100"/>
          <a:sy n="106" d="100"/>
        </p:scale>
        <p:origin x="184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35D57F-F683-4E3F-BE97-7564C6EB85D2}" type="datetimeFigureOut">
              <a:rPr lang="en-US" smtClean="0"/>
              <a:t>7/26/2024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8294E9-629F-4050-8653-F013BB502393}" type="slidenum">
              <a:rPr lang="en-US" smtClean="0"/>
              <a:t>‹#›</a:t>
            </a:fld>
            <a:endParaRPr lang="en-US"/>
          </a:p>
        </p:txBody>
      </p:sp>
    </p:spTree>
    <p:extLst>
      <p:ext uri="{BB962C8B-B14F-4D97-AF65-F5344CB8AC3E}">
        <p14:creationId xmlns:p14="http://schemas.microsoft.com/office/powerpoint/2010/main" val="128987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FC1C85E9-C782-FC86-976E-51CA91B543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pic>
        <p:nvPicPr>
          <p:cNvPr id="5" name="Picture 4" descr="A close-up of a logo&#10;&#10;Description automatically generated with medium confidence">
            <a:extLst>
              <a:ext uri="{FF2B5EF4-FFF2-40B4-BE49-F238E27FC236}">
                <a16:creationId xmlns:a16="http://schemas.microsoft.com/office/drawing/2014/main" id="{93D1D836-9F1C-C58C-40FF-697304F49F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Tree>
    <p:extLst>
      <p:ext uri="{BB962C8B-B14F-4D97-AF65-F5344CB8AC3E}">
        <p14:creationId xmlns:p14="http://schemas.microsoft.com/office/powerpoint/2010/main" val="135867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806543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0862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044809"/>
          </a:xfrm>
        </p:spPr>
        <p:txBody>
          <a:bodyPr anchor="b">
            <a:noAutofit/>
          </a:bodyPr>
          <a:lstStyle>
            <a:lvl1pPr>
              <a:defRPr sz="66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1672280" y="3672392"/>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78CC3A4-B862-EF21-7892-19E165FA85F9}"/>
              </a:ext>
            </a:extLst>
          </p:cNvPr>
          <p:cNvSpPr/>
          <p:nvPr userDrawn="1"/>
        </p:nvSpPr>
        <p:spPr>
          <a:xfrm>
            <a:off x="1504950" y="723014"/>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845120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0714" y="136524"/>
            <a:ext cx="7886700" cy="93486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814083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43349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97192"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915720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465307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018308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376897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1884" y="71996"/>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260CCA74-DEBD-12CF-67F8-4802BBAFA7A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1430516" y="1952368"/>
            <a:ext cx="7317559" cy="1557595"/>
          </a:xfrm>
        </p:spPr>
        <p:txBody>
          <a:bodyPr>
            <a:normAutofit fontScale="90000"/>
          </a:bodyPr>
          <a:lstStyle/>
          <a:p>
            <a:r>
              <a:rPr lang="en-US" sz="6600" dirty="0">
                <a:latin typeface="+mj-lt"/>
                <a:cs typeface="Arial" panose="020B0604020202020204" pitchFamily="34" charset="0"/>
              </a:rPr>
              <a:t>New Products Intro and Feedback</a:t>
            </a:r>
          </a:p>
        </p:txBody>
      </p:sp>
      <p:sp>
        <p:nvSpPr>
          <p:cNvPr id="7" name="Subtitle 6">
            <a:extLst>
              <a:ext uri="{FF2B5EF4-FFF2-40B4-BE49-F238E27FC236}">
                <a16:creationId xmlns:a16="http://schemas.microsoft.com/office/drawing/2014/main" id="{E32853D5-CE40-4EA1-9AC1-4146F7715875}"/>
              </a:ext>
            </a:extLst>
          </p:cNvPr>
          <p:cNvSpPr>
            <a:spLocks noGrp="1"/>
          </p:cNvSpPr>
          <p:nvPr>
            <p:ph type="subTitle" idx="1"/>
          </p:nvPr>
        </p:nvSpPr>
        <p:spPr/>
        <p:txBody>
          <a:bodyPr/>
          <a:lstStyle/>
          <a:p>
            <a:r>
              <a:rPr lang="en-US" dirty="0"/>
              <a:t>TESCOOL 2024</a:t>
            </a:r>
          </a:p>
        </p:txBody>
      </p:sp>
      <p:sp>
        <p:nvSpPr>
          <p:cNvPr id="2" name="Text Placeholder 13">
            <a:extLst>
              <a:ext uri="{FF2B5EF4-FFF2-40B4-BE49-F238E27FC236}">
                <a16:creationId xmlns:a16="http://schemas.microsoft.com/office/drawing/2014/main" id="{0BFF2610-7308-ED1C-B8C5-BC50C856A821}"/>
              </a:ext>
            </a:extLst>
          </p:cNvPr>
          <p:cNvSpPr>
            <a:spLocks noGrp="1"/>
          </p:cNvSpPr>
          <p:nvPr>
            <p:ph type="body" sz="quarter" idx="10"/>
          </p:nvPr>
        </p:nvSpPr>
        <p:spPr>
          <a:xfrm>
            <a:off x="5491642" y="5498004"/>
            <a:ext cx="3244850" cy="271161"/>
          </a:xfrm>
        </p:spPr>
        <p:txBody>
          <a:bodyPr>
            <a:normAutofit fontScale="92500" lnSpcReduction="20000"/>
          </a:bodyPr>
          <a:lstStyle/>
          <a:p>
            <a:r>
              <a:rPr lang="en-US" dirty="0"/>
              <a:t>July 24, 2024</a:t>
            </a:r>
          </a:p>
        </p:txBody>
      </p:sp>
      <p:sp>
        <p:nvSpPr>
          <p:cNvPr id="4" name="Text Placeholder 14">
            <a:extLst>
              <a:ext uri="{FF2B5EF4-FFF2-40B4-BE49-F238E27FC236}">
                <a16:creationId xmlns:a16="http://schemas.microsoft.com/office/drawing/2014/main" id="{22A7D3C9-E07B-2F90-CE82-E10BA9E7C276}"/>
              </a:ext>
            </a:extLst>
          </p:cNvPr>
          <p:cNvSpPr>
            <a:spLocks noGrp="1"/>
          </p:cNvSpPr>
          <p:nvPr>
            <p:ph type="body" sz="quarter" idx="11"/>
          </p:nvPr>
        </p:nvSpPr>
        <p:spPr>
          <a:xfrm>
            <a:off x="5491642" y="5769165"/>
            <a:ext cx="3244850" cy="271161"/>
          </a:xfrm>
        </p:spPr>
        <p:txBody>
          <a:bodyPr>
            <a:normAutofit fontScale="25000" lnSpcReduction="20000"/>
          </a:bodyPr>
          <a:lstStyle/>
          <a:p>
            <a:r>
              <a:rPr lang="en-US" sz="6000" dirty="0"/>
              <a:t>8:45 AM - 10:15 AM</a:t>
            </a:r>
          </a:p>
          <a:p>
            <a:endParaRPr lang="en-US" sz="6000" dirty="0"/>
          </a:p>
        </p:txBody>
      </p:sp>
      <p:sp>
        <p:nvSpPr>
          <p:cNvPr id="5" name="Text Placeholder 3">
            <a:extLst>
              <a:ext uri="{FF2B5EF4-FFF2-40B4-BE49-F238E27FC236}">
                <a16:creationId xmlns:a16="http://schemas.microsoft.com/office/drawing/2014/main" id="{E856A7E1-E13C-D981-B362-4ED99B860447}"/>
              </a:ext>
            </a:extLst>
          </p:cNvPr>
          <p:cNvSpPr>
            <a:spLocks noGrp="1"/>
          </p:cNvSpPr>
          <p:nvPr>
            <p:ph type="body" sz="quarter" idx="12"/>
          </p:nvPr>
        </p:nvSpPr>
        <p:spPr>
          <a:xfrm>
            <a:off x="5491642" y="6040326"/>
            <a:ext cx="3244850" cy="371316"/>
          </a:xfrm>
        </p:spPr>
        <p:txBody>
          <a:bodyPr>
            <a:normAutofit/>
          </a:bodyPr>
          <a:lstStyle/>
          <a:p>
            <a:r>
              <a:rPr lang="en-US" dirty="0"/>
              <a:t>John Williams and Ujjay Brawley</a:t>
            </a:r>
          </a:p>
        </p:txBody>
      </p:sp>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4"/>
            <a:ext cx="4451241" cy="4842433"/>
          </a:xfrm>
        </p:spPr>
        <p:txBody>
          <a:bodyPr>
            <a:noAutofit/>
          </a:bodyPr>
          <a:lstStyle/>
          <a:p>
            <a:pPr marL="0" indent="0">
              <a:buNone/>
            </a:pPr>
            <a:r>
              <a:rPr lang="en-US" dirty="0">
                <a:latin typeface="Calibri" panose="020F0502020204030204" pitchFamily="34" charset="0"/>
                <a:cs typeface="Calibri" panose="020F0502020204030204" pitchFamily="34" charset="0"/>
              </a:rPr>
              <a:t>FTS-2990:</a:t>
            </a:r>
          </a:p>
          <a:p>
            <a:r>
              <a:rPr lang="en-US" sz="1800" b="0" i="0" u="none" strike="noStrike" baseline="0" dirty="0">
                <a:solidFill>
                  <a:srgbClr val="221E1F"/>
                </a:solidFill>
                <a:latin typeface="Cabin"/>
              </a:rPr>
              <a:t>A portable, rugged test station for when you are out in the field and need all the functionality of a 2990. </a:t>
            </a:r>
          </a:p>
          <a:p>
            <a:r>
              <a:rPr lang="en-US" sz="1800" b="0" i="0" u="none" strike="noStrike" baseline="0" dirty="0">
                <a:solidFill>
                  <a:srgbClr val="221E1F"/>
                </a:solidFill>
                <a:latin typeface="Cabin"/>
              </a:rPr>
              <a:t>The FTS-2990 can be transported via wheels or handles.</a:t>
            </a:r>
          </a:p>
          <a:p>
            <a:r>
              <a:rPr lang="en-US" sz="1800" b="0" i="0" u="none" strike="noStrike" baseline="0" dirty="0">
                <a:solidFill>
                  <a:srgbClr val="221E1F"/>
                </a:solidFill>
                <a:latin typeface="Cabin"/>
              </a:rPr>
              <a:t>A fully ANSI compliant test board, the FTS-2990 offers complete testing of all meters under the widest range of test conditions. The new waveform generator has all waveforms called out in ANSI C12.20-2015 (pub. 4/2017). All common electromechanical and solid-state meters up to 50 amps can be tested with the FTS-2990 using the single voltage and three isolated current sources.</a:t>
            </a:r>
            <a:endParaRPr lang="en-US" sz="24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7" name="Picture 6">
            <a:extLst>
              <a:ext uri="{FF2B5EF4-FFF2-40B4-BE49-F238E27FC236}">
                <a16:creationId xmlns:a16="http://schemas.microsoft.com/office/drawing/2014/main" id="{7D720296-6FB5-F16E-6CD2-E83CF54B387F}"/>
              </a:ext>
            </a:extLst>
          </p:cNvPr>
          <p:cNvPicPr>
            <a:picLocks noChangeAspect="1"/>
          </p:cNvPicPr>
          <p:nvPr/>
        </p:nvPicPr>
        <p:blipFill>
          <a:blip r:embed="rId2"/>
          <a:stretch>
            <a:fillRect/>
          </a:stretch>
        </p:blipFill>
        <p:spPr>
          <a:xfrm>
            <a:off x="5245748" y="1602462"/>
            <a:ext cx="3521180" cy="4567473"/>
          </a:xfrm>
          <a:prstGeom prst="rect">
            <a:avLst/>
          </a:prstGeom>
        </p:spPr>
      </p:pic>
    </p:spTree>
    <p:extLst>
      <p:ext uri="{BB962C8B-B14F-4D97-AF65-F5344CB8AC3E}">
        <p14:creationId xmlns:p14="http://schemas.microsoft.com/office/powerpoint/2010/main" val="18202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3"/>
            <a:ext cx="5622816" cy="5591251"/>
          </a:xfrm>
        </p:spPr>
        <p:txBody>
          <a:bodyPr>
            <a:noAutofit/>
          </a:bodyPr>
          <a:lstStyle/>
          <a:p>
            <a:pPr marL="0" indent="0">
              <a:buNone/>
            </a:pPr>
            <a:r>
              <a:rPr lang="en-US" dirty="0">
                <a:latin typeface="Calibri" panose="020F0502020204030204" pitchFamily="34" charset="0"/>
                <a:cs typeface="Calibri" panose="020F0502020204030204" pitchFamily="34" charset="0"/>
              </a:rPr>
              <a:t>Advanced KCTS:</a:t>
            </a: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Traceable Accuracy down to 1% Rating Factor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Ability to test beyond 10% and 5% Rating Factor, now down to 0.5% with traceability to 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Validate extended range CTs for greater flexibility of metering and superior billing accuracy at customer site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Electronically Compensated Burdens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Active Impedance and Power Factor compensation to maintain accuracy down to 1% Rating Factor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Live Burden Measurement displayed on screen and recorded for advanced testing records and test validation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Improved Safety, Self-Check, and Diagnostics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System can detect errors and point to any issues that may arise from invalid test setup</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Routine self-check discovers errors before causing costly mistakes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Configurable Interlock safety circuit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Simplified Servicing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Advanced diagnostics helps to increase uptime and reduce service time, getting the system back to testing CT’s faster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Advanced diagnostics also assists operators to quickly locate system errors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Meter Manager and TDM Integration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Automatically capture test results within establish meter database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Simplify  infrastructure overhead</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See all your data in one place with analysis tools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Backward compatible serial port for integration with existing data capture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8" name="Picture 7" descr="A machine on wheels with a screen&#10;&#10;Description automatically generated with medium confidence">
            <a:extLst>
              <a:ext uri="{FF2B5EF4-FFF2-40B4-BE49-F238E27FC236}">
                <a16:creationId xmlns:a16="http://schemas.microsoft.com/office/drawing/2014/main" id="{5BE78B04-4D86-B54C-E8AC-CC7CA1987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1593" y="1312839"/>
            <a:ext cx="3192407" cy="4505325"/>
          </a:xfrm>
          <a:prstGeom prst="rect">
            <a:avLst/>
          </a:prstGeom>
        </p:spPr>
      </p:pic>
    </p:spTree>
    <p:extLst>
      <p:ext uri="{BB962C8B-B14F-4D97-AF65-F5344CB8AC3E}">
        <p14:creationId xmlns:p14="http://schemas.microsoft.com/office/powerpoint/2010/main" val="3203836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4"/>
            <a:ext cx="5622816" cy="4451502"/>
          </a:xfrm>
        </p:spPr>
        <p:txBody>
          <a:bodyPr>
            <a:noAutofit/>
          </a:bodyPr>
          <a:lstStyle/>
          <a:p>
            <a:pPr marL="0" indent="0">
              <a:buNone/>
            </a:pPr>
            <a:r>
              <a:rPr lang="en-US" dirty="0">
                <a:latin typeface="Calibri" panose="020F0502020204030204" pitchFamily="34" charset="0"/>
                <a:cs typeface="Calibri" panose="020F0502020204030204" pitchFamily="34" charset="0"/>
              </a:rPr>
              <a:t>Automated KVTS:</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Computer controlled operation</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Able to save and recall VTs by serial number</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Self test check to monitor ref transformer health</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Ramping and test functions will be controlled automatically. </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Enhanced diagnostics can pinpoint TUT or connection problems during setup.</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12</a:t>
            </a:fld>
            <a:endParaRPr lang="en-US" dirty="0"/>
          </a:p>
        </p:txBody>
      </p:sp>
      <p:pic>
        <p:nvPicPr>
          <p:cNvPr id="4" name="Picture 3">
            <a:extLst>
              <a:ext uri="{FF2B5EF4-FFF2-40B4-BE49-F238E27FC236}">
                <a16:creationId xmlns:a16="http://schemas.microsoft.com/office/drawing/2014/main" id="{25F70754-F63C-0BD8-000C-BAABD4D26AC3}"/>
              </a:ext>
            </a:extLst>
          </p:cNvPr>
          <p:cNvPicPr>
            <a:picLocks noChangeAspect="1"/>
          </p:cNvPicPr>
          <p:nvPr/>
        </p:nvPicPr>
        <p:blipFill>
          <a:blip r:embed="rId2"/>
          <a:stretch>
            <a:fillRect/>
          </a:stretch>
        </p:blipFill>
        <p:spPr>
          <a:xfrm>
            <a:off x="5780391" y="1454075"/>
            <a:ext cx="2833944" cy="4178375"/>
          </a:xfrm>
          <a:prstGeom prst="rect">
            <a:avLst/>
          </a:prstGeom>
        </p:spPr>
      </p:pic>
    </p:spTree>
    <p:extLst>
      <p:ext uri="{BB962C8B-B14F-4D97-AF65-F5344CB8AC3E}">
        <p14:creationId xmlns:p14="http://schemas.microsoft.com/office/powerpoint/2010/main" val="17489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3" y="952424"/>
            <a:ext cx="8051691" cy="2782366"/>
          </a:xfrm>
        </p:spPr>
        <p:txBody>
          <a:bodyPr>
            <a:noAutofit/>
          </a:bodyPr>
          <a:lstStyle/>
          <a:p>
            <a:pPr marL="0" indent="0">
              <a:buNone/>
            </a:pPr>
            <a:r>
              <a:rPr lang="en-US" dirty="0">
                <a:latin typeface="Calibri" panose="020F0502020204030204" pitchFamily="34" charset="0"/>
                <a:cs typeface="Calibri" panose="020F0502020204030204" pitchFamily="34" charset="0"/>
              </a:rPr>
              <a:t>In-Socket Tester:</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Uses customer voltage</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Will generate up to three phases of current in synch with the applicable voltages</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Same high accuracy metrology as CAT 2990 and CAT3050.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13</a:t>
            </a:fld>
            <a:endParaRPr lang="en-US" dirty="0"/>
          </a:p>
        </p:txBody>
      </p:sp>
      <p:pic>
        <p:nvPicPr>
          <p:cNvPr id="7" name="Picture 6" descr="A circular object with many wires and a green circuit board&#10;&#10;Description automatically generated with medium confidence">
            <a:extLst>
              <a:ext uri="{FF2B5EF4-FFF2-40B4-BE49-F238E27FC236}">
                <a16:creationId xmlns:a16="http://schemas.microsoft.com/office/drawing/2014/main" id="{AF22E021-EE95-C736-9282-928F3EB4C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4" y="3376477"/>
            <a:ext cx="2057400" cy="1999259"/>
          </a:xfrm>
          <a:prstGeom prst="rect">
            <a:avLst/>
          </a:prstGeom>
        </p:spPr>
      </p:pic>
      <p:sp>
        <p:nvSpPr>
          <p:cNvPr id="8" name="Content Placeholder 2">
            <a:extLst>
              <a:ext uri="{FF2B5EF4-FFF2-40B4-BE49-F238E27FC236}">
                <a16:creationId xmlns:a16="http://schemas.microsoft.com/office/drawing/2014/main" id="{2240973C-CFB6-4901-7B8C-AB8D85B679CE}"/>
              </a:ext>
            </a:extLst>
          </p:cNvPr>
          <p:cNvSpPr txBox="1">
            <a:spLocks/>
          </p:cNvSpPr>
          <p:nvPr/>
        </p:nvSpPr>
        <p:spPr>
          <a:xfrm>
            <a:off x="339833" y="3376478"/>
            <a:ext cx="5565666" cy="1999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buFont typeface="Symbol" panose="05050102010706020507" pitchFamily="18" charset="2"/>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Will have the ability to test all self-contained meter forms.</a:t>
            </a:r>
          </a:p>
        </p:txBody>
      </p:sp>
    </p:spTree>
    <p:extLst>
      <p:ext uri="{BB962C8B-B14F-4D97-AF65-F5344CB8AC3E}">
        <p14:creationId xmlns:p14="http://schemas.microsoft.com/office/powerpoint/2010/main" val="267742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101EB5-1359-629C-3260-C727F584A581}"/>
              </a:ext>
            </a:extLst>
          </p:cNvPr>
          <p:cNvPicPr>
            <a:picLocks noChangeAspect="1"/>
          </p:cNvPicPr>
          <p:nvPr/>
        </p:nvPicPr>
        <p:blipFill>
          <a:blip r:embed="rId2"/>
          <a:stretch>
            <a:fillRect/>
          </a:stretch>
        </p:blipFill>
        <p:spPr>
          <a:xfrm>
            <a:off x="4893096" y="1195057"/>
            <a:ext cx="4160080" cy="4300868"/>
          </a:xfrm>
          <a:prstGeom prst="rect">
            <a:avLst/>
          </a:prstGeom>
        </p:spPr>
      </p:pic>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3"/>
            <a:ext cx="4908442" cy="5505527"/>
          </a:xfrm>
        </p:spPr>
        <p:txBody>
          <a:bodyPr>
            <a:noAutofit/>
          </a:bodyPr>
          <a:lstStyle/>
          <a:p>
            <a:pPr marL="0" indent="0">
              <a:buNone/>
            </a:pPr>
            <a:r>
              <a:rPr lang="en-US" dirty="0">
                <a:latin typeface="Calibri" panose="020F0502020204030204" pitchFamily="34" charset="0"/>
                <a:cs typeface="Calibri" panose="020F0502020204030204" pitchFamily="34" charset="0"/>
              </a:rPr>
              <a:t>DER Multiplexer:</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Based on existing BPTM design</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Automatic transfer switch for up to 4 DER inputs. </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Each DER input rated up to 55A</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Easy installation </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Built-in utility-side surge protection</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UL and NEMA/ANSI tested and approved</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Will have configurable switching algorithms based on priority, time of day, etc. </a:t>
            </a:r>
          </a:p>
          <a:p>
            <a:pPr marL="342900" marR="0" lvl="0" indent="-342900">
              <a:lnSpc>
                <a:spcPct val="107000"/>
              </a:lnSpc>
              <a:spcBef>
                <a:spcPts val="0"/>
              </a:spcBef>
              <a:spcAft>
                <a:spcPts val="0"/>
              </a:spcAft>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Optional in-home customer interface panel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14</a:t>
            </a:fld>
            <a:endParaRPr lang="en-US" dirty="0"/>
          </a:p>
        </p:txBody>
      </p:sp>
    </p:spTree>
    <p:extLst>
      <p:ext uri="{BB962C8B-B14F-4D97-AF65-F5344CB8AC3E}">
        <p14:creationId xmlns:p14="http://schemas.microsoft.com/office/powerpoint/2010/main" val="319910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4"/>
            <a:ext cx="4451241" cy="1705051"/>
          </a:xfrm>
        </p:spPr>
        <p:txBody>
          <a:bodyPr>
            <a:noAutofit/>
          </a:bodyPr>
          <a:lstStyle/>
          <a:p>
            <a:pPr marL="0" indent="0">
              <a:buNone/>
            </a:pPr>
            <a:r>
              <a:rPr lang="en-US" dirty="0">
                <a:latin typeface="Calibri" panose="020F0502020204030204" pitchFamily="34" charset="0"/>
                <a:cs typeface="Calibri" panose="020F0502020204030204" pitchFamily="34" charset="0"/>
              </a:rPr>
              <a:t>DC Transfer Standard:</a:t>
            </a:r>
          </a:p>
          <a:p>
            <a:r>
              <a:rPr lang="en-US" sz="1800" b="0" i="0" u="none" strike="noStrike" baseline="0" dirty="0">
                <a:solidFill>
                  <a:srgbClr val="221E1F"/>
                </a:solidFill>
                <a:latin typeface="Cabin"/>
              </a:rPr>
              <a:t>A portable, NIST-traceable DC reference standard that will be used to do field calibrations of EVSE test equipment.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7" name="Picture 6">
            <a:extLst>
              <a:ext uri="{FF2B5EF4-FFF2-40B4-BE49-F238E27FC236}">
                <a16:creationId xmlns:a16="http://schemas.microsoft.com/office/drawing/2014/main" id="{06429F38-1F69-C780-1191-57E4C7B8FA42}"/>
              </a:ext>
            </a:extLst>
          </p:cNvPr>
          <p:cNvPicPr>
            <a:picLocks noChangeAspect="1"/>
          </p:cNvPicPr>
          <p:nvPr/>
        </p:nvPicPr>
        <p:blipFill>
          <a:blip r:embed="rId2"/>
          <a:stretch>
            <a:fillRect/>
          </a:stretch>
        </p:blipFill>
        <p:spPr>
          <a:xfrm>
            <a:off x="2598344" y="2427805"/>
            <a:ext cx="5917005" cy="3619986"/>
          </a:xfrm>
          <a:prstGeom prst="rect">
            <a:avLst/>
          </a:prstGeom>
        </p:spPr>
      </p:pic>
    </p:spTree>
    <p:extLst>
      <p:ext uri="{BB962C8B-B14F-4D97-AF65-F5344CB8AC3E}">
        <p14:creationId xmlns:p14="http://schemas.microsoft.com/office/powerpoint/2010/main" val="877458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A4C5D8-80C3-A880-74A1-8FE1CB02B816}"/>
              </a:ext>
            </a:extLst>
          </p:cNvPr>
          <p:cNvPicPr>
            <a:picLocks noChangeAspect="1"/>
          </p:cNvPicPr>
          <p:nvPr/>
        </p:nvPicPr>
        <p:blipFill rotWithShape="1">
          <a:blip r:embed="rId2"/>
          <a:srcRect l="7595" r="2862" b="3648"/>
          <a:stretch/>
        </p:blipFill>
        <p:spPr>
          <a:xfrm>
            <a:off x="6384878" y="2877543"/>
            <a:ext cx="2458276" cy="1337455"/>
          </a:xfrm>
          <a:prstGeom prst="rect">
            <a:avLst/>
          </a:prstGeom>
        </p:spPr>
      </p:pic>
      <p:pic>
        <p:nvPicPr>
          <p:cNvPr id="8" name="Picture 7" descr="Diagram&#10;&#10;Description automatically generated">
            <a:extLst>
              <a:ext uri="{FF2B5EF4-FFF2-40B4-BE49-F238E27FC236}">
                <a16:creationId xmlns:a16="http://schemas.microsoft.com/office/drawing/2014/main" id="{EA4FE593-CAF1-C945-CCBF-58DCBDE9E602}"/>
              </a:ext>
            </a:extLst>
          </p:cNvPr>
          <p:cNvPicPr>
            <a:picLocks noChangeAspect="1"/>
          </p:cNvPicPr>
          <p:nvPr/>
        </p:nvPicPr>
        <p:blipFill>
          <a:blip r:embed="rId3"/>
          <a:stretch>
            <a:fillRect/>
          </a:stretch>
        </p:blipFill>
        <p:spPr>
          <a:xfrm>
            <a:off x="6227856" y="4661518"/>
            <a:ext cx="2806176" cy="1814891"/>
          </a:xfrm>
          <a:prstGeom prst="rect">
            <a:avLst/>
          </a:prstGeom>
        </p:spPr>
      </p:pic>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a:latin typeface="+mj-lt"/>
                <a:cs typeface="Arial" panose="020B0604020202020204" pitchFamily="34" charset="0"/>
              </a:rPr>
              <a:t>Products scheduled for Release 2024/2025</a:t>
            </a:r>
            <a:endParaRPr lang="en-US" sz="3200" dirty="0">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52035" y="1007783"/>
            <a:ext cx="5941157" cy="5468626"/>
          </a:xfrm>
        </p:spPr>
        <p:txBody>
          <a:bodyPr>
            <a:noAutofit/>
          </a:bodyPr>
          <a:lstStyle/>
          <a:p>
            <a:pPr marL="0" indent="0">
              <a:buNone/>
            </a:pPr>
            <a:r>
              <a:rPr lang="en-US" dirty="0">
                <a:latin typeface="Calibri" panose="020F0502020204030204" pitchFamily="34" charset="0"/>
                <a:cs typeface="Calibri" panose="020F0502020204030204" pitchFamily="34" charset="0"/>
              </a:rPr>
              <a:t>Nighthawk Fiber Hub:</a:t>
            </a:r>
          </a:p>
          <a:p>
            <a:pPr marL="285750" indent="-285750">
              <a:lnSpc>
                <a:spcPct val="100000"/>
              </a:lnSpc>
              <a:spcBef>
                <a:spcPts val="0"/>
              </a:spcBef>
            </a:pPr>
            <a:r>
              <a:rPr lang="en-US" sz="1750" dirty="0">
                <a:latin typeface="+mj-lt"/>
              </a:rPr>
              <a:t>The Fiber HUB product is a self-contained mesh HUB device with a wired Ethernet uplink.  </a:t>
            </a:r>
          </a:p>
          <a:p>
            <a:pPr lvl="1">
              <a:lnSpc>
                <a:spcPct val="100000"/>
              </a:lnSpc>
              <a:spcBef>
                <a:spcPts val="0"/>
              </a:spcBef>
            </a:pPr>
            <a:r>
              <a:rPr lang="en-US" sz="1750" dirty="0">
                <a:latin typeface="+mj-lt"/>
              </a:rPr>
              <a:t>Fiber hub is </a:t>
            </a:r>
            <a:r>
              <a:rPr lang="en-US" sz="1750" dirty="0" err="1">
                <a:latin typeface="+mj-lt"/>
              </a:rPr>
              <a:t>Adaptiv</a:t>
            </a:r>
            <a:r>
              <a:rPr lang="en-US" sz="1750" dirty="0">
                <a:latin typeface="+mj-lt"/>
              </a:rPr>
              <a:t> compatible</a:t>
            </a:r>
          </a:p>
          <a:p>
            <a:pPr lvl="1">
              <a:lnSpc>
                <a:spcPct val="100000"/>
              </a:lnSpc>
              <a:spcBef>
                <a:spcPts val="0"/>
              </a:spcBef>
            </a:pPr>
            <a:r>
              <a:rPr lang="en-US" sz="1750" dirty="0">
                <a:latin typeface="+mj-lt"/>
              </a:rPr>
              <a:t>Acts as a cost-effective collector for multiple devices</a:t>
            </a:r>
          </a:p>
          <a:p>
            <a:pPr>
              <a:lnSpc>
                <a:spcPct val="100000"/>
              </a:lnSpc>
              <a:spcBef>
                <a:spcPts val="0"/>
              </a:spcBef>
            </a:pPr>
            <a:r>
              <a:rPr lang="en-US" sz="1750" dirty="0">
                <a:latin typeface="+mj-lt"/>
              </a:rPr>
              <a:t>Ideal for utilities who have mostly fiber throughout service territory</a:t>
            </a:r>
          </a:p>
          <a:p>
            <a:pPr lvl="1">
              <a:lnSpc>
                <a:spcPct val="100000"/>
              </a:lnSpc>
              <a:spcBef>
                <a:spcPts val="0"/>
              </a:spcBef>
            </a:pPr>
            <a:r>
              <a:rPr lang="en-US" sz="1750" dirty="0">
                <a:latin typeface="+mj-lt"/>
              </a:rPr>
              <a:t>Federal government incentivizing rural co-op fiber to the home</a:t>
            </a:r>
          </a:p>
          <a:p>
            <a:pPr lvl="1">
              <a:lnSpc>
                <a:spcPct val="100000"/>
              </a:lnSpc>
              <a:spcBef>
                <a:spcPts val="0"/>
              </a:spcBef>
            </a:pPr>
            <a:r>
              <a:rPr lang="en-US" sz="1750" dirty="0">
                <a:latin typeface="+mj-lt"/>
              </a:rPr>
              <a:t>Utilities looking for applications to use the deployed fiber</a:t>
            </a:r>
          </a:p>
          <a:p>
            <a:pPr>
              <a:lnSpc>
                <a:spcPct val="100000"/>
              </a:lnSpc>
              <a:spcBef>
                <a:spcPts val="0"/>
              </a:spcBef>
            </a:pPr>
            <a:r>
              <a:rPr lang="en-US" sz="1750" dirty="0">
                <a:latin typeface="+mj-lt"/>
              </a:rPr>
              <a:t>Advanced Outage Management power fail detection</a:t>
            </a:r>
          </a:p>
          <a:p>
            <a:pPr lvl="1">
              <a:lnSpc>
                <a:spcPct val="100000"/>
              </a:lnSpc>
              <a:spcBef>
                <a:spcPts val="0"/>
              </a:spcBef>
            </a:pPr>
            <a:r>
              <a:rPr lang="en-US" sz="1750" dirty="0">
                <a:latin typeface="+mj-lt"/>
              </a:rPr>
              <a:t>Configurable blink and sustained outage event thresholds, event logging and data upload</a:t>
            </a:r>
          </a:p>
          <a:p>
            <a:pPr>
              <a:lnSpc>
                <a:spcPct val="100000"/>
              </a:lnSpc>
              <a:spcBef>
                <a:spcPts val="0"/>
              </a:spcBef>
            </a:pPr>
            <a:r>
              <a:rPr lang="en-US" sz="1750" dirty="0">
                <a:latin typeface="+mj-lt"/>
              </a:rPr>
              <a:t>Rechargeable Battery Backup of 10 minutes to allow for last gasp transmissions</a:t>
            </a:r>
          </a:p>
          <a:p>
            <a:pPr>
              <a:lnSpc>
                <a:spcPct val="100000"/>
              </a:lnSpc>
              <a:spcBef>
                <a:spcPts val="0"/>
              </a:spcBef>
            </a:pPr>
            <a:r>
              <a:rPr lang="en-US" sz="1750" dirty="0">
                <a:latin typeface="+mj-lt"/>
              </a:rPr>
              <a:t>Supports OTA firmware upgrades to associated mesh devices</a:t>
            </a:r>
          </a:p>
          <a:p>
            <a:pPr>
              <a:lnSpc>
                <a:spcPct val="100000"/>
              </a:lnSpc>
              <a:spcBef>
                <a:spcPts val="0"/>
              </a:spcBef>
            </a:pPr>
            <a:r>
              <a:rPr lang="en-US" sz="1750" dirty="0">
                <a:latin typeface="+mj-lt"/>
              </a:rPr>
              <a:t>Robust end to end security and encryption</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9" name="Picture 8">
            <a:extLst>
              <a:ext uri="{FF2B5EF4-FFF2-40B4-BE49-F238E27FC236}">
                <a16:creationId xmlns:a16="http://schemas.microsoft.com/office/drawing/2014/main" id="{FCBD5123-0A04-BBC2-2250-DFE94AA74470}"/>
              </a:ext>
            </a:extLst>
          </p:cNvPr>
          <p:cNvPicPr>
            <a:picLocks noChangeAspect="1"/>
          </p:cNvPicPr>
          <p:nvPr/>
        </p:nvPicPr>
        <p:blipFill>
          <a:blip r:embed="rId4"/>
          <a:stretch>
            <a:fillRect/>
          </a:stretch>
        </p:blipFill>
        <p:spPr>
          <a:xfrm>
            <a:off x="6227856" y="1188515"/>
            <a:ext cx="2378816" cy="1275165"/>
          </a:xfrm>
          <a:prstGeom prst="rect">
            <a:avLst/>
          </a:prstGeom>
        </p:spPr>
      </p:pic>
    </p:spTree>
    <p:extLst>
      <p:ext uri="{BB962C8B-B14F-4D97-AF65-F5344CB8AC3E}">
        <p14:creationId xmlns:p14="http://schemas.microsoft.com/office/powerpoint/2010/main" val="75427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Products scheduled for Release 2024/2025</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39834" y="952424"/>
            <a:ext cx="5440557" cy="4451502"/>
          </a:xfrm>
        </p:spPr>
        <p:txBody>
          <a:bodyPr>
            <a:noAutofit/>
          </a:bodyPr>
          <a:lstStyle/>
          <a:p>
            <a:pPr marL="0" indent="0">
              <a:buNone/>
            </a:pPr>
            <a:r>
              <a:rPr lang="en-US" dirty="0">
                <a:latin typeface="Calibri" panose="020F0502020204030204" pitchFamily="34" charset="0"/>
                <a:cs typeface="Calibri" panose="020F0502020204030204" pitchFamily="34" charset="0"/>
              </a:rPr>
              <a:t>Intertie Tester:</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Add-on module to CAT 6330</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Will generate local voltage that the CAT 6330 can sink its current output to. </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Simple connections to make setup easier.</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12" name="Picture 11" descr="A red machine with a black cap and a black cord&#10;&#10;Description automatically generated">
            <a:extLst>
              <a:ext uri="{FF2B5EF4-FFF2-40B4-BE49-F238E27FC236}">
                <a16:creationId xmlns:a16="http://schemas.microsoft.com/office/drawing/2014/main" id="{019125B6-1778-6277-6F45-FA3B83F6C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559" y="2976243"/>
            <a:ext cx="2772092" cy="2929333"/>
          </a:xfrm>
          <a:prstGeom prst="rect">
            <a:avLst/>
          </a:prstGeom>
        </p:spPr>
      </p:pic>
    </p:spTree>
    <p:extLst>
      <p:ext uri="{BB962C8B-B14F-4D97-AF65-F5344CB8AC3E}">
        <p14:creationId xmlns:p14="http://schemas.microsoft.com/office/powerpoint/2010/main" val="1261520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Suggestions?</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628650" y="1309816"/>
            <a:ext cx="7978022" cy="4842433"/>
          </a:xfrm>
        </p:spPr>
        <p:txBody>
          <a:bodyPr/>
          <a:lstStyle/>
          <a:p>
            <a:pPr marL="0" indent="0" algn="ctr">
              <a:buNone/>
            </a:pPr>
            <a:r>
              <a:rPr lang="en-US" dirty="0"/>
              <a:t>Suggestions from the group for other items needed for the marketplace?</a:t>
            </a:r>
          </a:p>
          <a:p>
            <a:pPr marL="0" indent="0">
              <a:buNone/>
            </a:pPr>
            <a:endParaRPr lang="en-US" dirty="0"/>
          </a:p>
          <a:p>
            <a:pPr marL="0" indent="0">
              <a:buNone/>
            </a:pPr>
            <a:endParaRPr lang="en-US" dirty="0"/>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3074" name="Picture 2" descr="Suggestion Clip Art and Stock Illustrations. 15,573 Suggestion EPS  illustrations and vector clip art graphics available to search from  thousands of royalty free stock art creators.">
            <a:extLst>
              <a:ext uri="{FF2B5EF4-FFF2-40B4-BE49-F238E27FC236}">
                <a16:creationId xmlns:a16="http://schemas.microsoft.com/office/drawing/2014/main" id="{ACDBD84E-B5C2-45F9-CA32-0345B4FC8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4"/>
          <a:stretch/>
        </p:blipFill>
        <p:spPr bwMode="auto">
          <a:xfrm>
            <a:off x="3003320" y="2862525"/>
            <a:ext cx="2983289" cy="287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4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52424" y="959018"/>
            <a:ext cx="8414503" cy="4842433"/>
          </a:xfrm>
        </p:spPr>
        <p:txBody>
          <a:bodyPr/>
          <a:lstStyle/>
          <a:p>
            <a:pPr marL="0" indent="0">
              <a:buNone/>
            </a:pPr>
            <a:r>
              <a:rPr lang="en-US" dirty="0"/>
              <a:t>EVSE Higher Amperage DC Charger Testing Capability:</a:t>
            </a:r>
          </a:p>
          <a:p>
            <a:r>
              <a:rPr lang="en-US" sz="2000" dirty="0"/>
              <a:t>Catalog #T4350 to enable testing of DC Chargers up to 350A sustained.</a:t>
            </a:r>
          </a:p>
          <a:p>
            <a:r>
              <a:rPr lang="en-US" sz="2000" dirty="0"/>
              <a:t> Catalog #MiTM-350- 350 Amp capable Man-in-the-Middle Cable for use between the T4350, DC charging station and electric vehicle.</a:t>
            </a:r>
          </a:p>
          <a:p>
            <a:r>
              <a:rPr lang="en-US" sz="2000" dirty="0"/>
              <a:t>Catalog #PL4150 DC Load Box for use in back of Weights and Measures Truck capable of testing up to 150KW with ramp loading that will work at 400V and 800V. </a:t>
            </a:r>
          </a:p>
          <a:p>
            <a:pPr marL="0" indent="0">
              <a:buNone/>
            </a:pPr>
            <a:r>
              <a:rPr lang="en-US" dirty="0"/>
              <a:t> </a:t>
            </a:r>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2050" name="Picture 2" descr="EVgo | Electric Vehicle (EV) Charging Stations - EV Fast Chargers">
            <a:extLst>
              <a:ext uri="{FF2B5EF4-FFF2-40B4-BE49-F238E27FC236}">
                <a16:creationId xmlns:a16="http://schemas.microsoft.com/office/drawing/2014/main" id="{6F2E46F7-E427-680E-2329-67AFD4850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37" y="3953768"/>
            <a:ext cx="4279768" cy="1945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57D95E6-9706-CEE2-81EE-57FF047E886E}"/>
              </a:ext>
            </a:extLst>
          </p:cNvPr>
          <p:cNvPicPr>
            <a:picLocks noChangeAspect="1"/>
          </p:cNvPicPr>
          <p:nvPr/>
        </p:nvPicPr>
        <p:blipFill>
          <a:blip r:embed="rId3"/>
          <a:stretch>
            <a:fillRect/>
          </a:stretch>
        </p:blipFill>
        <p:spPr>
          <a:xfrm>
            <a:off x="5103430" y="3717606"/>
            <a:ext cx="3871435" cy="2899951"/>
          </a:xfrm>
          <a:prstGeom prst="rect">
            <a:avLst/>
          </a:prstGeom>
        </p:spPr>
      </p:pic>
    </p:spTree>
    <p:extLst>
      <p:ext uri="{BB962C8B-B14F-4D97-AF65-F5344CB8AC3E}">
        <p14:creationId xmlns:p14="http://schemas.microsoft.com/office/powerpoint/2010/main" val="299902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82964" y="986337"/>
            <a:ext cx="7978022" cy="1719443"/>
          </a:xfrm>
        </p:spPr>
        <p:txBody>
          <a:bodyPr/>
          <a:lstStyle/>
          <a:p>
            <a:pPr marL="0" indent="0">
              <a:buNone/>
            </a:pPr>
            <a:r>
              <a:rPr lang="en-US" dirty="0"/>
              <a:t>ACT/DCT Laboratory AC/DC EVSE Test System:</a:t>
            </a:r>
          </a:p>
          <a:p>
            <a:pPr marL="0" indent="0" algn="jus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This system enables the testing and accuracy verification of </a:t>
            </a:r>
            <a:r>
              <a:rPr lang="en-US" sz="1800" dirty="0">
                <a:latin typeface="Arial" panose="020B0604020202020204" pitchFamily="34" charset="0"/>
                <a:ea typeface="Times New Roman" panose="02020603050405020304" pitchFamily="18" charset="0"/>
                <a:cs typeface="Times New Roman" panose="02020603050405020304" pitchFamily="18" charset="0"/>
              </a:rPr>
              <a:t>both AC and DC</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Electric Vehicle Service Equipment and Field Test Equipment for testing EVSE’s in the field. The system is </a:t>
            </a:r>
            <a:r>
              <a:rPr lang="en-US" sz="1800" dirty="0">
                <a:solidFill>
                  <a:srgbClr val="000000"/>
                </a:solidFill>
                <a:effectLst/>
                <a:latin typeface="Arial" panose="020B0604020202020204" pitchFamily="34" charset="0"/>
                <a:ea typeface="Times New Roman" panose="02020603050405020304" pitchFamily="18" charset="0"/>
              </a:rPr>
              <a:t>rated for 0.04% accuracy for power, and 0.02% for voltage and current. </a:t>
            </a:r>
            <a:endParaRPr lang="en-US" dirty="0"/>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3</a:t>
            </a:fld>
            <a:endParaRPr lang="en-US" dirty="0"/>
          </a:p>
        </p:txBody>
      </p:sp>
      <p:pic>
        <p:nvPicPr>
          <p:cNvPr id="1026" name="Picture 2">
            <a:extLst>
              <a:ext uri="{FF2B5EF4-FFF2-40B4-BE49-F238E27FC236}">
                <a16:creationId xmlns:a16="http://schemas.microsoft.com/office/drawing/2014/main" id="{4E341F75-7AE7-561A-2A53-196960822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391" y="2730150"/>
            <a:ext cx="5085218" cy="339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37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55273" y="881192"/>
            <a:ext cx="5159702" cy="4842433"/>
          </a:xfrm>
        </p:spPr>
        <p:txBody>
          <a:bodyPr>
            <a:normAutofit/>
          </a:bodyPr>
          <a:lstStyle/>
          <a:p>
            <a:pPr marL="0" indent="0">
              <a:buNone/>
            </a:pPr>
            <a:r>
              <a:rPr lang="en-US" dirty="0"/>
              <a:t>Updated 30A Back Up Power Transfer Meter Design:</a:t>
            </a:r>
          </a:p>
          <a:p>
            <a:pPr marL="0" indent="0">
              <a:buNone/>
            </a:pPr>
            <a:endParaRPr lang="en-US" sz="1400" dirty="0"/>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Requirement for the user to shut off the main disconnect to the house is now eliminated.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Requirement for the user to unplug the generator is removed.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More robust voltage sensing.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Increased the robustness of the disconnect contact sensing.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Increased power for the disconnect motor drive to enable the BPTM to overcome sticky motor shafts with greater ease as well as to allow it to be used with Aclara meters with relay disconnects. </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7" name="Picture 6">
            <a:extLst>
              <a:ext uri="{FF2B5EF4-FFF2-40B4-BE49-F238E27FC236}">
                <a16:creationId xmlns:a16="http://schemas.microsoft.com/office/drawing/2014/main" id="{CEE9C016-BB08-9913-560E-B023A9132027}"/>
              </a:ext>
            </a:extLst>
          </p:cNvPr>
          <p:cNvPicPr>
            <a:picLocks noChangeAspect="1"/>
          </p:cNvPicPr>
          <p:nvPr/>
        </p:nvPicPr>
        <p:blipFill>
          <a:blip r:embed="rId2"/>
          <a:stretch>
            <a:fillRect/>
          </a:stretch>
        </p:blipFill>
        <p:spPr>
          <a:xfrm>
            <a:off x="5351348" y="3930735"/>
            <a:ext cx="3606571" cy="2099385"/>
          </a:xfrm>
          <a:prstGeom prst="rect">
            <a:avLst/>
          </a:prstGeom>
        </p:spPr>
      </p:pic>
      <p:pic>
        <p:nvPicPr>
          <p:cNvPr id="9" name="Picture 8">
            <a:extLst>
              <a:ext uri="{FF2B5EF4-FFF2-40B4-BE49-F238E27FC236}">
                <a16:creationId xmlns:a16="http://schemas.microsoft.com/office/drawing/2014/main" id="{54798107-41A8-E329-F80E-5DF27D8F411C}"/>
              </a:ext>
            </a:extLst>
          </p:cNvPr>
          <p:cNvPicPr>
            <a:picLocks noChangeAspect="1"/>
          </p:cNvPicPr>
          <p:nvPr/>
        </p:nvPicPr>
        <p:blipFill>
          <a:blip r:embed="rId3"/>
          <a:stretch>
            <a:fillRect/>
          </a:stretch>
        </p:blipFill>
        <p:spPr>
          <a:xfrm>
            <a:off x="5522968" y="1552575"/>
            <a:ext cx="3265759" cy="1640057"/>
          </a:xfrm>
          <a:prstGeom prst="rect">
            <a:avLst/>
          </a:prstGeom>
        </p:spPr>
      </p:pic>
    </p:spTree>
    <p:extLst>
      <p:ext uri="{BB962C8B-B14F-4D97-AF65-F5344CB8AC3E}">
        <p14:creationId xmlns:p14="http://schemas.microsoft.com/office/powerpoint/2010/main" val="1199317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91750" y="935952"/>
            <a:ext cx="5819269" cy="4986095"/>
          </a:xfrm>
        </p:spPr>
        <p:txBody>
          <a:bodyPr>
            <a:normAutofit lnSpcReduction="10000"/>
          </a:bodyPr>
          <a:lstStyle/>
          <a:p>
            <a:pPr marL="0" indent="0">
              <a:buNone/>
            </a:pPr>
            <a:r>
              <a:rPr lang="en-US" dirty="0"/>
              <a:t>Nighthawk </a:t>
            </a:r>
            <a:r>
              <a:rPr lang="en-US" dirty="0" err="1"/>
              <a:t>DirectConnect</a:t>
            </a:r>
            <a:r>
              <a:rPr lang="en-US" dirty="0"/>
              <a:t>:</a:t>
            </a:r>
          </a:p>
          <a:p>
            <a:pPr marL="0" indent="0">
              <a:buNone/>
            </a:pPr>
            <a:endParaRPr lang="en-US" sz="2200" dirty="0">
              <a:latin typeface="+mj-lt"/>
            </a:endParaRPr>
          </a:p>
          <a:p>
            <a:pPr marL="342900" indent="-342900">
              <a:spcBef>
                <a:spcPts val="0"/>
              </a:spcBef>
              <a:buFont typeface="Symbol" panose="05050102010706020507" pitchFamily="18" charset="2"/>
              <a:buChar char=""/>
            </a:pPr>
            <a:r>
              <a:rPr lang="en-US" sz="2200" dirty="0">
                <a:latin typeface="+mj-lt"/>
              </a:rPr>
              <a:t>Connects directly with </a:t>
            </a:r>
            <a:r>
              <a:rPr lang="en-US" sz="2200" dirty="0" err="1">
                <a:latin typeface="+mj-lt"/>
              </a:rPr>
              <a:t>Itron</a:t>
            </a:r>
            <a:r>
              <a:rPr lang="en-US" sz="2200" dirty="0">
                <a:latin typeface="+mj-lt"/>
              </a:rPr>
              <a:t> MV-90, </a:t>
            </a:r>
            <a:r>
              <a:rPr lang="en-US" sz="2200" dirty="0" err="1">
                <a:latin typeface="+mj-lt"/>
              </a:rPr>
              <a:t>Aclara</a:t>
            </a:r>
            <a:r>
              <a:rPr lang="en-US" sz="2200" dirty="0">
                <a:latin typeface="+mj-lt"/>
              </a:rPr>
              <a:t> </a:t>
            </a:r>
            <a:r>
              <a:rPr lang="en-US" sz="2200" dirty="0" err="1">
                <a:latin typeface="+mj-lt"/>
              </a:rPr>
              <a:t>MeterMate</a:t>
            </a:r>
            <a:r>
              <a:rPr lang="en-US" sz="2200" dirty="0">
                <a:latin typeface="+mj-lt"/>
              </a:rPr>
              <a:t>, Trilliant </a:t>
            </a:r>
            <a:r>
              <a:rPr lang="en-US" sz="2200" dirty="0" err="1">
                <a:latin typeface="+mj-lt"/>
              </a:rPr>
              <a:t>PrimeRead</a:t>
            </a:r>
            <a:r>
              <a:rPr lang="en-US" sz="2200" dirty="0">
                <a:latin typeface="+mj-lt"/>
              </a:rPr>
              <a:t>, or Trilliant </a:t>
            </a:r>
            <a:r>
              <a:rPr lang="en-US" sz="2200" dirty="0" err="1">
                <a:latin typeface="+mj-lt"/>
              </a:rPr>
              <a:t>UnitySuite</a:t>
            </a:r>
            <a:r>
              <a:rPr lang="en-US" sz="2200" dirty="0">
                <a:latin typeface="+mj-lt"/>
              </a:rPr>
              <a:t> data acquisition software</a:t>
            </a:r>
          </a:p>
          <a:p>
            <a:pPr marL="342900" indent="-342900">
              <a:spcBef>
                <a:spcPts val="0"/>
              </a:spcBef>
              <a:buFont typeface="Symbol" panose="05050102010706020507" pitchFamily="18" charset="2"/>
              <a:buChar char=""/>
            </a:pPr>
            <a:r>
              <a:rPr lang="en-US" sz="2200" dirty="0">
                <a:latin typeface="+mj-lt"/>
              </a:rPr>
              <a:t>Robust, secure, and efficient bidirectional message delivery mechanism</a:t>
            </a:r>
          </a:p>
          <a:p>
            <a:pPr marL="342900" indent="-342900">
              <a:spcBef>
                <a:spcPts val="0"/>
              </a:spcBef>
              <a:buFont typeface="Symbol" panose="05050102010706020507" pitchFamily="18" charset="2"/>
              <a:buChar char=""/>
            </a:pPr>
            <a:r>
              <a:rPr lang="en-US" sz="2200" dirty="0">
                <a:latin typeface="+mj-lt"/>
              </a:rPr>
              <a:t>Utilizes same proven LTE hardware as </a:t>
            </a:r>
            <a:r>
              <a:rPr lang="en-US" sz="2200" dirty="0" err="1">
                <a:latin typeface="+mj-lt"/>
              </a:rPr>
              <a:t>Adaptiv</a:t>
            </a:r>
            <a:r>
              <a:rPr lang="en-US" sz="2200" dirty="0">
                <a:latin typeface="+mj-lt"/>
              </a:rPr>
              <a:t> HUB solutions</a:t>
            </a:r>
          </a:p>
          <a:p>
            <a:pPr marL="342900" indent="-342900">
              <a:spcBef>
                <a:spcPts val="0"/>
              </a:spcBef>
              <a:buFont typeface="Symbol" panose="05050102010706020507" pitchFamily="18" charset="2"/>
              <a:buChar char=""/>
            </a:pPr>
            <a:r>
              <a:rPr lang="en-US" sz="2200" dirty="0">
                <a:latin typeface="+mj-lt"/>
              </a:rPr>
              <a:t>Does not require any middleware – </a:t>
            </a:r>
            <a:r>
              <a:rPr lang="en-US" sz="2200" dirty="0" err="1">
                <a:latin typeface="+mj-lt"/>
              </a:rPr>
              <a:t>DirectConnect</a:t>
            </a:r>
            <a:r>
              <a:rPr lang="en-US" sz="2200" dirty="0">
                <a:latin typeface="+mj-lt"/>
              </a:rPr>
              <a:t> to MV-90 (or other host)</a:t>
            </a:r>
          </a:p>
          <a:p>
            <a:pPr marL="342900" indent="-342900">
              <a:spcBef>
                <a:spcPts val="0"/>
              </a:spcBef>
              <a:buFont typeface="Symbol" panose="05050102010706020507" pitchFamily="18" charset="2"/>
              <a:buChar char=""/>
            </a:pPr>
            <a:r>
              <a:rPr lang="en-US" sz="2200" dirty="0">
                <a:latin typeface="+mj-lt"/>
              </a:rPr>
              <a:t>No recurring fees from Nighthawk.  Utility should have its own private contract with AT&amp;T or Verizon</a:t>
            </a:r>
          </a:p>
          <a:p>
            <a:pPr marL="342900" indent="-342900">
              <a:spcBef>
                <a:spcPts val="0"/>
              </a:spcBef>
              <a:buFont typeface="Symbol" panose="05050102010706020507" pitchFamily="18" charset="2"/>
              <a:buChar char=""/>
            </a:pPr>
            <a:endParaRPr lang="en-US" sz="1800" dirty="0">
              <a:latin typeface="Arial" panose="020B0604020202020204" pitchFamily="34" charset="0"/>
            </a:endParaRPr>
          </a:p>
          <a:p>
            <a:pPr marL="0" indent="0">
              <a:buNone/>
            </a:pPr>
            <a:r>
              <a:rPr lang="en-US" dirty="0"/>
              <a:t> </a:t>
            </a:r>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4" name="Picture 3" descr="Diagram&#10;&#10;Description automatically generated">
            <a:extLst>
              <a:ext uri="{FF2B5EF4-FFF2-40B4-BE49-F238E27FC236}">
                <a16:creationId xmlns:a16="http://schemas.microsoft.com/office/drawing/2014/main" id="{42597194-460A-B330-D19B-E7CE84BED2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3129" y="3429000"/>
            <a:ext cx="2327042" cy="1909502"/>
          </a:xfrm>
          <a:prstGeom prst="rect">
            <a:avLst/>
          </a:prstGeom>
        </p:spPr>
      </p:pic>
      <p:pic>
        <p:nvPicPr>
          <p:cNvPr id="11" name="Picture 10">
            <a:extLst>
              <a:ext uri="{FF2B5EF4-FFF2-40B4-BE49-F238E27FC236}">
                <a16:creationId xmlns:a16="http://schemas.microsoft.com/office/drawing/2014/main" id="{E561A315-1FDE-F316-86BD-903A4AAC9953}"/>
              </a:ext>
            </a:extLst>
          </p:cNvPr>
          <p:cNvPicPr>
            <a:picLocks noChangeAspect="1"/>
          </p:cNvPicPr>
          <p:nvPr/>
        </p:nvPicPr>
        <p:blipFill>
          <a:blip r:embed="rId3"/>
          <a:stretch>
            <a:fillRect/>
          </a:stretch>
        </p:blipFill>
        <p:spPr>
          <a:xfrm>
            <a:off x="6373434" y="1905239"/>
            <a:ext cx="2378816" cy="1275165"/>
          </a:xfrm>
          <a:prstGeom prst="rect">
            <a:avLst/>
          </a:prstGeom>
        </p:spPr>
      </p:pic>
    </p:spTree>
    <p:extLst>
      <p:ext uri="{BB962C8B-B14F-4D97-AF65-F5344CB8AC3E}">
        <p14:creationId xmlns:p14="http://schemas.microsoft.com/office/powerpoint/2010/main" val="423771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628650" y="1048871"/>
            <a:ext cx="8136408" cy="5652870"/>
          </a:xfrm>
        </p:spPr>
        <p:txBody>
          <a:bodyPr>
            <a:normAutofit/>
          </a:bodyPr>
          <a:lstStyle/>
          <a:p>
            <a:pPr marL="0" indent="-171450">
              <a:spcBef>
                <a:spcPts val="0"/>
              </a:spcBef>
              <a:buNone/>
              <a:tabLst>
                <a:tab pos="1371600" algn="dec"/>
              </a:tabLst>
              <a:defRPr/>
            </a:pPr>
            <a:r>
              <a:rPr lang="en-US" sz="3200" dirty="0">
                <a:latin typeface="+mn-lt"/>
                <a:cs typeface="Times New Roman" panose="02020603050405020304" pitchFamily="18" charset="0"/>
              </a:rPr>
              <a:t>TESCO Meter Socket UL Approval – we were granted UL approval for our 13T meter socket.</a:t>
            </a:r>
          </a:p>
          <a:p>
            <a:pPr marL="628650" lvl="1" indent="-342900">
              <a:spcBef>
                <a:spcPts val="0"/>
              </a:spcBef>
              <a:spcAft>
                <a:spcPts val="0"/>
              </a:spcAft>
              <a:buFont typeface="Symbol" panose="05050102010706020507" pitchFamily="18" charset="2"/>
              <a:buChar char=""/>
              <a:tabLst>
                <a:tab pos="1371600" algn="dec"/>
              </a:tabLst>
              <a:defRPr/>
            </a:pPr>
            <a:endParaRPr lang="en-US" sz="2800" dirty="0">
              <a:latin typeface="+mn-lt"/>
              <a:cs typeface="Times New Roman" panose="02020603050405020304" pitchFamily="18" charset="0"/>
            </a:endParaRP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4" name="Picture 3">
            <a:extLst>
              <a:ext uri="{FF2B5EF4-FFF2-40B4-BE49-F238E27FC236}">
                <a16:creationId xmlns:a16="http://schemas.microsoft.com/office/drawing/2014/main" id="{D1DB65B5-1F64-B345-35A8-6D2BE2E5157A}"/>
              </a:ext>
            </a:extLst>
          </p:cNvPr>
          <p:cNvPicPr>
            <a:picLocks noChangeAspect="1"/>
          </p:cNvPicPr>
          <p:nvPr/>
        </p:nvPicPr>
        <p:blipFill>
          <a:blip r:embed="rId2"/>
          <a:stretch>
            <a:fillRect/>
          </a:stretch>
        </p:blipFill>
        <p:spPr>
          <a:xfrm>
            <a:off x="3192757" y="2680827"/>
            <a:ext cx="2758486" cy="2606239"/>
          </a:xfrm>
          <a:prstGeom prst="rect">
            <a:avLst/>
          </a:prstGeom>
        </p:spPr>
      </p:pic>
    </p:spTree>
    <p:extLst>
      <p:ext uri="{BB962C8B-B14F-4D97-AF65-F5344CB8AC3E}">
        <p14:creationId xmlns:p14="http://schemas.microsoft.com/office/powerpoint/2010/main" val="256274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43614" y="1007784"/>
            <a:ext cx="5360315" cy="3259416"/>
          </a:xfrm>
        </p:spPr>
        <p:txBody>
          <a:bodyPr>
            <a:normAutofit/>
          </a:bodyPr>
          <a:lstStyle/>
          <a:p>
            <a:pPr marL="0" indent="0">
              <a:buNone/>
            </a:pPr>
            <a:r>
              <a:rPr lang="en-US" dirty="0"/>
              <a:t>Substation Panel: Fully assembled and wired to customer specifications</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8" name="Picture 7">
            <a:extLst>
              <a:ext uri="{FF2B5EF4-FFF2-40B4-BE49-F238E27FC236}">
                <a16:creationId xmlns:a16="http://schemas.microsoft.com/office/drawing/2014/main" id="{DBFF02D7-EC36-951D-BDE9-B3DF9687E7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7064" y="1280723"/>
            <a:ext cx="2962988" cy="4820812"/>
          </a:xfrm>
          <a:prstGeom prst="rect">
            <a:avLst/>
          </a:prstGeom>
        </p:spPr>
      </p:pic>
      <p:pic>
        <p:nvPicPr>
          <p:cNvPr id="11" name="Picture 10">
            <a:extLst>
              <a:ext uri="{FF2B5EF4-FFF2-40B4-BE49-F238E27FC236}">
                <a16:creationId xmlns:a16="http://schemas.microsoft.com/office/drawing/2014/main" id="{FF4D7DDA-6E2A-3655-16D6-796A5794CE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78556" y="2498041"/>
            <a:ext cx="2257424" cy="3838575"/>
          </a:xfrm>
          <a:prstGeom prst="rect">
            <a:avLst/>
          </a:prstGeom>
        </p:spPr>
      </p:pic>
    </p:spTree>
    <p:extLst>
      <p:ext uri="{BB962C8B-B14F-4D97-AF65-F5344CB8AC3E}">
        <p14:creationId xmlns:p14="http://schemas.microsoft.com/office/powerpoint/2010/main" val="32718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91751" y="935953"/>
            <a:ext cx="5075600" cy="2035848"/>
          </a:xfrm>
        </p:spPr>
        <p:txBody>
          <a:bodyPr>
            <a:normAutofit/>
          </a:bodyPr>
          <a:lstStyle/>
          <a:p>
            <a:pPr marL="0" indent="0">
              <a:buNone/>
            </a:pPr>
            <a:r>
              <a:rPr lang="en-US" dirty="0"/>
              <a:t>IEC Meter Adapter:</a:t>
            </a:r>
          </a:p>
          <a:p>
            <a:pPr marL="342900" indent="-342900">
              <a:spcBef>
                <a:spcPts val="0"/>
              </a:spcBef>
              <a:buFont typeface="Symbol" panose="05050102010706020507" pitchFamily="18" charset="2"/>
              <a:buChar char=""/>
            </a:pPr>
            <a:r>
              <a:rPr lang="en-US" sz="1800" b="0" i="0" dirty="0">
                <a:effectLst/>
              </a:rPr>
              <a:t>An IEC Meter Adapter makes testing IEC meters possible with the NextGen meter test boards. </a:t>
            </a:r>
          </a:p>
          <a:p>
            <a:pPr marL="342900" indent="-342900">
              <a:spcBef>
                <a:spcPts val="0"/>
              </a:spcBef>
              <a:buFont typeface="Symbol" panose="05050102010706020507" pitchFamily="18" charset="2"/>
              <a:buChar char=""/>
            </a:pPr>
            <a:r>
              <a:rPr lang="en-US" sz="1800" b="0" i="0" dirty="0">
                <a:effectLst/>
              </a:rPr>
              <a:t>Comes in different versions to cater to the various types of IEC meters. We have adapters for Single Phase, Three Phase, EDMI, and Landis &amp; </a:t>
            </a:r>
            <a:r>
              <a:rPr lang="en-US" sz="1800" b="0" i="0" dirty="0" err="1">
                <a:effectLst/>
              </a:rPr>
              <a:t>Gyr</a:t>
            </a:r>
            <a:r>
              <a:rPr lang="en-US" sz="1800" b="0" i="0" dirty="0">
                <a:effectLst/>
              </a:rPr>
              <a:t> meters</a:t>
            </a:r>
            <a:r>
              <a:rPr lang="en-US" sz="1600" b="0" i="0" dirty="0">
                <a:effectLst/>
                <a:latin typeface="sf-pro"/>
              </a:rPr>
              <a:t>.</a:t>
            </a:r>
            <a:endParaRPr lang="en-US" sz="2200" dirty="0">
              <a:latin typeface="+mj-lt"/>
            </a:endParaRP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8</a:t>
            </a:fld>
            <a:endParaRPr lang="en-US" dirty="0"/>
          </a:p>
        </p:txBody>
      </p:sp>
      <p:pic>
        <p:nvPicPr>
          <p:cNvPr id="1026" name="Picture 2">
            <a:extLst>
              <a:ext uri="{FF2B5EF4-FFF2-40B4-BE49-F238E27FC236}">
                <a16:creationId xmlns:a16="http://schemas.microsoft.com/office/drawing/2014/main" id="{9EBD5B4F-F1DB-9749-D3AB-FB5BF8BD2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81" r="14824"/>
          <a:stretch>
            <a:fillRect/>
          </a:stretch>
        </p:blipFill>
        <p:spPr bwMode="auto">
          <a:xfrm>
            <a:off x="5268913" y="1042963"/>
            <a:ext cx="3111500" cy="2522538"/>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8" name="Picture 7">
            <a:extLst>
              <a:ext uri="{FF2B5EF4-FFF2-40B4-BE49-F238E27FC236}">
                <a16:creationId xmlns:a16="http://schemas.microsoft.com/office/drawing/2014/main" id="{A1BA4E47-41B4-84B4-E550-22BE2C9985BF}"/>
              </a:ext>
            </a:extLst>
          </p:cNvPr>
          <p:cNvPicPr>
            <a:picLocks noChangeAspect="1"/>
          </p:cNvPicPr>
          <p:nvPr/>
        </p:nvPicPr>
        <p:blipFill>
          <a:blip r:embed="rId3"/>
          <a:stretch>
            <a:fillRect/>
          </a:stretch>
        </p:blipFill>
        <p:spPr>
          <a:xfrm>
            <a:off x="735012" y="2971801"/>
            <a:ext cx="4032251" cy="3024188"/>
          </a:xfrm>
          <a:prstGeom prst="rect">
            <a:avLst/>
          </a:prstGeom>
        </p:spPr>
      </p:pic>
    </p:spTree>
    <p:extLst>
      <p:ext uri="{BB962C8B-B14F-4D97-AF65-F5344CB8AC3E}">
        <p14:creationId xmlns:p14="http://schemas.microsoft.com/office/powerpoint/2010/main" val="389181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621410" y="94820"/>
            <a:ext cx="7145518" cy="679832"/>
          </a:xfrm>
        </p:spPr>
        <p:txBody>
          <a:bodyPr/>
          <a:lstStyle/>
          <a:p>
            <a:r>
              <a:rPr lang="en-US" sz="3200" dirty="0">
                <a:latin typeface="+mj-lt"/>
                <a:cs typeface="Arial" panose="020B0604020202020204" pitchFamily="34" charset="0"/>
              </a:rPr>
              <a:t>Released Since Our Last Meeting</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391750" y="935952"/>
            <a:ext cx="5819269" cy="4986095"/>
          </a:xfrm>
        </p:spPr>
        <p:txBody>
          <a:bodyPr>
            <a:normAutofit/>
          </a:bodyPr>
          <a:lstStyle/>
          <a:p>
            <a:pPr marL="0" indent="0">
              <a:buNone/>
            </a:pPr>
            <a:r>
              <a:rPr lang="en-US" dirty="0"/>
              <a:t>Test Switch Adapter:</a:t>
            </a:r>
          </a:p>
          <a:p>
            <a:r>
              <a:rPr lang="en-US" sz="1800" b="0" i="0" u="none" strike="noStrike" baseline="0" dirty="0">
                <a:solidFill>
                  <a:srgbClr val="000000"/>
                </a:solidFill>
                <a:latin typeface="Cabin"/>
              </a:rPr>
              <a:t>The Test Switch Adapter easily wires in a test switch into a transformer-rated meter box that doesn’t currently have one. </a:t>
            </a:r>
          </a:p>
          <a:p>
            <a:r>
              <a:rPr lang="en-US" sz="1800" dirty="0">
                <a:solidFill>
                  <a:srgbClr val="000000"/>
                </a:solidFill>
                <a:latin typeface="Cabin"/>
              </a:rPr>
              <a:t>Simply remove the meter, plug it into the adapter, then plug the adapter into the socket to use the test switch to facilitate meter/site testing.</a:t>
            </a:r>
            <a:endParaRPr lang="en-US" sz="1800" b="0" i="0" u="none" strike="noStrike" baseline="0" dirty="0">
              <a:solidFill>
                <a:srgbClr val="000000"/>
              </a:solidFill>
              <a:latin typeface="Cabin"/>
            </a:endParaRPr>
          </a:p>
          <a:p>
            <a:r>
              <a:rPr lang="en-US" sz="1800" b="0" i="0" u="none" strike="noStrike" baseline="0" dirty="0">
                <a:solidFill>
                  <a:srgbClr val="221E1F"/>
                </a:solidFill>
                <a:latin typeface="Cabin"/>
              </a:rPr>
              <a:t>Designed as a handy, portable accessory for the 6330, the 290-13T (pictured) also comes in other versions for different service configurations: 290-8T, the 290-6T-4S, and the 290-6T</a:t>
            </a:r>
            <a:r>
              <a:rPr lang="en-US" sz="1800" dirty="0">
                <a:solidFill>
                  <a:srgbClr val="221E1F"/>
                </a:solidFill>
                <a:latin typeface="Cabin"/>
              </a:rPr>
              <a:t>-3S</a:t>
            </a:r>
            <a:r>
              <a:rPr lang="en-US" sz="1800" b="0" i="0" u="none" strike="noStrike" baseline="0" dirty="0">
                <a:solidFill>
                  <a:srgbClr val="221E1F"/>
                </a:solidFill>
                <a:latin typeface="Cabin"/>
              </a:rPr>
              <a:t>.</a:t>
            </a:r>
            <a:endParaRPr lang="en-US" sz="2200" dirty="0">
              <a:latin typeface="+mj-lt"/>
            </a:endParaRPr>
          </a:p>
          <a:p>
            <a:pPr marL="342900" indent="-342900">
              <a:spcBef>
                <a:spcPts val="0"/>
              </a:spcBef>
              <a:buFont typeface="Symbol" panose="05050102010706020507" pitchFamily="18" charset="2"/>
              <a:buChar char=""/>
            </a:pPr>
            <a:endParaRPr lang="en-US" sz="1800" dirty="0">
              <a:latin typeface="Arial" panose="020B0604020202020204" pitchFamily="34" charset="0"/>
            </a:endParaRPr>
          </a:p>
          <a:p>
            <a:pPr marL="0" indent="0">
              <a:buNone/>
            </a:pPr>
            <a:r>
              <a:rPr lang="en-US" dirty="0"/>
              <a:t> </a:t>
            </a:r>
          </a:p>
          <a:p>
            <a:pPr marL="0" indent="0">
              <a:buNone/>
            </a:pPr>
            <a:endParaRPr lang="en-US" dirty="0"/>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7" name="Picture 6">
            <a:extLst>
              <a:ext uri="{FF2B5EF4-FFF2-40B4-BE49-F238E27FC236}">
                <a16:creationId xmlns:a16="http://schemas.microsoft.com/office/drawing/2014/main" id="{33F1E381-3407-440B-35F0-E91723C8A5BE}"/>
              </a:ext>
            </a:extLst>
          </p:cNvPr>
          <p:cNvPicPr>
            <a:picLocks noChangeAspect="1"/>
          </p:cNvPicPr>
          <p:nvPr/>
        </p:nvPicPr>
        <p:blipFill>
          <a:blip r:embed="rId2"/>
          <a:stretch>
            <a:fillRect/>
          </a:stretch>
        </p:blipFill>
        <p:spPr>
          <a:xfrm>
            <a:off x="6105332" y="1699970"/>
            <a:ext cx="2762636" cy="3458058"/>
          </a:xfrm>
          <a:prstGeom prst="rect">
            <a:avLst/>
          </a:prstGeom>
        </p:spPr>
      </p:pic>
    </p:spTree>
    <p:extLst>
      <p:ext uri="{BB962C8B-B14F-4D97-AF65-F5344CB8AC3E}">
        <p14:creationId xmlns:p14="http://schemas.microsoft.com/office/powerpoint/2010/main" val="19567056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3891</TotalTime>
  <Words>1237</Words>
  <Application>Microsoft Office PowerPoint</Application>
  <PresentationFormat>On-screen Show (4:3)</PresentationFormat>
  <Paragraphs>154</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Cabin</vt:lpstr>
      <vt:lpstr>Calibri</vt:lpstr>
      <vt:lpstr>Courier New</vt:lpstr>
      <vt:lpstr>sf-pro</vt:lpstr>
      <vt:lpstr>Symbol</vt:lpstr>
      <vt:lpstr>Times New Roman</vt:lpstr>
      <vt:lpstr>TESCO Template</vt:lpstr>
      <vt:lpstr>New Products Intro and Feedback</vt:lpstr>
      <vt:lpstr>Released Since Our Last Meeting</vt:lpstr>
      <vt:lpstr>Released Since Our Last Meeting</vt:lpstr>
      <vt:lpstr>Released Since Our Last Meeting</vt:lpstr>
      <vt:lpstr>Released Since Our Last Meeting</vt:lpstr>
      <vt:lpstr>Released Since Our Last Meeting</vt:lpstr>
      <vt:lpstr>Released Since Our Last Meeting</vt:lpstr>
      <vt:lpstr>Released Since Our Last Meeting</vt:lpstr>
      <vt:lpstr>Released Since Our Last Meeting</vt:lpstr>
      <vt:lpstr>Products scheduled for Release 2024/2025</vt:lpstr>
      <vt:lpstr>Products scheduled for Release 2024/2025</vt:lpstr>
      <vt:lpstr>Products scheduled for Release 2024/2025</vt:lpstr>
      <vt:lpstr>Products scheduled for Release 2024/2025</vt:lpstr>
      <vt:lpstr>Products scheduled for Release 2024/2025</vt:lpstr>
      <vt:lpstr>Products scheduled for Release 2024/2025</vt:lpstr>
      <vt:lpstr>Products scheduled for Release 2024/2025</vt:lpstr>
      <vt:lpstr>Products scheduled for Release 2024/2025</vt:lpstr>
      <vt:lpstr>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Jedidiah Tamayo</dc:creator>
  <cp:lastModifiedBy>Ujjay Brawley</cp:lastModifiedBy>
  <cp:revision>54</cp:revision>
  <cp:lastPrinted>2024-07-24T12:24:59Z</cp:lastPrinted>
  <dcterms:created xsi:type="dcterms:W3CDTF">2021-12-30T15:47:27Z</dcterms:created>
  <dcterms:modified xsi:type="dcterms:W3CDTF">2024-07-26T16:15:47Z</dcterms:modified>
</cp:coreProperties>
</file>