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3"/>
  </p:notesMasterIdLst>
  <p:sldIdLst>
    <p:sldId id="256" r:id="rId2"/>
    <p:sldId id="481" r:id="rId3"/>
    <p:sldId id="543" r:id="rId4"/>
    <p:sldId id="388" r:id="rId5"/>
    <p:sldId id="257" r:id="rId6"/>
    <p:sldId id="386" r:id="rId7"/>
    <p:sldId id="927" r:id="rId8"/>
    <p:sldId id="704" r:id="rId9"/>
    <p:sldId id="391" r:id="rId10"/>
    <p:sldId id="390" r:id="rId11"/>
    <p:sldId id="605" r:id="rId12"/>
    <p:sldId id="324" r:id="rId13"/>
    <p:sldId id="606" r:id="rId14"/>
    <p:sldId id="716" r:id="rId15"/>
    <p:sldId id="394" r:id="rId16"/>
    <p:sldId id="717" r:id="rId17"/>
    <p:sldId id="718" r:id="rId18"/>
    <p:sldId id="926" r:id="rId19"/>
    <p:sldId id="392" r:id="rId20"/>
    <p:sldId id="264" r:id="rId21"/>
    <p:sldId id="92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5" autoAdjust="0"/>
    <p:restoredTop sz="94694" autoAdjust="0"/>
  </p:normalViewPr>
  <p:slideViewPr>
    <p:cSldViewPr snapToGrid="0">
      <p:cViewPr varScale="1">
        <p:scale>
          <a:sx n="117" d="100"/>
          <a:sy n="117" d="100"/>
        </p:scale>
        <p:origin x="1952"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5D57F-F683-4E3F-BE97-7564C6EB85D2}" type="datetimeFigureOut">
              <a:rPr lang="en-US" smtClean="0"/>
              <a:t>7/19/24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294E9-629F-4050-8653-F013BB502393}" type="slidenum">
              <a:rPr lang="en-US" smtClean="0"/>
              <a:t>‹#›</a:t>
            </a:fld>
            <a:endParaRPr lang="en-US"/>
          </a:p>
        </p:txBody>
      </p:sp>
    </p:spTree>
    <p:extLst>
      <p:ext uri="{BB962C8B-B14F-4D97-AF65-F5344CB8AC3E}">
        <p14:creationId xmlns:p14="http://schemas.microsoft.com/office/powerpoint/2010/main" val="1289877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A building with a tower&#10;&#10;Description automatically generated">
            <a:extLst>
              <a:ext uri="{FF2B5EF4-FFF2-40B4-BE49-F238E27FC236}">
                <a16:creationId xmlns:a16="http://schemas.microsoft.com/office/drawing/2014/main" id="{F77047B3-F3DD-E46C-8FBD-2018A2CC3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
        <p:nvSpPr>
          <p:cNvPr id="2" name="Title 1"/>
          <p:cNvSpPr>
            <a:spLocks noGrp="1"/>
          </p:cNvSpPr>
          <p:nvPr>
            <p:ph type="ctrTitle"/>
          </p:nvPr>
        </p:nvSpPr>
        <p:spPr>
          <a:xfrm>
            <a:off x="2072174" y="1952367"/>
            <a:ext cx="7071826"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2072174" y="3509965"/>
            <a:ext cx="7071826"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80EE48A7-EDD1-9928-3AF4-97BF1B7DBE5B}"/>
              </a:ext>
            </a:extLst>
          </p:cNvPr>
          <p:cNvSpPr/>
          <p:nvPr/>
        </p:nvSpPr>
        <p:spPr>
          <a:xfrm>
            <a:off x="2072175" y="762002"/>
            <a:ext cx="6690826"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red and black logo&#10;&#10;Description automatically generated">
            <a:extLst>
              <a:ext uri="{FF2B5EF4-FFF2-40B4-BE49-F238E27FC236}">
                <a16:creationId xmlns:a16="http://schemas.microsoft.com/office/drawing/2014/main" id="{6E3EB278-4700-7289-F26D-5F94CB1F9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28600"/>
            <a:ext cx="2329391" cy="1421018"/>
          </a:xfrm>
          <a:prstGeom prst="rect">
            <a:avLst/>
          </a:prstGeom>
        </p:spPr>
      </p:pic>
      <p:sp>
        <p:nvSpPr>
          <p:cNvPr id="6" name="Text Placeholder 13">
            <a:extLst>
              <a:ext uri="{FF2B5EF4-FFF2-40B4-BE49-F238E27FC236}">
                <a16:creationId xmlns:a16="http://schemas.microsoft.com/office/drawing/2014/main" id="{C89D99CD-5FBB-174D-CE45-E759653CDED6}"/>
              </a:ext>
            </a:extLst>
          </p:cNvPr>
          <p:cNvSpPr>
            <a:spLocks noGrp="1"/>
          </p:cNvSpPr>
          <p:nvPr>
            <p:ph type="body" sz="quarter" idx="10"/>
          </p:nvPr>
        </p:nvSpPr>
        <p:spPr>
          <a:xfrm>
            <a:off x="5566946" y="5508761"/>
            <a:ext cx="3244850" cy="271161"/>
          </a:xfrm>
        </p:spPr>
        <p:txBody>
          <a:bodyPr>
            <a:noAutofit/>
          </a:bodyPr>
          <a:lstStyle>
            <a:lvl1pPr marL="0" indent="0">
              <a:buNone/>
              <a:defRPr sz="1600">
                <a:solidFill>
                  <a:schemeClr val="accent1"/>
                </a:solidFill>
              </a:defRPr>
            </a:lvl1pPr>
          </a:lstStyle>
          <a:p>
            <a:pPr lvl="0"/>
            <a:r>
              <a:rPr lang="en-US" dirty="0"/>
              <a:t>Click to edit Master text styles</a:t>
            </a:r>
          </a:p>
        </p:txBody>
      </p:sp>
      <p:sp>
        <p:nvSpPr>
          <p:cNvPr id="8" name="Text Placeholder 14">
            <a:extLst>
              <a:ext uri="{FF2B5EF4-FFF2-40B4-BE49-F238E27FC236}">
                <a16:creationId xmlns:a16="http://schemas.microsoft.com/office/drawing/2014/main" id="{E1642BB1-90A6-F423-D332-E06CDCFA87E8}"/>
              </a:ext>
            </a:extLst>
          </p:cNvPr>
          <p:cNvSpPr>
            <a:spLocks noGrp="1"/>
          </p:cNvSpPr>
          <p:nvPr>
            <p:ph type="body" sz="quarter" idx="11"/>
          </p:nvPr>
        </p:nvSpPr>
        <p:spPr>
          <a:xfrm>
            <a:off x="5566946" y="5779922"/>
            <a:ext cx="3244850" cy="271161"/>
          </a:xfrm>
        </p:spPr>
        <p:txBody>
          <a:bodyPr>
            <a:noAutofit/>
          </a:bodyPr>
          <a:lstStyle>
            <a:lvl1pPr marL="0" indent="0">
              <a:buNone/>
              <a:defRPr sz="1600"/>
            </a:lvl1pPr>
          </a:lstStyle>
          <a:p>
            <a:pPr lvl="0"/>
            <a:r>
              <a:rPr lang="en-US" dirty="0"/>
              <a:t>Click to edit Master text styles</a:t>
            </a:r>
          </a:p>
        </p:txBody>
      </p:sp>
      <p:sp>
        <p:nvSpPr>
          <p:cNvPr id="9" name="Text Placeholder 15">
            <a:extLst>
              <a:ext uri="{FF2B5EF4-FFF2-40B4-BE49-F238E27FC236}">
                <a16:creationId xmlns:a16="http://schemas.microsoft.com/office/drawing/2014/main" id="{408DF6D3-D85E-F5B6-FF48-A92CA7AF12A9}"/>
              </a:ext>
            </a:extLst>
          </p:cNvPr>
          <p:cNvSpPr>
            <a:spLocks noGrp="1"/>
          </p:cNvSpPr>
          <p:nvPr>
            <p:ph type="body" sz="quarter" idx="12"/>
          </p:nvPr>
        </p:nvSpPr>
        <p:spPr>
          <a:xfrm>
            <a:off x="5566946" y="6051083"/>
            <a:ext cx="3244850" cy="271161"/>
          </a:xfrm>
        </p:spPr>
        <p:txBody>
          <a:bodyPr>
            <a:noAutofit/>
          </a:bodyPr>
          <a:lstStyle>
            <a:lvl1pPr marL="0" indent="0">
              <a:buNone/>
              <a:defRPr sz="1600"/>
            </a:lvl1pPr>
          </a:lstStyle>
          <a:p>
            <a:pPr lvl="0"/>
            <a:r>
              <a:rPr lang="en-US" dirty="0"/>
              <a:t>Click to edit Master text styles</a:t>
            </a:r>
          </a:p>
        </p:txBody>
      </p:sp>
      <p:pic>
        <p:nvPicPr>
          <p:cNvPr id="10" name="Picture 9" descr="A black and red calendar with red letters and numbers&#10;&#10;Description automatically generated">
            <a:extLst>
              <a:ext uri="{FF2B5EF4-FFF2-40B4-BE49-F238E27FC236}">
                <a16:creationId xmlns:a16="http://schemas.microsoft.com/office/drawing/2014/main" id="{52AED08C-E35F-8F19-EEFB-C49F495FB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907" y="5353985"/>
            <a:ext cx="3055647" cy="1172029"/>
          </a:xfrm>
          <a:prstGeom prst="rect">
            <a:avLst/>
          </a:prstGeom>
        </p:spPr>
      </p:pic>
    </p:spTree>
    <p:extLst>
      <p:ext uri="{BB962C8B-B14F-4D97-AF65-F5344CB8AC3E}">
        <p14:creationId xmlns:p14="http://schemas.microsoft.com/office/powerpoint/2010/main" val="284077142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1"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043323174"/>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D25E6DC8-4EB4-7350-D0BC-A756F442FD47}"/>
              </a:ext>
            </a:extLst>
          </p:cNvPr>
          <p:cNvSpPr>
            <a:spLocks noGrp="1"/>
          </p:cNvSpPr>
          <p:nvPr>
            <p:ph type="dt" sz="quarter" idx="10"/>
          </p:nvPr>
        </p:nvSpPr>
        <p:spPr>
          <a:xfrm>
            <a:off x="88900" y="6299200"/>
            <a:ext cx="1905000" cy="457200"/>
          </a:xfrm>
          <a:prstGeom prst="rect">
            <a:avLst/>
          </a:prstGeom>
        </p:spPr>
        <p:txBody>
          <a:bodyPr/>
          <a:lstStyle>
            <a:lvl1pPr>
              <a:defRPr sz="1000">
                <a:solidFill>
                  <a:schemeClr val="tx1"/>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defRPr/>
            </a:pPr>
            <a:endParaRPr lang="en-US" altLang="en-US"/>
          </a:p>
        </p:txBody>
      </p:sp>
    </p:spTree>
    <p:extLst>
      <p:ext uri="{BB962C8B-B14F-4D97-AF65-F5344CB8AC3E}">
        <p14:creationId xmlns:p14="http://schemas.microsoft.com/office/powerpoint/2010/main" val="4139779839"/>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1952367"/>
            <a:ext cx="5714999"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endParaRPr lang="en-US" dirty="0"/>
          </a:p>
        </p:txBody>
      </p:sp>
      <p:sp>
        <p:nvSpPr>
          <p:cNvPr id="3" name="Subtitle 2"/>
          <p:cNvSpPr>
            <a:spLocks noGrp="1"/>
          </p:cNvSpPr>
          <p:nvPr>
            <p:ph type="subTitle" idx="1"/>
          </p:nvPr>
        </p:nvSpPr>
        <p:spPr>
          <a:xfrm>
            <a:off x="2743200" y="3509963"/>
            <a:ext cx="5715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5401933"/>
            <a:ext cx="3244850" cy="271161"/>
          </a:xfrm>
          <a:noFill/>
        </p:spPr>
        <p:txBody>
          <a:bodyPr/>
          <a:lstStyle>
            <a:lvl1pPr marL="0" indent="0" algn="l" rtl="0" eaLnBrk="1" fontAlgn="base" hangingPunct="1">
              <a:spcBef>
                <a:spcPct val="0"/>
              </a:spcBef>
              <a:spcAft>
                <a:spcPct val="0"/>
              </a:spcAft>
              <a:buNone/>
              <a:defRPr lang="en-US" sz="1600" i="1" kern="1200" dirty="0" smtClean="0">
                <a:solidFill>
                  <a:schemeClr val="accent1"/>
                </a:solidFill>
                <a:latin typeface="+mj-lt"/>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673094"/>
            <a:ext cx="3244850" cy="271161"/>
          </a:xfrm>
          <a:noFill/>
        </p:spPr>
        <p:txBody>
          <a:bodyPr/>
          <a:lstStyle>
            <a:lvl1pPr marL="0" indent="0" algn="l" rtl="0" eaLnBrk="1" fontAlgn="base" hangingPunct="1">
              <a:spcBef>
                <a:spcPct val="0"/>
              </a:spcBef>
              <a:spcAft>
                <a:spcPct val="0"/>
              </a:spcAft>
              <a:buNone/>
              <a:defRPr lang="en-US" sz="1600" i="0" kern="1200" dirty="0" smtClean="0">
                <a:solidFill>
                  <a:schemeClr val="tx1"/>
                </a:solidFill>
                <a:latin typeface="+mj-lt"/>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944255"/>
            <a:ext cx="3244850" cy="271161"/>
          </a:xfrm>
          <a:noFill/>
        </p:spPr>
        <p:txBody>
          <a:bodyPr/>
          <a:lstStyle>
            <a:lvl1pPr marL="0" indent="0" algn="l" rtl="0" eaLnBrk="1" fontAlgn="base" hangingPunct="1">
              <a:spcBef>
                <a:spcPct val="0"/>
              </a:spcBef>
              <a:spcAft>
                <a:spcPct val="0"/>
              </a:spcAft>
              <a:buNone/>
              <a:defRPr lang="en-US" sz="1600" i="0" kern="1200" dirty="0" smtClean="0">
                <a:solidFill>
                  <a:schemeClr val="tx1"/>
                </a:solidFill>
                <a:latin typeface="+mj-lt"/>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pic>
        <p:nvPicPr>
          <p:cNvPr id="5" name="Picture 4" descr="A close-up of a logo&#10;&#10;Description automatically generated with medium confidence">
            <a:extLst>
              <a:ext uri="{FF2B5EF4-FFF2-40B4-BE49-F238E27FC236}">
                <a16:creationId xmlns:a16="http://schemas.microsoft.com/office/drawing/2014/main" id="{93D1D836-9F1C-C58C-40FF-697304F49F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4950" y="5444522"/>
            <a:ext cx="2795649" cy="814348"/>
          </a:xfrm>
          <a:prstGeom prst="rect">
            <a:avLst/>
          </a:prstGeom>
        </p:spPr>
      </p:pic>
    </p:spTree>
    <p:extLst>
      <p:ext uri="{BB962C8B-B14F-4D97-AF65-F5344CB8AC3E}">
        <p14:creationId xmlns:p14="http://schemas.microsoft.com/office/powerpoint/2010/main" val="1358673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dirty="0"/>
              <a:t>Click to edit Master title style</a:t>
            </a:r>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0183088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8065433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2" y="136525"/>
            <a:ext cx="7208107" cy="679832"/>
          </a:xfrm>
        </p:spPr>
        <p:txBody>
          <a:bodyPr>
            <a:noAutofit/>
          </a:bodyPr>
          <a:lstStyle>
            <a:lvl1pPr>
              <a:defRPr sz="36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954309074"/>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72174" y="570261"/>
            <a:ext cx="7069034" cy="3442130"/>
          </a:xfrm>
        </p:spPr>
        <p:txBody>
          <a:bodyPr anchor="b">
            <a:noAutofit/>
          </a:bodyPr>
          <a:lstStyle>
            <a:lvl1pPr>
              <a:defRPr sz="66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86609" y="4566676"/>
            <a:ext cx="632397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142018" y="6356352"/>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5" name="Rectangle 4">
            <a:extLst>
              <a:ext uri="{FF2B5EF4-FFF2-40B4-BE49-F238E27FC236}">
                <a16:creationId xmlns:a16="http://schemas.microsoft.com/office/drawing/2014/main" id="{E78CC3A4-B862-EF21-7892-19E165FA85F9}"/>
              </a:ext>
            </a:extLst>
          </p:cNvPr>
          <p:cNvSpPr/>
          <p:nvPr/>
        </p:nvSpPr>
        <p:spPr>
          <a:xfrm>
            <a:off x="1504951" y="723016"/>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A building with a tower&#10;&#10;Description automatically generated">
            <a:extLst>
              <a:ext uri="{FF2B5EF4-FFF2-40B4-BE49-F238E27FC236}">
                <a16:creationId xmlns:a16="http://schemas.microsoft.com/office/drawing/2014/main" id="{5BFA177E-4D12-6311-2BA3-00768C94F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pic>
        <p:nvPicPr>
          <p:cNvPr id="9" name="Picture 8" descr="A red and black logo&#10;&#10;Description automatically generated">
            <a:extLst>
              <a:ext uri="{FF2B5EF4-FFF2-40B4-BE49-F238E27FC236}">
                <a16:creationId xmlns:a16="http://schemas.microsoft.com/office/drawing/2014/main" id="{12952CE3-364E-1AF8-155D-3DAF073B6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28600"/>
            <a:ext cx="2329391" cy="1421018"/>
          </a:xfrm>
          <a:prstGeom prst="rect">
            <a:avLst/>
          </a:prstGeom>
        </p:spPr>
      </p:pic>
    </p:spTree>
    <p:extLst>
      <p:ext uri="{BB962C8B-B14F-4D97-AF65-F5344CB8AC3E}">
        <p14:creationId xmlns:p14="http://schemas.microsoft.com/office/powerpoint/2010/main" val="4050000921"/>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88713119"/>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97592" y="329991"/>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86413602"/>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6"/>
            <a:ext cx="722128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167711156"/>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365695566"/>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87605643"/>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587158300"/>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88872" y="99580"/>
            <a:ext cx="7759711"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7" y="861383"/>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descr="A red and black logo&#10;&#10;Description automatically generated">
            <a:extLst>
              <a:ext uri="{FF2B5EF4-FFF2-40B4-BE49-F238E27FC236}">
                <a16:creationId xmlns:a16="http://schemas.microsoft.com/office/drawing/2014/main" id="{AE2CF0B3-A287-11F2-1C2C-62AAA79364C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88804" y="145687"/>
            <a:ext cx="1135196" cy="692513"/>
          </a:xfrm>
          <a:prstGeom prst="rect">
            <a:avLst/>
          </a:prstGeom>
        </p:spPr>
      </p:pic>
      <p:sp>
        <p:nvSpPr>
          <p:cNvPr id="4" name="Rectangle 3">
            <a:extLst>
              <a:ext uri="{FF2B5EF4-FFF2-40B4-BE49-F238E27FC236}">
                <a16:creationId xmlns:a16="http://schemas.microsoft.com/office/drawing/2014/main" id="{17E17F8D-A5F0-497A-AA95-FD171061806E}"/>
              </a:ext>
            </a:extLst>
          </p:cNvPr>
          <p:cNvSpPr/>
          <p:nvPr userDrawn="1"/>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845410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61" r:id="rId12"/>
    <p:sldLayoutId id="2147483668" r:id="rId13"/>
    <p:sldLayoutId id="2147483672" r:id="rId14"/>
  </p:sldLayoutIdLst>
  <p:hf hdr="0" dt="0"/>
  <p:txStyles>
    <p:titleStyle>
      <a:lvl1pPr algn="r" defTabSz="914400" rtl="0" eaLnBrk="1" latinLnBrk="0" hangingPunct="1">
        <a:lnSpc>
          <a:spcPct val="90000"/>
        </a:lnSpc>
        <a:spcBef>
          <a:spcPct val="0"/>
        </a:spcBef>
        <a:buNone/>
        <a:defRPr lang="en-US" sz="3600" kern="1200" cap="small" dirty="0" smtClean="0">
          <a:solidFill>
            <a:schemeClr val="accent6">
              <a:lumMod val="50000"/>
            </a:schemeClr>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3B5F18-9223-4EA5-8186-9DCC7A37AADC}"/>
              </a:ext>
            </a:extLst>
          </p:cNvPr>
          <p:cNvSpPr>
            <a:spLocks noGrp="1"/>
          </p:cNvSpPr>
          <p:nvPr>
            <p:ph type="ctrTitle"/>
          </p:nvPr>
        </p:nvSpPr>
        <p:spPr/>
        <p:txBody>
          <a:bodyPr>
            <a:noAutofit/>
          </a:bodyPr>
          <a:lstStyle/>
          <a:p>
            <a:r>
              <a:rPr lang="en-US" sz="5400" b="0" i="0" dirty="0">
                <a:solidFill>
                  <a:srgbClr val="222222"/>
                </a:solidFill>
                <a:effectLst/>
                <a:latin typeface="Calibri" panose="020F0502020204030204" pitchFamily="34" charset="0"/>
              </a:rPr>
              <a:t> </a:t>
            </a:r>
            <a:r>
              <a:rPr lang="en-US" sz="5400" b="1" i="0" dirty="0">
                <a:solidFill>
                  <a:schemeClr val="accent1"/>
                </a:solidFill>
                <a:effectLst>
                  <a:outerShdw blurRad="38100" dist="38100" dir="2700000" algn="tl">
                    <a:srgbClr val="000000">
                      <a:alpha val="43137"/>
                    </a:srgbClr>
                  </a:outerShdw>
                </a:effectLst>
                <a:latin typeface="Calibri" panose="020F0502020204030204" pitchFamily="34" charset="0"/>
              </a:rPr>
              <a:t>Time of Use and</a:t>
            </a:r>
            <a:r>
              <a:rPr lang="en-US" sz="5400" b="0" i="0" dirty="0">
                <a:solidFill>
                  <a:schemeClr val="accent1"/>
                </a:solidFill>
                <a:effectLst>
                  <a:outerShdw blurRad="38100" dist="38100" dir="2700000" algn="tl">
                    <a:srgbClr val="000000">
                      <a:alpha val="43137"/>
                    </a:srgbClr>
                  </a:outerShdw>
                </a:effectLst>
                <a:latin typeface="Calibri" panose="020F0502020204030204" pitchFamily="34" charset="0"/>
              </a:rPr>
              <a:t> </a:t>
            </a:r>
            <a:r>
              <a:rPr lang="en-US" sz="5400" b="1" i="0" dirty="0">
                <a:solidFill>
                  <a:schemeClr val="accent1"/>
                </a:solidFill>
                <a:effectLst>
                  <a:outerShdw blurRad="38100" dist="38100" dir="2700000" algn="tl">
                    <a:srgbClr val="000000">
                      <a:alpha val="43137"/>
                    </a:srgbClr>
                  </a:outerShdw>
                </a:effectLst>
              </a:rPr>
              <a:t>Demand Metering -</a:t>
            </a:r>
            <a:endParaRPr lang="en-US" sz="5400" dirty="0">
              <a:solidFill>
                <a:schemeClr val="accent1"/>
              </a:solidFill>
              <a:effectLst>
                <a:outerShdw blurRad="38100" dist="38100" dir="2700000" algn="tl">
                  <a:srgbClr val="000000">
                    <a:alpha val="43137"/>
                  </a:srgbClr>
                </a:outerShdw>
              </a:effectLst>
              <a:latin typeface="+mj-lt"/>
              <a:cs typeface="Arial" panose="020B0604020202020204" pitchFamily="34" charset="0"/>
            </a:endParaRPr>
          </a:p>
        </p:txBody>
      </p:sp>
      <p:sp>
        <p:nvSpPr>
          <p:cNvPr id="7" name="Subtitle 6">
            <a:extLst>
              <a:ext uri="{FF2B5EF4-FFF2-40B4-BE49-F238E27FC236}">
                <a16:creationId xmlns:a16="http://schemas.microsoft.com/office/drawing/2014/main" id="{E32853D5-CE40-4EA1-9AC1-4146F7715875}"/>
              </a:ext>
            </a:extLst>
          </p:cNvPr>
          <p:cNvSpPr>
            <a:spLocks noGrp="1"/>
          </p:cNvSpPr>
          <p:nvPr>
            <p:ph type="subTitle" idx="1"/>
          </p:nvPr>
        </p:nvSpPr>
        <p:spPr>
          <a:xfrm>
            <a:off x="2362200" y="3509963"/>
            <a:ext cx="6498996" cy="674859"/>
          </a:xfrm>
        </p:spPr>
        <p:txBody>
          <a:bodyPr/>
          <a:lstStyle/>
          <a:p>
            <a:r>
              <a:rPr lang="en-US" sz="4800" b="1" i="0" dirty="0">
                <a:solidFill>
                  <a:schemeClr val="accent1"/>
                </a:solidFill>
                <a:effectLst>
                  <a:outerShdw blurRad="38100" dist="38100" dir="2700000" algn="tl">
                    <a:srgbClr val="000000">
                      <a:alpha val="43137"/>
                    </a:srgbClr>
                  </a:outerShdw>
                </a:effectLst>
              </a:rPr>
              <a:t>WHY THEY ARE IMPORTANT</a:t>
            </a:r>
            <a:endParaRPr lang="en-US" sz="4800" dirty="0">
              <a:solidFill>
                <a:schemeClr val="accent1"/>
              </a:solidFill>
              <a:effectLst>
                <a:outerShdw blurRad="38100" dist="38100" dir="2700000" algn="tl">
                  <a:srgbClr val="000000">
                    <a:alpha val="43137"/>
                  </a:srgbClr>
                </a:outerShdw>
              </a:effectLst>
            </a:endParaRPr>
          </a:p>
        </p:txBody>
      </p:sp>
      <p:sp>
        <p:nvSpPr>
          <p:cNvPr id="8" name="Text Placeholder 7">
            <a:extLst>
              <a:ext uri="{FF2B5EF4-FFF2-40B4-BE49-F238E27FC236}">
                <a16:creationId xmlns:a16="http://schemas.microsoft.com/office/drawing/2014/main" id="{08439FC1-AFFA-4137-9F38-E9DED5B7B447}"/>
              </a:ext>
            </a:extLst>
          </p:cNvPr>
          <p:cNvSpPr>
            <a:spLocks noGrp="1"/>
          </p:cNvSpPr>
          <p:nvPr>
            <p:ph type="body" sz="quarter" idx="10"/>
          </p:nvPr>
        </p:nvSpPr>
        <p:spPr>
          <a:xfrm>
            <a:off x="6426917" y="5508761"/>
            <a:ext cx="3244850" cy="271161"/>
          </a:xfrm>
        </p:spPr>
        <p:txBody>
          <a:bodyPr>
            <a:normAutofit fontScale="92500" lnSpcReduction="20000"/>
          </a:bodyPr>
          <a:lstStyle/>
          <a:p>
            <a:r>
              <a:rPr lang="en-US" dirty="0"/>
              <a:t>July 24, 2024</a:t>
            </a:r>
          </a:p>
        </p:txBody>
      </p:sp>
      <p:sp>
        <p:nvSpPr>
          <p:cNvPr id="9" name="Text Placeholder 8">
            <a:extLst>
              <a:ext uri="{FF2B5EF4-FFF2-40B4-BE49-F238E27FC236}">
                <a16:creationId xmlns:a16="http://schemas.microsoft.com/office/drawing/2014/main" id="{D4E203CD-A721-449E-BB11-1D4D1E963CC9}"/>
              </a:ext>
            </a:extLst>
          </p:cNvPr>
          <p:cNvSpPr>
            <a:spLocks noGrp="1"/>
          </p:cNvSpPr>
          <p:nvPr>
            <p:ph type="body" sz="quarter" idx="11"/>
          </p:nvPr>
        </p:nvSpPr>
        <p:spPr>
          <a:xfrm>
            <a:off x="6426917" y="5779922"/>
            <a:ext cx="3244850" cy="271161"/>
          </a:xfrm>
        </p:spPr>
        <p:txBody>
          <a:bodyPr>
            <a:normAutofit fontScale="92500" lnSpcReduction="20000"/>
          </a:bodyPr>
          <a:lstStyle/>
          <a:p>
            <a:r>
              <a:rPr lang="en-US" dirty="0"/>
              <a:t>8:45 AM -- 10:15 AM</a:t>
            </a:r>
          </a:p>
        </p:txBody>
      </p:sp>
      <p:sp>
        <p:nvSpPr>
          <p:cNvPr id="10" name="Text Placeholder 9">
            <a:extLst>
              <a:ext uri="{FF2B5EF4-FFF2-40B4-BE49-F238E27FC236}">
                <a16:creationId xmlns:a16="http://schemas.microsoft.com/office/drawing/2014/main" id="{036CD409-C677-4934-88AF-EBDEB234C950}"/>
              </a:ext>
            </a:extLst>
          </p:cNvPr>
          <p:cNvSpPr>
            <a:spLocks noGrp="1"/>
          </p:cNvSpPr>
          <p:nvPr>
            <p:ph type="body" sz="quarter" idx="12"/>
          </p:nvPr>
        </p:nvSpPr>
        <p:spPr>
          <a:xfrm>
            <a:off x="6426917" y="6051083"/>
            <a:ext cx="3244850" cy="271161"/>
          </a:xfrm>
        </p:spPr>
        <p:txBody>
          <a:bodyPr>
            <a:normAutofit fontScale="92500" lnSpcReduction="20000"/>
          </a:bodyPr>
          <a:lstStyle/>
          <a:p>
            <a:r>
              <a:rPr lang="en-US" dirty="0"/>
              <a:t>Carl Chermak</a:t>
            </a:r>
          </a:p>
        </p:txBody>
      </p:sp>
    </p:spTree>
    <p:extLst>
      <p:ext uri="{BB962C8B-B14F-4D97-AF65-F5344CB8AC3E}">
        <p14:creationId xmlns:p14="http://schemas.microsoft.com/office/powerpoint/2010/main" val="2339861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a:extLst>
              <a:ext uri="{FF2B5EF4-FFF2-40B4-BE49-F238E27FC236}">
                <a16:creationId xmlns:a16="http://schemas.microsoft.com/office/drawing/2014/main" id="{B19D643C-5F41-B98F-34D1-E9B33901D493}"/>
              </a:ext>
            </a:extLst>
          </p:cNvPr>
          <p:cNvSpPr txBox="1">
            <a:spLocks noChangeArrowheads="1"/>
          </p:cNvSpPr>
          <p:nvPr/>
        </p:nvSpPr>
        <p:spPr bwMode="auto">
          <a:xfrm>
            <a:off x="4784725" y="1484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83971" name="Rectangle 3">
            <a:extLst>
              <a:ext uri="{FF2B5EF4-FFF2-40B4-BE49-F238E27FC236}">
                <a16:creationId xmlns:a16="http://schemas.microsoft.com/office/drawing/2014/main" id="{CD56D7DA-A974-CDCA-1B45-7D00CD55413C}"/>
              </a:ext>
            </a:extLst>
          </p:cNvPr>
          <p:cNvSpPr>
            <a:spLocks noChangeArrowheads="1"/>
          </p:cNvSpPr>
          <p:nvPr/>
        </p:nvSpPr>
        <p:spPr bwMode="auto">
          <a:xfrm>
            <a:off x="1706252" y="96837"/>
            <a:ext cx="7054290" cy="8937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lnSpc>
                <a:spcPct val="95000"/>
              </a:lnSpc>
            </a:pPr>
            <a:r>
              <a:rPr lang="en-US" altLang="en-US" sz="3600" dirty="0">
                <a:solidFill>
                  <a:schemeClr val="accent1"/>
                </a:solidFill>
                <a:effectLst>
                  <a:outerShdw blurRad="38100" dist="38100" dir="2700000" algn="tl">
                    <a:srgbClr val="000000">
                      <a:alpha val="43137"/>
                    </a:srgbClr>
                  </a:outerShdw>
                </a:effectLst>
                <a:latin typeface="+mj-lt"/>
              </a:rPr>
              <a:t>VOCABULARY (</a:t>
            </a:r>
            <a:r>
              <a:rPr lang="en-US" altLang="en-US" sz="3600" dirty="0" err="1">
                <a:solidFill>
                  <a:schemeClr val="accent1"/>
                </a:solidFill>
                <a:effectLst>
                  <a:outerShdw blurRad="38100" dist="38100" dir="2700000" algn="tl">
                    <a:srgbClr val="000000">
                      <a:alpha val="43137"/>
                    </a:srgbClr>
                  </a:outerShdw>
                </a:effectLst>
                <a:latin typeface="+mj-lt"/>
              </a:rPr>
              <a:t>Con’t</a:t>
            </a:r>
            <a:r>
              <a:rPr lang="en-US" altLang="en-US" sz="3600" dirty="0">
                <a:solidFill>
                  <a:schemeClr val="accent1"/>
                </a:solidFill>
                <a:effectLst>
                  <a:outerShdw blurRad="38100" dist="38100" dir="2700000" algn="tl">
                    <a:srgbClr val="000000">
                      <a:alpha val="43137"/>
                    </a:srgbClr>
                  </a:outerShdw>
                </a:effectLst>
                <a:latin typeface="+mj-lt"/>
              </a:rPr>
              <a:t>)</a:t>
            </a:r>
          </a:p>
        </p:txBody>
      </p:sp>
      <p:sp>
        <p:nvSpPr>
          <p:cNvPr id="83972" name="Rectangle 4">
            <a:extLst>
              <a:ext uri="{FF2B5EF4-FFF2-40B4-BE49-F238E27FC236}">
                <a16:creationId xmlns:a16="http://schemas.microsoft.com/office/drawing/2014/main" id="{8F384DB5-9E1D-79AB-307C-D2E93AFC0E01}"/>
              </a:ext>
            </a:extLst>
          </p:cNvPr>
          <p:cNvSpPr>
            <a:spLocks noChangeArrowheads="1"/>
          </p:cNvSpPr>
          <p:nvPr/>
        </p:nvSpPr>
        <p:spPr bwMode="auto">
          <a:xfrm>
            <a:off x="895546" y="1244338"/>
            <a:ext cx="7638854" cy="1805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tx1"/>
              </a:buClr>
            </a:pPr>
            <a:r>
              <a:rPr lang="en-US" altLang="en-US" sz="2400" u="sng" dirty="0"/>
              <a:t>Maximum Demand</a:t>
            </a:r>
            <a:r>
              <a:rPr lang="en-US" altLang="en-US" sz="2400" dirty="0"/>
              <a:t>:  The largest of a particular type of demand occurring within a specified period, such as one month.  Also called peak demand.</a:t>
            </a:r>
          </a:p>
          <a:p>
            <a:pPr eaLnBrk="1" hangingPunct="1">
              <a:spcBef>
                <a:spcPct val="50000"/>
              </a:spcBef>
              <a:buClr>
                <a:schemeClr val="tx1"/>
              </a:buClr>
            </a:pPr>
            <a:r>
              <a:rPr lang="en-US" altLang="en-US" sz="2400" u="sng" dirty="0"/>
              <a:t>Cumulative Demand</a:t>
            </a:r>
            <a:r>
              <a:rPr lang="en-US" altLang="en-US" sz="2400" dirty="0"/>
              <a:t>:  The sum of the previous billing period maximum demand readings.  At time of billing period reset, the maximum demand for the most recent billing period is added to the previously accumulated total of all maximum demands.</a:t>
            </a:r>
          </a:p>
          <a:p>
            <a:pPr eaLnBrk="1" hangingPunct="1">
              <a:spcBef>
                <a:spcPct val="50000"/>
              </a:spcBef>
              <a:buClr>
                <a:schemeClr val="tx1"/>
              </a:buClr>
            </a:pPr>
            <a:r>
              <a:rPr lang="en-US" altLang="en-US" sz="2400" u="sng" dirty="0"/>
              <a:t>Continuously Cumulative Demand</a:t>
            </a:r>
            <a:r>
              <a:rPr lang="en-US" altLang="en-US" sz="2400" dirty="0"/>
              <a:t>:  The sum of the previous billing period maximum demands (cumulative demand), and the present period maximum demand</a:t>
            </a:r>
            <a:r>
              <a:rPr lang="en-US" altLang="en-US" sz="3000" dirty="0"/>
              <a:t>.</a:t>
            </a:r>
          </a:p>
        </p:txBody>
      </p:sp>
      <p:sp>
        <p:nvSpPr>
          <p:cNvPr id="2" name="Footer Placeholder 1">
            <a:extLst>
              <a:ext uri="{FF2B5EF4-FFF2-40B4-BE49-F238E27FC236}">
                <a16:creationId xmlns:a16="http://schemas.microsoft.com/office/drawing/2014/main" id="{4E0149DE-3FC2-FCFD-0748-7D204C126257}"/>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26498A35-633A-FE45-F86A-B9CB6F9FDC2B}"/>
              </a:ext>
            </a:extLst>
          </p:cNvPr>
          <p:cNvSpPr>
            <a:spLocks noGrp="1"/>
          </p:cNvSpPr>
          <p:nvPr>
            <p:ph type="sldNum" sz="quarter" idx="4"/>
          </p:nvPr>
        </p:nvSpPr>
        <p:spPr/>
        <p:txBody>
          <a:bodyPr/>
          <a:lstStyle/>
          <a:p>
            <a:fld id="{4BEAC4C4-F0A7-4B61-A827-E4198D078267}" type="slidenum">
              <a:rPr lang="en-US" smtClean="0"/>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99762131-860F-56BA-91B3-77BDA30E926E}"/>
              </a:ext>
            </a:extLst>
          </p:cNvPr>
          <p:cNvSpPr txBox="1">
            <a:spLocks noChangeArrowheads="1"/>
          </p:cNvSpPr>
          <p:nvPr/>
        </p:nvSpPr>
        <p:spPr bwMode="auto">
          <a:xfrm>
            <a:off x="990600" y="1447800"/>
            <a:ext cx="71628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r>
              <a:rPr lang="en-US" altLang="en-US" sz="2400"/>
              <a:t>Demand is the average power calculated for every demand interval, simply </a:t>
            </a:r>
            <a:r>
              <a:rPr lang="en-US" altLang="en-US" sz="2400" b="1"/>
              <a:t>Energy / Time</a:t>
            </a:r>
            <a:r>
              <a:rPr lang="en-US" altLang="en-US" sz="2400"/>
              <a:t>.</a:t>
            </a:r>
          </a:p>
          <a:p>
            <a:endParaRPr lang="en-US" altLang="en-US" sz="2400"/>
          </a:p>
          <a:p>
            <a:r>
              <a:rPr lang="en-US" altLang="en-US" sz="2400" i="1"/>
              <a:t>Example:  For 10 kWh consumed in a 15-minute demand interval, </a:t>
            </a:r>
          </a:p>
          <a:p>
            <a:endParaRPr lang="en-US" altLang="en-US" sz="2400" i="1"/>
          </a:p>
          <a:p>
            <a:r>
              <a:rPr lang="en-US" altLang="en-US" sz="2400" i="1"/>
              <a:t>     Demand = 10 kWh / 0.25 h </a:t>
            </a:r>
          </a:p>
          <a:p>
            <a:r>
              <a:rPr lang="en-US" altLang="en-US" sz="2400" i="1"/>
              <a:t>     Demand = 40 kW</a:t>
            </a:r>
          </a:p>
          <a:p>
            <a:endParaRPr lang="en-US" altLang="en-US" sz="2400" i="1"/>
          </a:p>
          <a:p>
            <a:r>
              <a:rPr lang="en-US" altLang="en-US" sz="2400"/>
              <a:t>A watthour-demand meter keeps a record of the </a:t>
            </a:r>
            <a:r>
              <a:rPr lang="en-US" altLang="en-US" sz="2400" b="1"/>
              <a:t>Peak Demand</a:t>
            </a:r>
            <a:r>
              <a:rPr lang="en-US" altLang="en-US" sz="2400"/>
              <a:t> since the last demand reset, and this is used for billing.</a:t>
            </a:r>
          </a:p>
        </p:txBody>
      </p:sp>
      <p:sp>
        <p:nvSpPr>
          <p:cNvPr id="30723" name="Rectangle 4">
            <a:extLst>
              <a:ext uri="{FF2B5EF4-FFF2-40B4-BE49-F238E27FC236}">
                <a16:creationId xmlns:a16="http://schemas.microsoft.com/office/drawing/2014/main" id="{0CEE4AA1-D68C-4562-B2A2-08F6A9F0B573}"/>
              </a:ext>
            </a:extLst>
          </p:cNvPr>
          <p:cNvSpPr>
            <a:spLocks noChangeArrowheads="1"/>
          </p:cNvSpPr>
          <p:nvPr/>
        </p:nvSpPr>
        <p:spPr bwMode="auto">
          <a:xfrm>
            <a:off x="1240182" y="86032"/>
            <a:ext cx="7667844" cy="1017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r">
              <a:lnSpc>
                <a:spcPct val="90000"/>
              </a:lnSpc>
            </a:pPr>
            <a:r>
              <a:rPr lang="en-US" altLang="en-US" sz="3600" dirty="0">
                <a:solidFill>
                  <a:schemeClr val="accent1"/>
                </a:solidFill>
                <a:effectLst>
                  <a:outerShdw blurRad="38100" dist="38100" dir="2700000" algn="tl">
                    <a:srgbClr val="000000">
                      <a:alpha val="43137"/>
                    </a:srgbClr>
                  </a:outerShdw>
                </a:effectLst>
                <a:latin typeface="+mj-lt"/>
              </a:rPr>
              <a:t>HOW DO WE MEASURE FOR DEMAND?</a:t>
            </a:r>
          </a:p>
        </p:txBody>
      </p:sp>
      <p:sp>
        <p:nvSpPr>
          <p:cNvPr id="2" name="Footer Placeholder 1">
            <a:extLst>
              <a:ext uri="{FF2B5EF4-FFF2-40B4-BE49-F238E27FC236}">
                <a16:creationId xmlns:a16="http://schemas.microsoft.com/office/drawing/2014/main" id="{9C0CB51A-42EB-1598-F6C4-2E66B9B73A3E}"/>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C755AD0B-FD55-CF09-B343-DA2AEC7BF426}"/>
              </a:ext>
            </a:extLst>
          </p:cNvPr>
          <p:cNvSpPr>
            <a:spLocks noGrp="1"/>
          </p:cNvSpPr>
          <p:nvPr>
            <p:ph type="sldNum" sz="quarter" idx="4"/>
          </p:nvPr>
        </p:nvSpPr>
        <p:spPr/>
        <p:txBody>
          <a:bodyPr/>
          <a:lstStyle/>
          <a:p>
            <a:fld id="{4BEAC4C4-F0A7-4B61-A827-E4198D078267}" type="slidenum">
              <a:rPr lang="en-US" smtClean="0"/>
              <a:t>11</a:t>
            </a:fld>
            <a:endParaRPr lang="en-US" dirty="0"/>
          </a:p>
        </p:txBody>
      </p:sp>
    </p:spTree>
    <p:extLst>
      <p:ext uri="{BB962C8B-B14F-4D97-AF65-F5344CB8AC3E}">
        <p14:creationId xmlns:p14="http://schemas.microsoft.com/office/powerpoint/2010/main" val="3347811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117">
            <a:extLst>
              <a:ext uri="{FF2B5EF4-FFF2-40B4-BE49-F238E27FC236}">
                <a16:creationId xmlns:a16="http://schemas.microsoft.com/office/drawing/2014/main" id="{238AC97E-D9B6-C6A1-27FF-EABD29131527}"/>
              </a:ext>
            </a:extLst>
          </p:cNvPr>
          <p:cNvSpPr>
            <a:spLocks noChangeShapeType="1"/>
          </p:cNvSpPr>
          <p:nvPr/>
        </p:nvSpPr>
        <p:spPr bwMode="auto">
          <a:xfrm>
            <a:off x="4902200" y="1506538"/>
            <a:ext cx="0" cy="2819400"/>
          </a:xfrm>
          <a:prstGeom prst="line">
            <a:avLst/>
          </a:prstGeom>
          <a:noFill/>
          <a:ln w="190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7" name="Line 3">
            <a:extLst>
              <a:ext uri="{FF2B5EF4-FFF2-40B4-BE49-F238E27FC236}">
                <a16:creationId xmlns:a16="http://schemas.microsoft.com/office/drawing/2014/main" id="{4B4CB3F7-8C59-A337-5A39-1646B88F7437}"/>
              </a:ext>
            </a:extLst>
          </p:cNvPr>
          <p:cNvSpPr>
            <a:spLocks noChangeShapeType="1"/>
          </p:cNvSpPr>
          <p:nvPr/>
        </p:nvSpPr>
        <p:spPr bwMode="auto">
          <a:xfrm>
            <a:off x="1847850" y="3957638"/>
            <a:ext cx="6324600" cy="0"/>
          </a:xfrm>
          <a:prstGeom prst="line">
            <a:avLst/>
          </a:prstGeom>
          <a:noFill/>
          <a:ln w="38100">
            <a:solidFill>
              <a:srgbClr val="0000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8" name="Text Box 9">
            <a:extLst>
              <a:ext uri="{FF2B5EF4-FFF2-40B4-BE49-F238E27FC236}">
                <a16:creationId xmlns:a16="http://schemas.microsoft.com/office/drawing/2014/main" id="{0FB8BD5E-47C6-2945-56C9-9AF86E4CB217}"/>
              </a:ext>
            </a:extLst>
          </p:cNvPr>
          <p:cNvSpPr txBox="1">
            <a:spLocks noChangeArrowheads="1"/>
          </p:cNvSpPr>
          <p:nvPr/>
        </p:nvSpPr>
        <p:spPr bwMode="auto">
          <a:xfrm>
            <a:off x="2101850" y="3984625"/>
            <a:ext cx="9461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r>
              <a:rPr lang="en-US" altLang="en-US">
                <a:solidFill>
                  <a:srgbClr val="000000"/>
                </a:solidFill>
              </a:rPr>
              <a:t>15 min</a:t>
            </a:r>
          </a:p>
        </p:txBody>
      </p:sp>
      <p:sp>
        <p:nvSpPr>
          <p:cNvPr id="31749" name="Text Box 38">
            <a:extLst>
              <a:ext uri="{FF2B5EF4-FFF2-40B4-BE49-F238E27FC236}">
                <a16:creationId xmlns:a16="http://schemas.microsoft.com/office/drawing/2014/main" id="{09D5A923-F9D5-5354-70F4-37229C87B22D}"/>
              </a:ext>
            </a:extLst>
          </p:cNvPr>
          <p:cNvSpPr txBox="1">
            <a:spLocks noChangeArrowheads="1"/>
          </p:cNvSpPr>
          <p:nvPr/>
        </p:nvSpPr>
        <p:spPr bwMode="auto">
          <a:xfrm>
            <a:off x="3625850" y="3984625"/>
            <a:ext cx="9461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r>
              <a:rPr lang="en-US" altLang="en-US">
                <a:solidFill>
                  <a:srgbClr val="000000"/>
                </a:solidFill>
              </a:rPr>
              <a:t>15 min</a:t>
            </a:r>
          </a:p>
        </p:txBody>
      </p:sp>
      <p:sp>
        <p:nvSpPr>
          <p:cNvPr id="31750" name="Text Box 39">
            <a:extLst>
              <a:ext uri="{FF2B5EF4-FFF2-40B4-BE49-F238E27FC236}">
                <a16:creationId xmlns:a16="http://schemas.microsoft.com/office/drawing/2014/main" id="{5E1806D2-719A-2C10-06FA-99F98456889F}"/>
              </a:ext>
            </a:extLst>
          </p:cNvPr>
          <p:cNvSpPr txBox="1">
            <a:spLocks noChangeArrowheads="1"/>
          </p:cNvSpPr>
          <p:nvPr/>
        </p:nvSpPr>
        <p:spPr bwMode="auto">
          <a:xfrm>
            <a:off x="5149850" y="3970338"/>
            <a:ext cx="9461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r>
              <a:rPr lang="en-US" altLang="en-US">
                <a:solidFill>
                  <a:srgbClr val="000000"/>
                </a:solidFill>
              </a:rPr>
              <a:t>15 min</a:t>
            </a:r>
          </a:p>
        </p:txBody>
      </p:sp>
      <p:sp>
        <p:nvSpPr>
          <p:cNvPr id="31751" name="Text Box 40">
            <a:extLst>
              <a:ext uri="{FF2B5EF4-FFF2-40B4-BE49-F238E27FC236}">
                <a16:creationId xmlns:a16="http://schemas.microsoft.com/office/drawing/2014/main" id="{57B867F9-47A2-3BC1-7278-4C780791699A}"/>
              </a:ext>
            </a:extLst>
          </p:cNvPr>
          <p:cNvSpPr txBox="1">
            <a:spLocks noChangeArrowheads="1"/>
          </p:cNvSpPr>
          <p:nvPr/>
        </p:nvSpPr>
        <p:spPr bwMode="auto">
          <a:xfrm>
            <a:off x="6673850" y="3984625"/>
            <a:ext cx="9461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r>
              <a:rPr lang="en-US" altLang="en-US">
                <a:solidFill>
                  <a:srgbClr val="000000"/>
                </a:solidFill>
              </a:rPr>
              <a:t>15 min</a:t>
            </a:r>
          </a:p>
        </p:txBody>
      </p:sp>
      <p:sp>
        <p:nvSpPr>
          <p:cNvPr id="31752" name="Text Box 46">
            <a:extLst>
              <a:ext uri="{FF2B5EF4-FFF2-40B4-BE49-F238E27FC236}">
                <a16:creationId xmlns:a16="http://schemas.microsoft.com/office/drawing/2014/main" id="{E73AD918-13DC-B895-6872-4E68805AD873}"/>
              </a:ext>
            </a:extLst>
          </p:cNvPr>
          <p:cNvSpPr txBox="1">
            <a:spLocks noChangeArrowheads="1"/>
          </p:cNvSpPr>
          <p:nvPr/>
        </p:nvSpPr>
        <p:spPr bwMode="auto">
          <a:xfrm>
            <a:off x="566738" y="2197100"/>
            <a:ext cx="10445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r>
              <a:rPr lang="en-GB" altLang="en-US"/>
              <a:t>200 kW</a:t>
            </a:r>
          </a:p>
        </p:txBody>
      </p:sp>
      <p:sp>
        <p:nvSpPr>
          <p:cNvPr id="31753" name="Text Box 47">
            <a:extLst>
              <a:ext uri="{FF2B5EF4-FFF2-40B4-BE49-F238E27FC236}">
                <a16:creationId xmlns:a16="http://schemas.microsoft.com/office/drawing/2014/main" id="{8F52D181-DB8E-2353-7D28-CF156B469DB3}"/>
              </a:ext>
            </a:extLst>
          </p:cNvPr>
          <p:cNvSpPr txBox="1">
            <a:spLocks noChangeArrowheads="1"/>
          </p:cNvSpPr>
          <p:nvPr/>
        </p:nvSpPr>
        <p:spPr bwMode="auto">
          <a:xfrm>
            <a:off x="566738" y="2959100"/>
            <a:ext cx="10445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r>
              <a:rPr lang="en-GB" altLang="en-US"/>
              <a:t>100 kW</a:t>
            </a:r>
          </a:p>
        </p:txBody>
      </p:sp>
      <p:sp>
        <p:nvSpPr>
          <p:cNvPr id="31754" name="Text Box 48">
            <a:extLst>
              <a:ext uri="{FF2B5EF4-FFF2-40B4-BE49-F238E27FC236}">
                <a16:creationId xmlns:a16="http://schemas.microsoft.com/office/drawing/2014/main" id="{5FF27C1B-C6C8-3B3D-BB16-B83AD9157CB7}"/>
              </a:ext>
            </a:extLst>
          </p:cNvPr>
          <p:cNvSpPr txBox="1">
            <a:spLocks noChangeArrowheads="1"/>
          </p:cNvSpPr>
          <p:nvPr/>
        </p:nvSpPr>
        <p:spPr bwMode="auto">
          <a:xfrm>
            <a:off x="566738" y="1435100"/>
            <a:ext cx="10445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r>
              <a:rPr lang="en-GB" altLang="en-US"/>
              <a:t>300 kW</a:t>
            </a:r>
          </a:p>
        </p:txBody>
      </p:sp>
      <p:sp>
        <p:nvSpPr>
          <p:cNvPr id="31755" name="Line 49">
            <a:extLst>
              <a:ext uri="{FF2B5EF4-FFF2-40B4-BE49-F238E27FC236}">
                <a16:creationId xmlns:a16="http://schemas.microsoft.com/office/drawing/2014/main" id="{45540799-779B-A8EA-76BA-60E9B8303DCE}"/>
              </a:ext>
            </a:extLst>
          </p:cNvPr>
          <p:cNvSpPr>
            <a:spLocks noChangeShapeType="1"/>
          </p:cNvSpPr>
          <p:nvPr/>
        </p:nvSpPr>
        <p:spPr bwMode="auto">
          <a:xfrm rot="-5400000">
            <a:off x="1857375" y="2976563"/>
            <a:ext cx="0" cy="361950"/>
          </a:xfrm>
          <a:prstGeom prst="line">
            <a:avLst/>
          </a:prstGeom>
          <a:noFill/>
          <a:ln w="190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6" name="Text Box 53">
            <a:extLst>
              <a:ext uri="{FF2B5EF4-FFF2-40B4-BE49-F238E27FC236}">
                <a16:creationId xmlns:a16="http://schemas.microsoft.com/office/drawing/2014/main" id="{D6622A1E-4C9E-56C0-2282-85C5581C24A3}"/>
              </a:ext>
            </a:extLst>
          </p:cNvPr>
          <p:cNvSpPr txBox="1">
            <a:spLocks noChangeArrowheads="1"/>
          </p:cNvSpPr>
          <p:nvPr/>
        </p:nvSpPr>
        <p:spPr bwMode="auto">
          <a:xfrm>
            <a:off x="685800" y="4937125"/>
            <a:ext cx="70866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r>
              <a:rPr lang="en-GB" altLang="en-US" b="1">
                <a:solidFill>
                  <a:schemeClr val="accent1"/>
                </a:solidFill>
              </a:rPr>
              <a:t>Energy:</a:t>
            </a:r>
            <a:r>
              <a:rPr lang="en-GB" altLang="en-US">
                <a:solidFill>
                  <a:schemeClr val="accent1"/>
                </a:solidFill>
              </a:rPr>
              <a:t>         48 kWh         46 kWh         47 kWh         50 kWh</a:t>
            </a:r>
          </a:p>
          <a:p>
            <a:r>
              <a:rPr lang="en-GB" altLang="en-US" b="1">
                <a:solidFill>
                  <a:srgbClr val="008000"/>
                </a:solidFill>
              </a:rPr>
              <a:t>Demand:</a:t>
            </a:r>
            <a:r>
              <a:rPr lang="en-GB" altLang="en-US">
                <a:solidFill>
                  <a:srgbClr val="008000"/>
                </a:solidFill>
              </a:rPr>
              <a:t>     192 kW         184 kW         188 kW         200 kW</a:t>
            </a:r>
          </a:p>
          <a:p>
            <a:r>
              <a:rPr lang="en-GB" altLang="en-US">
                <a:solidFill>
                  <a:srgbClr val="008000"/>
                </a:solidFill>
              </a:rPr>
              <a:t>                                                                                      (peak)</a:t>
            </a:r>
          </a:p>
        </p:txBody>
      </p:sp>
      <p:sp>
        <p:nvSpPr>
          <p:cNvPr id="31757" name="Line 65">
            <a:extLst>
              <a:ext uri="{FF2B5EF4-FFF2-40B4-BE49-F238E27FC236}">
                <a16:creationId xmlns:a16="http://schemas.microsoft.com/office/drawing/2014/main" id="{95DE4A43-FF22-263E-F0AB-ACB8F70D3539}"/>
              </a:ext>
            </a:extLst>
          </p:cNvPr>
          <p:cNvSpPr>
            <a:spLocks noChangeShapeType="1"/>
          </p:cNvSpPr>
          <p:nvPr/>
        </p:nvSpPr>
        <p:spPr bwMode="auto">
          <a:xfrm flipV="1">
            <a:off x="1847850" y="4116388"/>
            <a:ext cx="0" cy="533400"/>
          </a:xfrm>
          <a:prstGeom prst="line">
            <a:avLst/>
          </a:prstGeom>
          <a:noFill/>
          <a:ln w="381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8" name="Text Box 68">
            <a:extLst>
              <a:ext uri="{FF2B5EF4-FFF2-40B4-BE49-F238E27FC236}">
                <a16:creationId xmlns:a16="http://schemas.microsoft.com/office/drawing/2014/main" id="{CDC6950A-3E57-A689-2BB6-041A646183A3}"/>
              </a:ext>
            </a:extLst>
          </p:cNvPr>
          <p:cNvSpPr txBox="1">
            <a:spLocks noChangeArrowheads="1"/>
          </p:cNvSpPr>
          <p:nvPr/>
        </p:nvSpPr>
        <p:spPr bwMode="auto">
          <a:xfrm>
            <a:off x="1009650" y="4479925"/>
            <a:ext cx="1735138" cy="396875"/>
          </a:xfrm>
          <a:prstGeom prst="rect">
            <a:avLst/>
          </a:prstGeom>
          <a:solidFill>
            <a:schemeClr val="bg1"/>
          </a:solidFill>
          <a:ln>
            <a:noFill/>
          </a:ln>
          <a:effectLst/>
          <a:extLs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r>
              <a:rPr lang="en-GB" altLang="en-US"/>
              <a:t>demand reset</a:t>
            </a:r>
          </a:p>
        </p:txBody>
      </p:sp>
      <p:sp>
        <p:nvSpPr>
          <p:cNvPr id="31759" name="Line 75">
            <a:extLst>
              <a:ext uri="{FF2B5EF4-FFF2-40B4-BE49-F238E27FC236}">
                <a16:creationId xmlns:a16="http://schemas.microsoft.com/office/drawing/2014/main" id="{69E748D3-E06B-D016-CD48-25C371490484}"/>
              </a:ext>
            </a:extLst>
          </p:cNvPr>
          <p:cNvSpPr>
            <a:spLocks noChangeShapeType="1"/>
          </p:cNvSpPr>
          <p:nvPr/>
        </p:nvSpPr>
        <p:spPr bwMode="auto">
          <a:xfrm rot="-5400000">
            <a:off x="1857375" y="2214563"/>
            <a:ext cx="0" cy="361950"/>
          </a:xfrm>
          <a:prstGeom prst="line">
            <a:avLst/>
          </a:prstGeom>
          <a:noFill/>
          <a:ln w="190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0" name="Line 109">
            <a:extLst>
              <a:ext uri="{FF2B5EF4-FFF2-40B4-BE49-F238E27FC236}">
                <a16:creationId xmlns:a16="http://schemas.microsoft.com/office/drawing/2014/main" id="{8626DD9B-97E5-A5C9-EB77-9FA82D798F36}"/>
              </a:ext>
            </a:extLst>
          </p:cNvPr>
          <p:cNvSpPr>
            <a:spLocks noChangeShapeType="1"/>
          </p:cNvSpPr>
          <p:nvPr/>
        </p:nvSpPr>
        <p:spPr bwMode="auto">
          <a:xfrm flipV="1">
            <a:off x="1854200" y="1443038"/>
            <a:ext cx="0" cy="2514600"/>
          </a:xfrm>
          <a:prstGeom prst="line">
            <a:avLst/>
          </a:prstGeom>
          <a:noFill/>
          <a:ln w="381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1" name="Line 116">
            <a:extLst>
              <a:ext uri="{FF2B5EF4-FFF2-40B4-BE49-F238E27FC236}">
                <a16:creationId xmlns:a16="http://schemas.microsoft.com/office/drawing/2014/main" id="{6E1620DB-F5C4-7305-F35E-C7B0607665C7}"/>
              </a:ext>
            </a:extLst>
          </p:cNvPr>
          <p:cNvSpPr>
            <a:spLocks noChangeShapeType="1"/>
          </p:cNvSpPr>
          <p:nvPr/>
        </p:nvSpPr>
        <p:spPr bwMode="auto">
          <a:xfrm>
            <a:off x="3378200" y="1506538"/>
            <a:ext cx="0" cy="2819400"/>
          </a:xfrm>
          <a:prstGeom prst="line">
            <a:avLst/>
          </a:prstGeom>
          <a:noFill/>
          <a:ln w="190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2" name="Line 118">
            <a:extLst>
              <a:ext uri="{FF2B5EF4-FFF2-40B4-BE49-F238E27FC236}">
                <a16:creationId xmlns:a16="http://schemas.microsoft.com/office/drawing/2014/main" id="{77AE5DAD-80AE-B89F-8D18-FF2A0C7F4DEE}"/>
              </a:ext>
            </a:extLst>
          </p:cNvPr>
          <p:cNvSpPr>
            <a:spLocks noChangeShapeType="1"/>
          </p:cNvSpPr>
          <p:nvPr/>
        </p:nvSpPr>
        <p:spPr bwMode="auto">
          <a:xfrm>
            <a:off x="6426200" y="1506538"/>
            <a:ext cx="0" cy="2819400"/>
          </a:xfrm>
          <a:prstGeom prst="line">
            <a:avLst/>
          </a:prstGeom>
          <a:noFill/>
          <a:ln w="190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3" name="Line 119">
            <a:extLst>
              <a:ext uri="{FF2B5EF4-FFF2-40B4-BE49-F238E27FC236}">
                <a16:creationId xmlns:a16="http://schemas.microsoft.com/office/drawing/2014/main" id="{5E3EA3D3-2B95-5B7E-CDA3-EB169FA86D79}"/>
              </a:ext>
            </a:extLst>
          </p:cNvPr>
          <p:cNvSpPr>
            <a:spLocks noChangeShapeType="1"/>
          </p:cNvSpPr>
          <p:nvPr/>
        </p:nvSpPr>
        <p:spPr bwMode="auto">
          <a:xfrm>
            <a:off x="7950200" y="1506538"/>
            <a:ext cx="0" cy="2819400"/>
          </a:xfrm>
          <a:prstGeom prst="line">
            <a:avLst/>
          </a:prstGeom>
          <a:noFill/>
          <a:ln w="190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4" name="Rectangle 122">
            <a:extLst>
              <a:ext uri="{FF2B5EF4-FFF2-40B4-BE49-F238E27FC236}">
                <a16:creationId xmlns:a16="http://schemas.microsoft.com/office/drawing/2014/main" id="{12EEFEE2-00FB-383B-8877-3206218125DB}"/>
              </a:ext>
            </a:extLst>
          </p:cNvPr>
          <p:cNvSpPr>
            <a:spLocks noChangeArrowheads="1"/>
          </p:cNvSpPr>
          <p:nvPr/>
        </p:nvSpPr>
        <p:spPr bwMode="auto">
          <a:xfrm>
            <a:off x="1009649" y="76200"/>
            <a:ext cx="7750889"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r"/>
            <a:r>
              <a:rPr lang="en-US" altLang="en-US" sz="3600" dirty="0">
                <a:solidFill>
                  <a:schemeClr val="accent1"/>
                </a:solidFill>
                <a:effectLst>
                  <a:outerShdw blurRad="38100" dist="38100" dir="2700000" algn="tl">
                    <a:srgbClr val="000000">
                      <a:alpha val="43137"/>
                    </a:srgbClr>
                  </a:outerShdw>
                </a:effectLst>
                <a:latin typeface="+mj-lt"/>
              </a:rPr>
              <a:t>BLOCK DEMAND</a:t>
            </a:r>
          </a:p>
        </p:txBody>
      </p:sp>
      <p:sp>
        <p:nvSpPr>
          <p:cNvPr id="31765" name="Line 125">
            <a:extLst>
              <a:ext uri="{FF2B5EF4-FFF2-40B4-BE49-F238E27FC236}">
                <a16:creationId xmlns:a16="http://schemas.microsoft.com/office/drawing/2014/main" id="{1AF41628-E987-C8A7-721A-84D0C4894D47}"/>
              </a:ext>
            </a:extLst>
          </p:cNvPr>
          <p:cNvSpPr>
            <a:spLocks noChangeShapeType="1"/>
          </p:cNvSpPr>
          <p:nvPr/>
        </p:nvSpPr>
        <p:spPr bwMode="auto">
          <a:xfrm>
            <a:off x="1854200" y="2497138"/>
            <a:ext cx="1524000" cy="0"/>
          </a:xfrm>
          <a:prstGeom prst="line">
            <a:avLst/>
          </a:prstGeom>
          <a:noFill/>
          <a:ln w="25400">
            <a:solidFill>
              <a:schemeClr val="accent2"/>
            </a:solidFill>
            <a:prstDash val="dash"/>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6" name="Line 126">
            <a:extLst>
              <a:ext uri="{FF2B5EF4-FFF2-40B4-BE49-F238E27FC236}">
                <a16:creationId xmlns:a16="http://schemas.microsoft.com/office/drawing/2014/main" id="{E108AEAC-DB4B-7CE9-9392-596613078BA4}"/>
              </a:ext>
            </a:extLst>
          </p:cNvPr>
          <p:cNvSpPr>
            <a:spLocks noChangeShapeType="1"/>
          </p:cNvSpPr>
          <p:nvPr/>
        </p:nvSpPr>
        <p:spPr bwMode="auto">
          <a:xfrm>
            <a:off x="3378200" y="2547938"/>
            <a:ext cx="1524000" cy="0"/>
          </a:xfrm>
          <a:prstGeom prst="line">
            <a:avLst/>
          </a:prstGeom>
          <a:noFill/>
          <a:ln w="25400">
            <a:solidFill>
              <a:schemeClr val="accent2"/>
            </a:solidFill>
            <a:prstDash val="dash"/>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7" name="Line 127">
            <a:extLst>
              <a:ext uri="{FF2B5EF4-FFF2-40B4-BE49-F238E27FC236}">
                <a16:creationId xmlns:a16="http://schemas.microsoft.com/office/drawing/2014/main" id="{897C1C6A-132C-AE71-2DED-36B9DE29554F}"/>
              </a:ext>
            </a:extLst>
          </p:cNvPr>
          <p:cNvSpPr>
            <a:spLocks noChangeShapeType="1"/>
          </p:cNvSpPr>
          <p:nvPr/>
        </p:nvSpPr>
        <p:spPr bwMode="auto">
          <a:xfrm>
            <a:off x="4902200" y="2509838"/>
            <a:ext cx="1524000" cy="0"/>
          </a:xfrm>
          <a:prstGeom prst="line">
            <a:avLst/>
          </a:prstGeom>
          <a:noFill/>
          <a:ln w="25400">
            <a:solidFill>
              <a:schemeClr val="accent2"/>
            </a:solidFill>
            <a:prstDash val="dash"/>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8" name="Line 128">
            <a:extLst>
              <a:ext uri="{FF2B5EF4-FFF2-40B4-BE49-F238E27FC236}">
                <a16:creationId xmlns:a16="http://schemas.microsoft.com/office/drawing/2014/main" id="{622990B3-9B38-D003-48A4-92405CCA47B5}"/>
              </a:ext>
            </a:extLst>
          </p:cNvPr>
          <p:cNvSpPr>
            <a:spLocks noChangeShapeType="1"/>
          </p:cNvSpPr>
          <p:nvPr/>
        </p:nvSpPr>
        <p:spPr bwMode="auto">
          <a:xfrm>
            <a:off x="6426200" y="2420938"/>
            <a:ext cx="1524000" cy="0"/>
          </a:xfrm>
          <a:prstGeom prst="line">
            <a:avLst/>
          </a:prstGeom>
          <a:noFill/>
          <a:ln w="25400">
            <a:solidFill>
              <a:schemeClr val="accent2"/>
            </a:solidFill>
            <a:prstDash val="dash"/>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9" name="Text Box 131">
            <a:extLst>
              <a:ext uri="{FF2B5EF4-FFF2-40B4-BE49-F238E27FC236}">
                <a16:creationId xmlns:a16="http://schemas.microsoft.com/office/drawing/2014/main" id="{1CEFFEAD-FC18-5DFA-AC61-9FA9E10E445F}"/>
              </a:ext>
            </a:extLst>
          </p:cNvPr>
          <p:cNvSpPr txBox="1">
            <a:spLocks noChangeArrowheads="1"/>
          </p:cNvSpPr>
          <p:nvPr/>
        </p:nvSpPr>
        <p:spPr bwMode="auto">
          <a:xfrm>
            <a:off x="1982788" y="3309938"/>
            <a:ext cx="5853112" cy="396875"/>
          </a:xfrm>
          <a:prstGeom prst="rect">
            <a:avLst/>
          </a:prstGeom>
          <a:solidFill>
            <a:schemeClr val="bg1"/>
          </a:solidFill>
          <a:ln>
            <a:noFill/>
          </a:ln>
          <a:effectLst/>
          <a:extLs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r>
              <a:rPr lang="en-US" altLang="en-US" i="1">
                <a:solidFill>
                  <a:schemeClr val="accent1"/>
                </a:solidFill>
              </a:rPr>
              <a:t>Energy is equal to the area under this power curve</a:t>
            </a:r>
          </a:p>
        </p:txBody>
      </p:sp>
      <p:sp>
        <p:nvSpPr>
          <p:cNvPr id="31770" name="Text Box 136">
            <a:extLst>
              <a:ext uri="{FF2B5EF4-FFF2-40B4-BE49-F238E27FC236}">
                <a16:creationId xmlns:a16="http://schemas.microsoft.com/office/drawing/2014/main" id="{F601577F-F7EC-8595-452A-CECC9713391E}"/>
              </a:ext>
            </a:extLst>
          </p:cNvPr>
          <p:cNvSpPr txBox="1">
            <a:spLocks noChangeArrowheads="1"/>
          </p:cNvSpPr>
          <p:nvPr/>
        </p:nvSpPr>
        <p:spPr bwMode="auto">
          <a:xfrm>
            <a:off x="3568700" y="1638300"/>
            <a:ext cx="2568575" cy="396875"/>
          </a:xfrm>
          <a:prstGeom prst="rect">
            <a:avLst/>
          </a:prstGeom>
          <a:solidFill>
            <a:schemeClr val="bg1"/>
          </a:solidFill>
          <a:ln>
            <a:noFill/>
          </a:ln>
          <a:effectLst/>
          <a:extLs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r>
              <a:rPr lang="en-US" altLang="en-US" i="1">
                <a:solidFill>
                  <a:schemeClr val="hlink"/>
                </a:solidFill>
              </a:rPr>
              <a:t>Instantaneous Power</a:t>
            </a:r>
          </a:p>
        </p:txBody>
      </p:sp>
      <p:sp>
        <p:nvSpPr>
          <p:cNvPr id="31771" name="Freeform 169">
            <a:extLst>
              <a:ext uri="{FF2B5EF4-FFF2-40B4-BE49-F238E27FC236}">
                <a16:creationId xmlns:a16="http://schemas.microsoft.com/office/drawing/2014/main" id="{D2326076-DF97-AC9A-CB70-53A27EC4306A}"/>
              </a:ext>
            </a:extLst>
          </p:cNvPr>
          <p:cNvSpPr>
            <a:spLocks/>
          </p:cNvSpPr>
          <p:nvPr/>
        </p:nvSpPr>
        <p:spPr bwMode="auto">
          <a:xfrm>
            <a:off x="1841500" y="1900238"/>
            <a:ext cx="6324600" cy="1168400"/>
          </a:xfrm>
          <a:custGeom>
            <a:avLst/>
            <a:gdLst>
              <a:gd name="T0" fmla="*/ 0 w 3984"/>
              <a:gd name="T1" fmla="*/ 2147483646 h 736"/>
              <a:gd name="T2" fmla="*/ 2147483646 w 3984"/>
              <a:gd name="T3" fmla="*/ 2147483646 h 736"/>
              <a:gd name="T4" fmla="*/ 2147483646 w 3984"/>
              <a:gd name="T5" fmla="*/ 2147483646 h 736"/>
              <a:gd name="T6" fmla="*/ 2147483646 w 3984"/>
              <a:gd name="T7" fmla="*/ 2147483646 h 736"/>
              <a:gd name="T8" fmla="*/ 2147483646 w 3984"/>
              <a:gd name="T9" fmla="*/ 2147483646 h 736"/>
              <a:gd name="T10" fmla="*/ 2147483646 w 3984"/>
              <a:gd name="T11" fmla="*/ 2147483646 h 736"/>
              <a:gd name="T12" fmla="*/ 2147483646 w 3984"/>
              <a:gd name="T13" fmla="*/ 2147483646 h 736"/>
              <a:gd name="T14" fmla="*/ 2147483646 w 3984"/>
              <a:gd name="T15" fmla="*/ 2147483646 h 736"/>
              <a:gd name="T16" fmla="*/ 2147483646 w 3984"/>
              <a:gd name="T17" fmla="*/ 2147483646 h 736"/>
              <a:gd name="T18" fmla="*/ 2147483646 w 3984"/>
              <a:gd name="T19" fmla="*/ 2147483646 h 736"/>
              <a:gd name="T20" fmla="*/ 2147483646 w 3984"/>
              <a:gd name="T21" fmla="*/ 2147483646 h 736"/>
              <a:gd name="T22" fmla="*/ 2147483646 w 3984"/>
              <a:gd name="T23" fmla="*/ 2147483646 h 736"/>
              <a:gd name="T24" fmla="*/ 2147483646 w 3984"/>
              <a:gd name="T25" fmla="*/ 2147483646 h 736"/>
              <a:gd name="T26" fmla="*/ 2147483646 w 3984"/>
              <a:gd name="T27" fmla="*/ 2147483646 h 7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84" h="736">
                <a:moveTo>
                  <a:pt x="0" y="648"/>
                </a:moveTo>
                <a:cubicBezTo>
                  <a:pt x="112" y="552"/>
                  <a:pt x="224" y="456"/>
                  <a:pt x="336" y="408"/>
                </a:cubicBezTo>
                <a:cubicBezTo>
                  <a:pt x="448" y="360"/>
                  <a:pt x="568" y="424"/>
                  <a:pt x="672" y="360"/>
                </a:cubicBezTo>
                <a:cubicBezTo>
                  <a:pt x="776" y="296"/>
                  <a:pt x="856" y="48"/>
                  <a:pt x="960" y="24"/>
                </a:cubicBezTo>
                <a:cubicBezTo>
                  <a:pt x="1064" y="0"/>
                  <a:pt x="1184" y="112"/>
                  <a:pt x="1296" y="216"/>
                </a:cubicBezTo>
                <a:cubicBezTo>
                  <a:pt x="1408" y="320"/>
                  <a:pt x="1528" y="576"/>
                  <a:pt x="1632" y="648"/>
                </a:cubicBezTo>
                <a:cubicBezTo>
                  <a:pt x="1736" y="720"/>
                  <a:pt x="1816" y="648"/>
                  <a:pt x="1920" y="648"/>
                </a:cubicBezTo>
                <a:cubicBezTo>
                  <a:pt x="2024" y="648"/>
                  <a:pt x="2144" y="736"/>
                  <a:pt x="2256" y="648"/>
                </a:cubicBezTo>
                <a:cubicBezTo>
                  <a:pt x="2368" y="560"/>
                  <a:pt x="2488" y="224"/>
                  <a:pt x="2592" y="120"/>
                </a:cubicBezTo>
                <a:cubicBezTo>
                  <a:pt x="2696" y="16"/>
                  <a:pt x="2776" y="24"/>
                  <a:pt x="2880" y="24"/>
                </a:cubicBezTo>
                <a:cubicBezTo>
                  <a:pt x="2984" y="24"/>
                  <a:pt x="3104" y="48"/>
                  <a:pt x="3216" y="120"/>
                </a:cubicBezTo>
                <a:cubicBezTo>
                  <a:pt x="3328" y="192"/>
                  <a:pt x="3448" y="360"/>
                  <a:pt x="3552" y="456"/>
                </a:cubicBezTo>
                <a:cubicBezTo>
                  <a:pt x="3656" y="552"/>
                  <a:pt x="3768" y="656"/>
                  <a:pt x="3840" y="696"/>
                </a:cubicBezTo>
                <a:cubicBezTo>
                  <a:pt x="3912" y="736"/>
                  <a:pt x="3948" y="716"/>
                  <a:pt x="3984" y="696"/>
                </a:cubicBezTo>
              </a:path>
            </a:pathLst>
          </a:custGeom>
          <a:noFill/>
          <a:ln w="25400" cap="flat" cmpd="sng">
            <a:solidFill>
              <a:schemeClr val="hlink"/>
            </a:solidFill>
            <a:prstDash val="solid"/>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72" name="Line 76">
            <a:extLst>
              <a:ext uri="{FF2B5EF4-FFF2-40B4-BE49-F238E27FC236}">
                <a16:creationId xmlns:a16="http://schemas.microsoft.com/office/drawing/2014/main" id="{5AA9ED83-5195-1C02-9BF6-38353A637B26}"/>
              </a:ext>
            </a:extLst>
          </p:cNvPr>
          <p:cNvSpPr>
            <a:spLocks noChangeShapeType="1"/>
          </p:cNvSpPr>
          <p:nvPr/>
        </p:nvSpPr>
        <p:spPr bwMode="auto">
          <a:xfrm rot="-5400000">
            <a:off x="1857375" y="1452563"/>
            <a:ext cx="0" cy="361950"/>
          </a:xfrm>
          <a:prstGeom prst="line">
            <a:avLst/>
          </a:prstGeom>
          <a:noFill/>
          <a:ln w="190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73" name="Text Box 173">
            <a:extLst>
              <a:ext uri="{FF2B5EF4-FFF2-40B4-BE49-F238E27FC236}">
                <a16:creationId xmlns:a16="http://schemas.microsoft.com/office/drawing/2014/main" id="{E694117D-4F22-0F19-CC5A-805D2A8D5816}"/>
              </a:ext>
            </a:extLst>
          </p:cNvPr>
          <p:cNvSpPr txBox="1">
            <a:spLocks noChangeArrowheads="1"/>
          </p:cNvSpPr>
          <p:nvPr/>
        </p:nvSpPr>
        <p:spPr bwMode="auto">
          <a:xfrm>
            <a:off x="3568700" y="2171700"/>
            <a:ext cx="1144588"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r>
              <a:rPr lang="en-US" altLang="en-US" i="1">
                <a:solidFill>
                  <a:srgbClr val="008000"/>
                </a:solidFill>
              </a:rPr>
              <a:t>Demand</a:t>
            </a:r>
          </a:p>
        </p:txBody>
      </p:sp>
      <p:sp>
        <p:nvSpPr>
          <p:cNvPr id="31774" name="Text Box 174">
            <a:extLst>
              <a:ext uri="{FF2B5EF4-FFF2-40B4-BE49-F238E27FC236}">
                <a16:creationId xmlns:a16="http://schemas.microsoft.com/office/drawing/2014/main" id="{076C8D9C-F443-B242-ADB8-B711134A4F58}"/>
              </a:ext>
            </a:extLst>
          </p:cNvPr>
          <p:cNvSpPr txBox="1">
            <a:spLocks noChangeArrowheads="1"/>
          </p:cNvSpPr>
          <p:nvPr/>
        </p:nvSpPr>
        <p:spPr bwMode="auto">
          <a:xfrm>
            <a:off x="5091113" y="2133600"/>
            <a:ext cx="1144587"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r>
              <a:rPr lang="en-US" altLang="en-US" i="1">
                <a:solidFill>
                  <a:srgbClr val="008000"/>
                </a:solidFill>
              </a:rPr>
              <a:t>Demand</a:t>
            </a:r>
          </a:p>
        </p:txBody>
      </p:sp>
      <p:sp>
        <p:nvSpPr>
          <p:cNvPr id="31775" name="Text Box 175">
            <a:extLst>
              <a:ext uri="{FF2B5EF4-FFF2-40B4-BE49-F238E27FC236}">
                <a16:creationId xmlns:a16="http://schemas.microsoft.com/office/drawing/2014/main" id="{40D6F2EA-F4A9-BA4B-7685-5388E19B6602}"/>
              </a:ext>
            </a:extLst>
          </p:cNvPr>
          <p:cNvSpPr txBox="1">
            <a:spLocks noChangeArrowheads="1"/>
          </p:cNvSpPr>
          <p:nvPr/>
        </p:nvSpPr>
        <p:spPr bwMode="auto">
          <a:xfrm>
            <a:off x="6616700" y="2044700"/>
            <a:ext cx="1144588"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r>
              <a:rPr lang="en-US" altLang="en-US" i="1">
                <a:solidFill>
                  <a:srgbClr val="008000"/>
                </a:solidFill>
              </a:rPr>
              <a:t>Demand</a:t>
            </a:r>
          </a:p>
        </p:txBody>
      </p:sp>
      <p:sp>
        <p:nvSpPr>
          <p:cNvPr id="31776" name="Text Box 137">
            <a:extLst>
              <a:ext uri="{FF2B5EF4-FFF2-40B4-BE49-F238E27FC236}">
                <a16:creationId xmlns:a16="http://schemas.microsoft.com/office/drawing/2014/main" id="{02801AE2-7415-ABA4-8845-28A589F5C5A7}"/>
              </a:ext>
            </a:extLst>
          </p:cNvPr>
          <p:cNvSpPr txBox="1">
            <a:spLocks noChangeArrowheads="1"/>
          </p:cNvSpPr>
          <p:nvPr/>
        </p:nvSpPr>
        <p:spPr bwMode="auto">
          <a:xfrm>
            <a:off x="2043113" y="2128838"/>
            <a:ext cx="1144587"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r>
              <a:rPr lang="en-US" altLang="en-US" i="1">
                <a:solidFill>
                  <a:srgbClr val="008000"/>
                </a:solidFill>
              </a:rPr>
              <a:t>Demand</a:t>
            </a:r>
          </a:p>
        </p:txBody>
      </p:sp>
      <p:sp>
        <p:nvSpPr>
          <p:cNvPr id="31777" name="Rectangle 176">
            <a:extLst>
              <a:ext uri="{FF2B5EF4-FFF2-40B4-BE49-F238E27FC236}">
                <a16:creationId xmlns:a16="http://schemas.microsoft.com/office/drawing/2014/main" id="{4A42A0D4-E72D-7AB8-1EA5-2671AEB64275}"/>
              </a:ext>
            </a:extLst>
          </p:cNvPr>
          <p:cNvSpPr>
            <a:spLocks noChangeArrowheads="1"/>
          </p:cNvSpPr>
          <p:nvPr/>
        </p:nvSpPr>
        <p:spPr bwMode="auto">
          <a:xfrm>
            <a:off x="6438900" y="5257800"/>
            <a:ext cx="1498600" cy="6858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endParaRPr lang="en-US" altLang="en-US"/>
          </a:p>
        </p:txBody>
      </p:sp>
    </p:spTree>
    <p:extLst>
      <p:ext uri="{BB962C8B-B14F-4D97-AF65-F5344CB8AC3E}">
        <p14:creationId xmlns:p14="http://schemas.microsoft.com/office/powerpoint/2010/main" val="2983896103"/>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2">
            <a:extLst>
              <a:ext uri="{FF2B5EF4-FFF2-40B4-BE49-F238E27FC236}">
                <a16:creationId xmlns:a16="http://schemas.microsoft.com/office/drawing/2014/main" id="{5634E851-AF9C-70B1-D0A4-B15275FDD1B7}"/>
              </a:ext>
            </a:extLst>
          </p:cNvPr>
          <p:cNvSpPr>
            <a:spLocks noChangeShapeType="1"/>
          </p:cNvSpPr>
          <p:nvPr/>
        </p:nvSpPr>
        <p:spPr bwMode="auto">
          <a:xfrm>
            <a:off x="1847850" y="3959225"/>
            <a:ext cx="6324600" cy="0"/>
          </a:xfrm>
          <a:prstGeom prst="line">
            <a:avLst/>
          </a:prstGeom>
          <a:noFill/>
          <a:ln w="38100">
            <a:solidFill>
              <a:srgbClr val="0000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1" name="Text Box 7">
            <a:extLst>
              <a:ext uri="{FF2B5EF4-FFF2-40B4-BE49-F238E27FC236}">
                <a16:creationId xmlns:a16="http://schemas.microsoft.com/office/drawing/2014/main" id="{97D1C16A-CDF7-8186-9591-39E31B33EB8D}"/>
              </a:ext>
            </a:extLst>
          </p:cNvPr>
          <p:cNvSpPr txBox="1">
            <a:spLocks noChangeArrowheads="1"/>
          </p:cNvSpPr>
          <p:nvPr/>
        </p:nvSpPr>
        <p:spPr bwMode="auto">
          <a:xfrm>
            <a:off x="566738" y="2198688"/>
            <a:ext cx="10445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r>
              <a:rPr lang="en-GB" altLang="en-US"/>
              <a:t>200 kW</a:t>
            </a:r>
          </a:p>
        </p:txBody>
      </p:sp>
      <p:sp>
        <p:nvSpPr>
          <p:cNvPr id="32772" name="Text Box 8">
            <a:extLst>
              <a:ext uri="{FF2B5EF4-FFF2-40B4-BE49-F238E27FC236}">
                <a16:creationId xmlns:a16="http://schemas.microsoft.com/office/drawing/2014/main" id="{D6C8CCB7-A308-71D8-E4A6-03A2183D097F}"/>
              </a:ext>
            </a:extLst>
          </p:cNvPr>
          <p:cNvSpPr txBox="1">
            <a:spLocks noChangeArrowheads="1"/>
          </p:cNvSpPr>
          <p:nvPr/>
        </p:nvSpPr>
        <p:spPr bwMode="auto">
          <a:xfrm>
            <a:off x="566738" y="2960688"/>
            <a:ext cx="10445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r>
              <a:rPr lang="en-GB" altLang="en-US"/>
              <a:t>100 kW</a:t>
            </a:r>
          </a:p>
        </p:txBody>
      </p:sp>
      <p:sp>
        <p:nvSpPr>
          <p:cNvPr id="32773" name="Text Box 9">
            <a:extLst>
              <a:ext uri="{FF2B5EF4-FFF2-40B4-BE49-F238E27FC236}">
                <a16:creationId xmlns:a16="http://schemas.microsoft.com/office/drawing/2014/main" id="{B90E8B07-BC8D-7C0E-11DD-0CC28B60ECA0}"/>
              </a:ext>
            </a:extLst>
          </p:cNvPr>
          <p:cNvSpPr txBox="1">
            <a:spLocks noChangeArrowheads="1"/>
          </p:cNvSpPr>
          <p:nvPr/>
        </p:nvSpPr>
        <p:spPr bwMode="auto">
          <a:xfrm>
            <a:off x="566738" y="1436688"/>
            <a:ext cx="10445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r>
              <a:rPr lang="en-GB" altLang="en-US"/>
              <a:t>300 kW</a:t>
            </a:r>
          </a:p>
        </p:txBody>
      </p:sp>
      <p:sp>
        <p:nvSpPr>
          <p:cNvPr id="32774" name="Line 10">
            <a:extLst>
              <a:ext uri="{FF2B5EF4-FFF2-40B4-BE49-F238E27FC236}">
                <a16:creationId xmlns:a16="http://schemas.microsoft.com/office/drawing/2014/main" id="{72885054-517D-278F-D765-4B5F0DBE3AEF}"/>
              </a:ext>
            </a:extLst>
          </p:cNvPr>
          <p:cNvSpPr>
            <a:spLocks noChangeShapeType="1"/>
          </p:cNvSpPr>
          <p:nvPr/>
        </p:nvSpPr>
        <p:spPr bwMode="auto">
          <a:xfrm rot="-5400000">
            <a:off x="1857375" y="2978150"/>
            <a:ext cx="0" cy="361950"/>
          </a:xfrm>
          <a:prstGeom prst="line">
            <a:avLst/>
          </a:prstGeom>
          <a:noFill/>
          <a:ln w="190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5" name="Line 16">
            <a:extLst>
              <a:ext uri="{FF2B5EF4-FFF2-40B4-BE49-F238E27FC236}">
                <a16:creationId xmlns:a16="http://schemas.microsoft.com/office/drawing/2014/main" id="{2604E383-96CA-3B17-7D22-2B8401EDC545}"/>
              </a:ext>
            </a:extLst>
          </p:cNvPr>
          <p:cNvSpPr>
            <a:spLocks noChangeShapeType="1"/>
          </p:cNvSpPr>
          <p:nvPr/>
        </p:nvSpPr>
        <p:spPr bwMode="auto">
          <a:xfrm rot="-5400000">
            <a:off x="1857375" y="2216150"/>
            <a:ext cx="0" cy="361950"/>
          </a:xfrm>
          <a:prstGeom prst="line">
            <a:avLst/>
          </a:prstGeom>
          <a:noFill/>
          <a:ln w="190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6" name="Line 19">
            <a:extLst>
              <a:ext uri="{FF2B5EF4-FFF2-40B4-BE49-F238E27FC236}">
                <a16:creationId xmlns:a16="http://schemas.microsoft.com/office/drawing/2014/main" id="{CAB6D85D-A361-747D-4FFF-C3887DA1818D}"/>
              </a:ext>
            </a:extLst>
          </p:cNvPr>
          <p:cNvSpPr>
            <a:spLocks noChangeShapeType="1"/>
          </p:cNvSpPr>
          <p:nvPr/>
        </p:nvSpPr>
        <p:spPr bwMode="auto">
          <a:xfrm flipV="1">
            <a:off x="1854200" y="1444625"/>
            <a:ext cx="0" cy="2514600"/>
          </a:xfrm>
          <a:prstGeom prst="line">
            <a:avLst/>
          </a:prstGeom>
          <a:noFill/>
          <a:ln w="381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7" name="Line 20">
            <a:extLst>
              <a:ext uri="{FF2B5EF4-FFF2-40B4-BE49-F238E27FC236}">
                <a16:creationId xmlns:a16="http://schemas.microsoft.com/office/drawing/2014/main" id="{5933DAB6-1F63-77C2-6C9E-6D6B66CBE7BF}"/>
              </a:ext>
            </a:extLst>
          </p:cNvPr>
          <p:cNvSpPr>
            <a:spLocks noChangeShapeType="1"/>
          </p:cNvSpPr>
          <p:nvPr/>
        </p:nvSpPr>
        <p:spPr bwMode="auto">
          <a:xfrm>
            <a:off x="3378200" y="1508125"/>
            <a:ext cx="0" cy="2819400"/>
          </a:xfrm>
          <a:prstGeom prst="line">
            <a:avLst/>
          </a:prstGeom>
          <a:noFill/>
          <a:ln w="190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8" name="Line 21">
            <a:extLst>
              <a:ext uri="{FF2B5EF4-FFF2-40B4-BE49-F238E27FC236}">
                <a16:creationId xmlns:a16="http://schemas.microsoft.com/office/drawing/2014/main" id="{CE8416FF-CD84-6F0B-E4C7-6B716B9749FF}"/>
              </a:ext>
            </a:extLst>
          </p:cNvPr>
          <p:cNvSpPr>
            <a:spLocks noChangeShapeType="1"/>
          </p:cNvSpPr>
          <p:nvPr/>
        </p:nvSpPr>
        <p:spPr bwMode="auto">
          <a:xfrm>
            <a:off x="4902200" y="1508125"/>
            <a:ext cx="0" cy="2819400"/>
          </a:xfrm>
          <a:prstGeom prst="line">
            <a:avLst/>
          </a:prstGeom>
          <a:noFill/>
          <a:ln w="190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9" name="Line 22">
            <a:extLst>
              <a:ext uri="{FF2B5EF4-FFF2-40B4-BE49-F238E27FC236}">
                <a16:creationId xmlns:a16="http://schemas.microsoft.com/office/drawing/2014/main" id="{82B74AC4-727B-A7D2-696A-53E4AAEC9387}"/>
              </a:ext>
            </a:extLst>
          </p:cNvPr>
          <p:cNvSpPr>
            <a:spLocks noChangeShapeType="1"/>
          </p:cNvSpPr>
          <p:nvPr/>
        </p:nvSpPr>
        <p:spPr bwMode="auto">
          <a:xfrm>
            <a:off x="6426200" y="1508125"/>
            <a:ext cx="0" cy="2819400"/>
          </a:xfrm>
          <a:prstGeom prst="line">
            <a:avLst/>
          </a:prstGeom>
          <a:noFill/>
          <a:ln w="190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0" name="Line 23">
            <a:extLst>
              <a:ext uri="{FF2B5EF4-FFF2-40B4-BE49-F238E27FC236}">
                <a16:creationId xmlns:a16="http://schemas.microsoft.com/office/drawing/2014/main" id="{78BB588E-33BB-D7C3-CE0B-3CE0697B67F4}"/>
              </a:ext>
            </a:extLst>
          </p:cNvPr>
          <p:cNvSpPr>
            <a:spLocks noChangeShapeType="1"/>
          </p:cNvSpPr>
          <p:nvPr/>
        </p:nvSpPr>
        <p:spPr bwMode="auto">
          <a:xfrm>
            <a:off x="7950200" y="1508125"/>
            <a:ext cx="0" cy="2819400"/>
          </a:xfrm>
          <a:prstGeom prst="line">
            <a:avLst/>
          </a:prstGeom>
          <a:noFill/>
          <a:ln w="190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1" name="Rectangle 24">
            <a:extLst>
              <a:ext uri="{FF2B5EF4-FFF2-40B4-BE49-F238E27FC236}">
                <a16:creationId xmlns:a16="http://schemas.microsoft.com/office/drawing/2014/main" id="{CBC8F800-250E-E916-D5CB-8FED4D20193D}"/>
              </a:ext>
            </a:extLst>
          </p:cNvPr>
          <p:cNvSpPr>
            <a:spLocks noChangeArrowheads="1"/>
          </p:cNvSpPr>
          <p:nvPr/>
        </p:nvSpPr>
        <p:spPr bwMode="auto">
          <a:xfrm>
            <a:off x="1009650" y="76200"/>
            <a:ext cx="7741060"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r"/>
            <a:r>
              <a:rPr lang="en-US" altLang="en-US" sz="3600" dirty="0">
                <a:solidFill>
                  <a:schemeClr val="accent1"/>
                </a:solidFill>
                <a:effectLst>
                  <a:outerShdw blurRad="38100" dist="38100" dir="2700000" algn="tl">
                    <a:srgbClr val="000000">
                      <a:alpha val="43137"/>
                    </a:srgbClr>
                  </a:outerShdw>
                </a:effectLst>
                <a:latin typeface="+mj-lt"/>
              </a:rPr>
              <a:t>ROLLING DEMAND</a:t>
            </a:r>
          </a:p>
        </p:txBody>
      </p:sp>
      <p:sp>
        <p:nvSpPr>
          <p:cNvPr id="32782" name="Line 32">
            <a:extLst>
              <a:ext uri="{FF2B5EF4-FFF2-40B4-BE49-F238E27FC236}">
                <a16:creationId xmlns:a16="http://schemas.microsoft.com/office/drawing/2014/main" id="{FBA255E0-569D-B123-8A2B-3E6A27937374}"/>
              </a:ext>
            </a:extLst>
          </p:cNvPr>
          <p:cNvSpPr>
            <a:spLocks noChangeShapeType="1"/>
          </p:cNvSpPr>
          <p:nvPr/>
        </p:nvSpPr>
        <p:spPr bwMode="auto">
          <a:xfrm>
            <a:off x="3886200" y="1508125"/>
            <a:ext cx="0" cy="2819400"/>
          </a:xfrm>
          <a:prstGeom prst="line">
            <a:avLst/>
          </a:prstGeom>
          <a:noFill/>
          <a:ln w="190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3" name="Line 33">
            <a:extLst>
              <a:ext uri="{FF2B5EF4-FFF2-40B4-BE49-F238E27FC236}">
                <a16:creationId xmlns:a16="http://schemas.microsoft.com/office/drawing/2014/main" id="{C48EFB7D-E29B-79A6-6F00-76D50C37ED13}"/>
              </a:ext>
            </a:extLst>
          </p:cNvPr>
          <p:cNvSpPr>
            <a:spLocks noChangeShapeType="1"/>
          </p:cNvSpPr>
          <p:nvPr/>
        </p:nvSpPr>
        <p:spPr bwMode="auto">
          <a:xfrm>
            <a:off x="4394200" y="1508125"/>
            <a:ext cx="0" cy="2819400"/>
          </a:xfrm>
          <a:prstGeom prst="line">
            <a:avLst/>
          </a:prstGeom>
          <a:noFill/>
          <a:ln w="190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4" name="Line 35">
            <a:extLst>
              <a:ext uri="{FF2B5EF4-FFF2-40B4-BE49-F238E27FC236}">
                <a16:creationId xmlns:a16="http://schemas.microsoft.com/office/drawing/2014/main" id="{B0279ECF-9BB6-9375-2A72-14D7B345F3C1}"/>
              </a:ext>
            </a:extLst>
          </p:cNvPr>
          <p:cNvSpPr>
            <a:spLocks noChangeShapeType="1"/>
          </p:cNvSpPr>
          <p:nvPr/>
        </p:nvSpPr>
        <p:spPr bwMode="auto">
          <a:xfrm>
            <a:off x="2362200" y="1508125"/>
            <a:ext cx="0" cy="4165600"/>
          </a:xfrm>
          <a:prstGeom prst="line">
            <a:avLst/>
          </a:prstGeom>
          <a:noFill/>
          <a:ln w="190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5" name="Line 36">
            <a:extLst>
              <a:ext uri="{FF2B5EF4-FFF2-40B4-BE49-F238E27FC236}">
                <a16:creationId xmlns:a16="http://schemas.microsoft.com/office/drawing/2014/main" id="{FF3F6269-CE92-96C4-19F5-540BC8CA7E69}"/>
              </a:ext>
            </a:extLst>
          </p:cNvPr>
          <p:cNvSpPr>
            <a:spLocks noChangeShapeType="1"/>
          </p:cNvSpPr>
          <p:nvPr/>
        </p:nvSpPr>
        <p:spPr bwMode="auto">
          <a:xfrm>
            <a:off x="2870200" y="1508125"/>
            <a:ext cx="0" cy="2819400"/>
          </a:xfrm>
          <a:prstGeom prst="line">
            <a:avLst/>
          </a:prstGeom>
          <a:noFill/>
          <a:ln w="190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6" name="Line 39">
            <a:extLst>
              <a:ext uri="{FF2B5EF4-FFF2-40B4-BE49-F238E27FC236}">
                <a16:creationId xmlns:a16="http://schemas.microsoft.com/office/drawing/2014/main" id="{218CE3FA-EA29-0746-976A-6F9BBD881483}"/>
              </a:ext>
            </a:extLst>
          </p:cNvPr>
          <p:cNvSpPr>
            <a:spLocks noChangeShapeType="1"/>
          </p:cNvSpPr>
          <p:nvPr/>
        </p:nvSpPr>
        <p:spPr bwMode="auto">
          <a:xfrm>
            <a:off x="5410200" y="1508125"/>
            <a:ext cx="0" cy="2819400"/>
          </a:xfrm>
          <a:prstGeom prst="line">
            <a:avLst/>
          </a:prstGeom>
          <a:noFill/>
          <a:ln w="190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7" name="Line 40">
            <a:extLst>
              <a:ext uri="{FF2B5EF4-FFF2-40B4-BE49-F238E27FC236}">
                <a16:creationId xmlns:a16="http://schemas.microsoft.com/office/drawing/2014/main" id="{56095F53-80EF-831E-131B-DD8125BE81E0}"/>
              </a:ext>
            </a:extLst>
          </p:cNvPr>
          <p:cNvSpPr>
            <a:spLocks noChangeShapeType="1"/>
          </p:cNvSpPr>
          <p:nvPr/>
        </p:nvSpPr>
        <p:spPr bwMode="auto">
          <a:xfrm>
            <a:off x="5918200" y="1508125"/>
            <a:ext cx="0" cy="2819400"/>
          </a:xfrm>
          <a:prstGeom prst="line">
            <a:avLst/>
          </a:prstGeom>
          <a:noFill/>
          <a:ln w="190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8" name="Line 42">
            <a:extLst>
              <a:ext uri="{FF2B5EF4-FFF2-40B4-BE49-F238E27FC236}">
                <a16:creationId xmlns:a16="http://schemas.microsoft.com/office/drawing/2014/main" id="{38C650AB-9C6F-500B-F10C-F5EE477E3638}"/>
              </a:ext>
            </a:extLst>
          </p:cNvPr>
          <p:cNvSpPr>
            <a:spLocks noChangeShapeType="1"/>
          </p:cNvSpPr>
          <p:nvPr/>
        </p:nvSpPr>
        <p:spPr bwMode="auto">
          <a:xfrm>
            <a:off x="6934200" y="1508125"/>
            <a:ext cx="0" cy="2819400"/>
          </a:xfrm>
          <a:prstGeom prst="line">
            <a:avLst/>
          </a:prstGeom>
          <a:noFill/>
          <a:ln w="190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9" name="Line 43">
            <a:extLst>
              <a:ext uri="{FF2B5EF4-FFF2-40B4-BE49-F238E27FC236}">
                <a16:creationId xmlns:a16="http://schemas.microsoft.com/office/drawing/2014/main" id="{672A53AC-FC23-9502-0489-ED9F6B98A152}"/>
              </a:ext>
            </a:extLst>
          </p:cNvPr>
          <p:cNvSpPr>
            <a:spLocks noChangeShapeType="1"/>
          </p:cNvSpPr>
          <p:nvPr/>
        </p:nvSpPr>
        <p:spPr bwMode="auto">
          <a:xfrm>
            <a:off x="7442200" y="1508125"/>
            <a:ext cx="0" cy="2819400"/>
          </a:xfrm>
          <a:prstGeom prst="line">
            <a:avLst/>
          </a:prstGeom>
          <a:noFill/>
          <a:ln w="190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0" name="Line 48">
            <a:extLst>
              <a:ext uri="{FF2B5EF4-FFF2-40B4-BE49-F238E27FC236}">
                <a16:creationId xmlns:a16="http://schemas.microsoft.com/office/drawing/2014/main" id="{371A218F-A6C7-EF81-8DDF-839013809BA9}"/>
              </a:ext>
            </a:extLst>
          </p:cNvPr>
          <p:cNvSpPr>
            <a:spLocks noChangeShapeType="1"/>
          </p:cNvSpPr>
          <p:nvPr/>
        </p:nvSpPr>
        <p:spPr bwMode="auto">
          <a:xfrm>
            <a:off x="2870200" y="2854325"/>
            <a:ext cx="0" cy="2819400"/>
          </a:xfrm>
          <a:prstGeom prst="line">
            <a:avLst/>
          </a:prstGeom>
          <a:noFill/>
          <a:ln w="190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1" name="Line 49">
            <a:extLst>
              <a:ext uri="{FF2B5EF4-FFF2-40B4-BE49-F238E27FC236}">
                <a16:creationId xmlns:a16="http://schemas.microsoft.com/office/drawing/2014/main" id="{89659E02-8B38-56E7-03C8-D9C6D94C3119}"/>
              </a:ext>
            </a:extLst>
          </p:cNvPr>
          <p:cNvSpPr>
            <a:spLocks noChangeShapeType="1"/>
          </p:cNvSpPr>
          <p:nvPr/>
        </p:nvSpPr>
        <p:spPr bwMode="auto">
          <a:xfrm>
            <a:off x="3378200" y="2854325"/>
            <a:ext cx="0" cy="2819400"/>
          </a:xfrm>
          <a:prstGeom prst="line">
            <a:avLst/>
          </a:prstGeom>
          <a:noFill/>
          <a:ln w="190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2" name="Line 50">
            <a:extLst>
              <a:ext uri="{FF2B5EF4-FFF2-40B4-BE49-F238E27FC236}">
                <a16:creationId xmlns:a16="http://schemas.microsoft.com/office/drawing/2014/main" id="{DD39BE62-2FD1-2829-9D3A-64C2D21D2678}"/>
              </a:ext>
            </a:extLst>
          </p:cNvPr>
          <p:cNvSpPr>
            <a:spLocks noChangeShapeType="1"/>
          </p:cNvSpPr>
          <p:nvPr/>
        </p:nvSpPr>
        <p:spPr bwMode="auto">
          <a:xfrm>
            <a:off x="3886200" y="2854325"/>
            <a:ext cx="0" cy="2819400"/>
          </a:xfrm>
          <a:prstGeom prst="line">
            <a:avLst/>
          </a:prstGeom>
          <a:noFill/>
          <a:ln w="190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3" name="Line 51">
            <a:extLst>
              <a:ext uri="{FF2B5EF4-FFF2-40B4-BE49-F238E27FC236}">
                <a16:creationId xmlns:a16="http://schemas.microsoft.com/office/drawing/2014/main" id="{3EC15F5F-D2AB-FF4B-FA2C-598634BF733E}"/>
              </a:ext>
            </a:extLst>
          </p:cNvPr>
          <p:cNvSpPr>
            <a:spLocks noChangeShapeType="1"/>
          </p:cNvSpPr>
          <p:nvPr/>
        </p:nvSpPr>
        <p:spPr bwMode="auto">
          <a:xfrm>
            <a:off x="4394200" y="2854325"/>
            <a:ext cx="0" cy="2819400"/>
          </a:xfrm>
          <a:prstGeom prst="line">
            <a:avLst/>
          </a:prstGeom>
          <a:noFill/>
          <a:ln w="190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4" name="Line 52">
            <a:extLst>
              <a:ext uri="{FF2B5EF4-FFF2-40B4-BE49-F238E27FC236}">
                <a16:creationId xmlns:a16="http://schemas.microsoft.com/office/drawing/2014/main" id="{E475D51C-BB7A-409E-D668-621E0181C53E}"/>
              </a:ext>
            </a:extLst>
          </p:cNvPr>
          <p:cNvSpPr>
            <a:spLocks noChangeShapeType="1"/>
          </p:cNvSpPr>
          <p:nvPr/>
        </p:nvSpPr>
        <p:spPr bwMode="auto">
          <a:xfrm>
            <a:off x="4902200" y="2854325"/>
            <a:ext cx="0" cy="2819400"/>
          </a:xfrm>
          <a:prstGeom prst="line">
            <a:avLst/>
          </a:prstGeom>
          <a:noFill/>
          <a:ln w="190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5" name="Line 53">
            <a:extLst>
              <a:ext uri="{FF2B5EF4-FFF2-40B4-BE49-F238E27FC236}">
                <a16:creationId xmlns:a16="http://schemas.microsoft.com/office/drawing/2014/main" id="{5B8D49F6-06FE-14ED-AB44-E1C45C9C8E7C}"/>
              </a:ext>
            </a:extLst>
          </p:cNvPr>
          <p:cNvSpPr>
            <a:spLocks noChangeShapeType="1"/>
          </p:cNvSpPr>
          <p:nvPr/>
        </p:nvSpPr>
        <p:spPr bwMode="auto">
          <a:xfrm>
            <a:off x="5410200" y="2854325"/>
            <a:ext cx="0" cy="2819400"/>
          </a:xfrm>
          <a:prstGeom prst="line">
            <a:avLst/>
          </a:prstGeom>
          <a:noFill/>
          <a:ln w="190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6" name="Line 54">
            <a:extLst>
              <a:ext uri="{FF2B5EF4-FFF2-40B4-BE49-F238E27FC236}">
                <a16:creationId xmlns:a16="http://schemas.microsoft.com/office/drawing/2014/main" id="{DECAF251-A3E7-9410-B719-DE6612F7BA97}"/>
              </a:ext>
            </a:extLst>
          </p:cNvPr>
          <p:cNvSpPr>
            <a:spLocks noChangeShapeType="1"/>
          </p:cNvSpPr>
          <p:nvPr/>
        </p:nvSpPr>
        <p:spPr bwMode="auto">
          <a:xfrm>
            <a:off x="5918200" y="2854325"/>
            <a:ext cx="0" cy="2819400"/>
          </a:xfrm>
          <a:prstGeom prst="line">
            <a:avLst/>
          </a:prstGeom>
          <a:noFill/>
          <a:ln w="190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7" name="Line 55">
            <a:extLst>
              <a:ext uri="{FF2B5EF4-FFF2-40B4-BE49-F238E27FC236}">
                <a16:creationId xmlns:a16="http://schemas.microsoft.com/office/drawing/2014/main" id="{A243F171-4EF1-BE7D-F39B-98ED11B7A816}"/>
              </a:ext>
            </a:extLst>
          </p:cNvPr>
          <p:cNvSpPr>
            <a:spLocks noChangeShapeType="1"/>
          </p:cNvSpPr>
          <p:nvPr/>
        </p:nvSpPr>
        <p:spPr bwMode="auto">
          <a:xfrm>
            <a:off x="6426200" y="2854325"/>
            <a:ext cx="0" cy="2819400"/>
          </a:xfrm>
          <a:prstGeom prst="line">
            <a:avLst/>
          </a:prstGeom>
          <a:noFill/>
          <a:ln w="190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8" name="Line 56">
            <a:extLst>
              <a:ext uri="{FF2B5EF4-FFF2-40B4-BE49-F238E27FC236}">
                <a16:creationId xmlns:a16="http://schemas.microsoft.com/office/drawing/2014/main" id="{0DB7E991-9E05-8BB6-CB1F-C67E1FB87F1E}"/>
              </a:ext>
            </a:extLst>
          </p:cNvPr>
          <p:cNvSpPr>
            <a:spLocks noChangeShapeType="1"/>
          </p:cNvSpPr>
          <p:nvPr/>
        </p:nvSpPr>
        <p:spPr bwMode="auto">
          <a:xfrm>
            <a:off x="6934200" y="2854325"/>
            <a:ext cx="0" cy="2819400"/>
          </a:xfrm>
          <a:prstGeom prst="line">
            <a:avLst/>
          </a:prstGeom>
          <a:noFill/>
          <a:ln w="190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9" name="Line 57">
            <a:extLst>
              <a:ext uri="{FF2B5EF4-FFF2-40B4-BE49-F238E27FC236}">
                <a16:creationId xmlns:a16="http://schemas.microsoft.com/office/drawing/2014/main" id="{74350D1A-F8ED-15CD-1C7D-E000125455EF}"/>
              </a:ext>
            </a:extLst>
          </p:cNvPr>
          <p:cNvSpPr>
            <a:spLocks noChangeShapeType="1"/>
          </p:cNvSpPr>
          <p:nvPr/>
        </p:nvSpPr>
        <p:spPr bwMode="auto">
          <a:xfrm>
            <a:off x="7442200" y="2854325"/>
            <a:ext cx="0" cy="2819400"/>
          </a:xfrm>
          <a:prstGeom prst="line">
            <a:avLst/>
          </a:prstGeom>
          <a:noFill/>
          <a:ln w="190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00" name="Line 58">
            <a:extLst>
              <a:ext uri="{FF2B5EF4-FFF2-40B4-BE49-F238E27FC236}">
                <a16:creationId xmlns:a16="http://schemas.microsoft.com/office/drawing/2014/main" id="{0211C258-D5A7-8532-BFEA-DCBB05C47BAD}"/>
              </a:ext>
            </a:extLst>
          </p:cNvPr>
          <p:cNvSpPr>
            <a:spLocks noChangeShapeType="1"/>
          </p:cNvSpPr>
          <p:nvPr/>
        </p:nvSpPr>
        <p:spPr bwMode="auto">
          <a:xfrm>
            <a:off x="7950200" y="2854325"/>
            <a:ext cx="0" cy="2819400"/>
          </a:xfrm>
          <a:prstGeom prst="line">
            <a:avLst/>
          </a:prstGeom>
          <a:noFill/>
          <a:ln w="190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01" name="Text Box 70">
            <a:extLst>
              <a:ext uri="{FF2B5EF4-FFF2-40B4-BE49-F238E27FC236}">
                <a16:creationId xmlns:a16="http://schemas.microsoft.com/office/drawing/2014/main" id="{BDC083EF-081F-03D5-E806-4A80E68F00B6}"/>
              </a:ext>
            </a:extLst>
          </p:cNvPr>
          <p:cNvSpPr txBox="1">
            <a:spLocks noChangeArrowheads="1"/>
          </p:cNvSpPr>
          <p:nvPr/>
        </p:nvSpPr>
        <p:spPr bwMode="auto">
          <a:xfrm>
            <a:off x="4781550" y="3997325"/>
            <a:ext cx="7810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lnSpc>
                <a:spcPct val="80000"/>
              </a:lnSpc>
            </a:pPr>
            <a:r>
              <a:rPr lang="en-US" altLang="en-US"/>
              <a:t>5</a:t>
            </a:r>
          </a:p>
          <a:p>
            <a:pPr algn="ctr">
              <a:lnSpc>
                <a:spcPct val="80000"/>
              </a:lnSpc>
            </a:pPr>
            <a:r>
              <a:rPr lang="en-US" altLang="en-US" sz="1400"/>
              <a:t>min</a:t>
            </a:r>
          </a:p>
        </p:txBody>
      </p:sp>
      <p:sp>
        <p:nvSpPr>
          <p:cNvPr id="32802" name="Text Box 74">
            <a:extLst>
              <a:ext uri="{FF2B5EF4-FFF2-40B4-BE49-F238E27FC236}">
                <a16:creationId xmlns:a16="http://schemas.microsoft.com/office/drawing/2014/main" id="{660F8C8C-F1E1-5CE0-A4BE-B8790C94B26A}"/>
              </a:ext>
            </a:extLst>
          </p:cNvPr>
          <p:cNvSpPr txBox="1">
            <a:spLocks noChangeArrowheads="1"/>
          </p:cNvSpPr>
          <p:nvPr/>
        </p:nvSpPr>
        <p:spPr bwMode="auto">
          <a:xfrm>
            <a:off x="5289550" y="3997325"/>
            <a:ext cx="7810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lnSpc>
                <a:spcPct val="80000"/>
              </a:lnSpc>
            </a:pPr>
            <a:r>
              <a:rPr lang="en-US" altLang="en-US"/>
              <a:t>5</a:t>
            </a:r>
          </a:p>
          <a:p>
            <a:pPr algn="ctr">
              <a:lnSpc>
                <a:spcPct val="80000"/>
              </a:lnSpc>
            </a:pPr>
            <a:r>
              <a:rPr lang="en-US" altLang="en-US" sz="1400"/>
              <a:t>min</a:t>
            </a:r>
          </a:p>
        </p:txBody>
      </p:sp>
      <p:sp>
        <p:nvSpPr>
          <p:cNvPr id="32803" name="Text Box 75">
            <a:extLst>
              <a:ext uri="{FF2B5EF4-FFF2-40B4-BE49-F238E27FC236}">
                <a16:creationId xmlns:a16="http://schemas.microsoft.com/office/drawing/2014/main" id="{C5D1BD6E-E227-29A6-6985-4C092165A9C1}"/>
              </a:ext>
            </a:extLst>
          </p:cNvPr>
          <p:cNvSpPr txBox="1">
            <a:spLocks noChangeArrowheads="1"/>
          </p:cNvSpPr>
          <p:nvPr/>
        </p:nvSpPr>
        <p:spPr bwMode="auto">
          <a:xfrm>
            <a:off x="5772150" y="3997325"/>
            <a:ext cx="7810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lnSpc>
                <a:spcPct val="80000"/>
              </a:lnSpc>
            </a:pPr>
            <a:r>
              <a:rPr lang="en-US" altLang="en-US"/>
              <a:t>5</a:t>
            </a:r>
          </a:p>
          <a:p>
            <a:pPr algn="ctr">
              <a:lnSpc>
                <a:spcPct val="80000"/>
              </a:lnSpc>
            </a:pPr>
            <a:r>
              <a:rPr lang="en-US" altLang="en-US" sz="1400"/>
              <a:t>min</a:t>
            </a:r>
          </a:p>
        </p:txBody>
      </p:sp>
      <p:sp>
        <p:nvSpPr>
          <p:cNvPr id="32804" name="Text Box 76">
            <a:extLst>
              <a:ext uri="{FF2B5EF4-FFF2-40B4-BE49-F238E27FC236}">
                <a16:creationId xmlns:a16="http://schemas.microsoft.com/office/drawing/2014/main" id="{E86BE611-5B20-E3FB-7E11-9464DE7AF059}"/>
              </a:ext>
            </a:extLst>
          </p:cNvPr>
          <p:cNvSpPr txBox="1">
            <a:spLocks noChangeArrowheads="1"/>
          </p:cNvSpPr>
          <p:nvPr/>
        </p:nvSpPr>
        <p:spPr bwMode="auto">
          <a:xfrm>
            <a:off x="6292850" y="3997325"/>
            <a:ext cx="7810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lnSpc>
                <a:spcPct val="80000"/>
              </a:lnSpc>
            </a:pPr>
            <a:r>
              <a:rPr lang="en-US" altLang="en-US"/>
              <a:t>5</a:t>
            </a:r>
          </a:p>
          <a:p>
            <a:pPr algn="ctr">
              <a:lnSpc>
                <a:spcPct val="80000"/>
              </a:lnSpc>
            </a:pPr>
            <a:r>
              <a:rPr lang="en-US" altLang="en-US" sz="1400"/>
              <a:t>min</a:t>
            </a:r>
          </a:p>
        </p:txBody>
      </p:sp>
      <p:sp>
        <p:nvSpPr>
          <p:cNvPr id="32805" name="Text Box 77">
            <a:extLst>
              <a:ext uri="{FF2B5EF4-FFF2-40B4-BE49-F238E27FC236}">
                <a16:creationId xmlns:a16="http://schemas.microsoft.com/office/drawing/2014/main" id="{2C7752A3-6B9F-4BAF-00EE-E48B3507F0CE}"/>
              </a:ext>
            </a:extLst>
          </p:cNvPr>
          <p:cNvSpPr txBox="1">
            <a:spLocks noChangeArrowheads="1"/>
          </p:cNvSpPr>
          <p:nvPr/>
        </p:nvSpPr>
        <p:spPr bwMode="auto">
          <a:xfrm>
            <a:off x="6807200" y="3997325"/>
            <a:ext cx="7810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lnSpc>
                <a:spcPct val="80000"/>
              </a:lnSpc>
            </a:pPr>
            <a:r>
              <a:rPr lang="en-US" altLang="en-US"/>
              <a:t>5</a:t>
            </a:r>
          </a:p>
          <a:p>
            <a:pPr algn="ctr">
              <a:lnSpc>
                <a:spcPct val="80000"/>
              </a:lnSpc>
            </a:pPr>
            <a:r>
              <a:rPr lang="en-US" altLang="en-US" sz="1400"/>
              <a:t>min</a:t>
            </a:r>
          </a:p>
        </p:txBody>
      </p:sp>
      <p:sp>
        <p:nvSpPr>
          <p:cNvPr id="32806" name="Text Box 78">
            <a:extLst>
              <a:ext uri="{FF2B5EF4-FFF2-40B4-BE49-F238E27FC236}">
                <a16:creationId xmlns:a16="http://schemas.microsoft.com/office/drawing/2014/main" id="{D8D248F0-BD5E-061A-67AC-680AE450A65B}"/>
              </a:ext>
            </a:extLst>
          </p:cNvPr>
          <p:cNvSpPr txBox="1">
            <a:spLocks noChangeArrowheads="1"/>
          </p:cNvSpPr>
          <p:nvPr/>
        </p:nvSpPr>
        <p:spPr bwMode="auto">
          <a:xfrm>
            <a:off x="7315200" y="3997325"/>
            <a:ext cx="7810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lnSpc>
                <a:spcPct val="80000"/>
              </a:lnSpc>
            </a:pPr>
            <a:r>
              <a:rPr lang="en-US" altLang="en-US"/>
              <a:t>5</a:t>
            </a:r>
          </a:p>
          <a:p>
            <a:pPr algn="ctr">
              <a:lnSpc>
                <a:spcPct val="80000"/>
              </a:lnSpc>
            </a:pPr>
            <a:r>
              <a:rPr lang="en-US" altLang="en-US" sz="1400"/>
              <a:t>min</a:t>
            </a:r>
          </a:p>
        </p:txBody>
      </p:sp>
      <p:sp>
        <p:nvSpPr>
          <p:cNvPr id="32807" name="Text Box 79">
            <a:extLst>
              <a:ext uri="{FF2B5EF4-FFF2-40B4-BE49-F238E27FC236}">
                <a16:creationId xmlns:a16="http://schemas.microsoft.com/office/drawing/2014/main" id="{8D092BC1-D4E3-24D5-9CC3-1D82CFE22D45}"/>
              </a:ext>
            </a:extLst>
          </p:cNvPr>
          <p:cNvSpPr txBox="1">
            <a:spLocks noChangeArrowheads="1"/>
          </p:cNvSpPr>
          <p:nvPr/>
        </p:nvSpPr>
        <p:spPr bwMode="auto">
          <a:xfrm>
            <a:off x="4267200" y="3997325"/>
            <a:ext cx="7810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lnSpc>
                <a:spcPct val="80000"/>
              </a:lnSpc>
            </a:pPr>
            <a:r>
              <a:rPr lang="en-US" altLang="en-US"/>
              <a:t>5</a:t>
            </a:r>
          </a:p>
          <a:p>
            <a:pPr algn="ctr">
              <a:lnSpc>
                <a:spcPct val="80000"/>
              </a:lnSpc>
            </a:pPr>
            <a:r>
              <a:rPr lang="en-US" altLang="en-US" sz="1400"/>
              <a:t>min</a:t>
            </a:r>
          </a:p>
        </p:txBody>
      </p:sp>
      <p:sp>
        <p:nvSpPr>
          <p:cNvPr id="32808" name="Text Box 80">
            <a:extLst>
              <a:ext uri="{FF2B5EF4-FFF2-40B4-BE49-F238E27FC236}">
                <a16:creationId xmlns:a16="http://schemas.microsoft.com/office/drawing/2014/main" id="{76E72A5A-D47C-144E-18E9-72E255B1FF17}"/>
              </a:ext>
            </a:extLst>
          </p:cNvPr>
          <p:cNvSpPr txBox="1">
            <a:spLocks noChangeArrowheads="1"/>
          </p:cNvSpPr>
          <p:nvPr/>
        </p:nvSpPr>
        <p:spPr bwMode="auto">
          <a:xfrm>
            <a:off x="3765550" y="3997325"/>
            <a:ext cx="7810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lnSpc>
                <a:spcPct val="80000"/>
              </a:lnSpc>
            </a:pPr>
            <a:r>
              <a:rPr lang="en-US" altLang="en-US"/>
              <a:t>5</a:t>
            </a:r>
          </a:p>
          <a:p>
            <a:pPr algn="ctr">
              <a:lnSpc>
                <a:spcPct val="80000"/>
              </a:lnSpc>
            </a:pPr>
            <a:r>
              <a:rPr lang="en-US" altLang="en-US" sz="1400"/>
              <a:t>min</a:t>
            </a:r>
          </a:p>
        </p:txBody>
      </p:sp>
      <p:sp>
        <p:nvSpPr>
          <p:cNvPr id="32809" name="Text Box 81">
            <a:extLst>
              <a:ext uri="{FF2B5EF4-FFF2-40B4-BE49-F238E27FC236}">
                <a16:creationId xmlns:a16="http://schemas.microsoft.com/office/drawing/2014/main" id="{BB041D21-E24C-A0D8-A24D-4D8B6BE56D35}"/>
              </a:ext>
            </a:extLst>
          </p:cNvPr>
          <p:cNvSpPr txBox="1">
            <a:spLocks noChangeArrowheads="1"/>
          </p:cNvSpPr>
          <p:nvPr/>
        </p:nvSpPr>
        <p:spPr bwMode="auto">
          <a:xfrm>
            <a:off x="3263900" y="3997325"/>
            <a:ext cx="7810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lnSpc>
                <a:spcPct val="80000"/>
              </a:lnSpc>
            </a:pPr>
            <a:r>
              <a:rPr lang="en-US" altLang="en-US"/>
              <a:t>5</a:t>
            </a:r>
          </a:p>
          <a:p>
            <a:pPr algn="ctr">
              <a:lnSpc>
                <a:spcPct val="80000"/>
              </a:lnSpc>
            </a:pPr>
            <a:r>
              <a:rPr lang="en-US" altLang="en-US" sz="1400"/>
              <a:t>min</a:t>
            </a:r>
          </a:p>
        </p:txBody>
      </p:sp>
      <p:sp>
        <p:nvSpPr>
          <p:cNvPr id="32810" name="Text Box 82">
            <a:extLst>
              <a:ext uri="{FF2B5EF4-FFF2-40B4-BE49-F238E27FC236}">
                <a16:creationId xmlns:a16="http://schemas.microsoft.com/office/drawing/2014/main" id="{36118CC0-0A8D-2A17-5407-41F3F0D6B909}"/>
              </a:ext>
            </a:extLst>
          </p:cNvPr>
          <p:cNvSpPr txBox="1">
            <a:spLocks noChangeArrowheads="1"/>
          </p:cNvSpPr>
          <p:nvPr/>
        </p:nvSpPr>
        <p:spPr bwMode="auto">
          <a:xfrm>
            <a:off x="2743200" y="3997325"/>
            <a:ext cx="7810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lnSpc>
                <a:spcPct val="80000"/>
              </a:lnSpc>
            </a:pPr>
            <a:r>
              <a:rPr lang="en-US" altLang="en-US"/>
              <a:t>5</a:t>
            </a:r>
          </a:p>
          <a:p>
            <a:pPr algn="ctr">
              <a:lnSpc>
                <a:spcPct val="80000"/>
              </a:lnSpc>
            </a:pPr>
            <a:r>
              <a:rPr lang="en-US" altLang="en-US" sz="1400"/>
              <a:t>min</a:t>
            </a:r>
          </a:p>
        </p:txBody>
      </p:sp>
      <p:sp>
        <p:nvSpPr>
          <p:cNvPr id="32811" name="Text Box 83">
            <a:extLst>
              <a:ext uri="{FF2B5EF4-FFF2-40B4-BE49-F238E27FC236}">
                <a16:creationId xmlns:a16="http://schemas.microsoft.com/office/drawing/2014/main" id="{F7A4DC64-82E7-C7CA-F593-CB73DF0F4DCA}"/>
              </a:ext>
            </a:extLst>
          </p:cNvPr>
          <p:cNvSpPr txBox="1">
            <a:spLocks noChangeArrowheads="1"/>
          </p:cNvSpPr>
          <p:nvPr/>
        </p:nvSpPr>
        <p:spPr bwMode="auto">
          <a:xfrm>
            <a:off x="2241550" y="3997325"/>
            <a:ext cx="7810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lnSpc>
                <a:spcPct val="80000"/>
              </a:lnSpc>
            </a:pPr>
            <a:r>
              <a:rPr lang="en-US" altLang="en-US"/>
              <a:t>5</a:t>
            </a:r>
          </a:p>
          <a:p>
            <a:pPr algn="ctr">
              <a:lnSpc>
                <a:spcPct val="80000"/>
              </a:lnSpc>
            </a:pPr>
            <a:r>
              <a:rPr lang="en-US" altLang="en-US" sz="1400"/>
              <a:t>min</a:t>
            </a:r>
          </a:p>
        </p:txBody>
      </p:sp>
      <p:sp>
        <p:nvSpPr>
          <p:cNvPr id="32812" name="Text Box 84">
            <a:extLst>
              <a:ext uri="{FF2B5EF4-FFF2-40B4-BE49-F238E27FC236}">
                <a16:creationId xmlns:a16="http://schemas.microsoft.com/office/drawing/2014/main" id="{724DB16E-287E-BBDA-12E9-55E7C3901CCF}"/>
              </a:ext>
            </a:extLst>
          </p:cNvPr>
          <p:cNvSpPr txBox="1">
            <a:spLocks noChangeArrowheads="1"/>
          </p:cNvSpPr>
          <p:nvPr/>
        </p:nvSpPr>
        <p:spPr bwMode="auto">
          <a:xfrm>
            <a:off x="1739900" y="3997325"/>
            <a:ext cx="7810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lnSpc>
                <a:spcPct val="80000"/>
              </a:lnSpc>
            </a:pPr>
            <a:r>
              <a:rPr lang="en-US" altLang="en-US"/>
              <a:t>5</a:t>
            </a:r>
          </a:p>
          <a:p>
            <a:pPr algn="ctr">
              <a:lnSpc>
                <a:spcPct val="80000"/>
              </a:lnSpc>
            </a:pPr>
            <a:r>
              <a:rPr lang="en-US" altLang="en-US" sz="1400"/>
              <a:t>min</a:t>
            </a:r>
          </a:p>
        </p:txBody>
      </p:sp>
      <p:sp>
        <p:nvSpPr>
          <p:cNvPr id="32813" name="Line 139">
            <a:extLst>
              <a:ext uri="{FF2B5EF4-FFF2-40B4-BE49-F238E27FC236}">
                <a16:creationId xmlns:a16="http://schemas.microsoft.com/office/drawing/2014/main" id="{69B8B7D9-3EAA-B193-9407-239140C21484}"/>
              </a:ext>
            </a:extLst>
          </p:cNvPr>
          <p:cNvSpPr>
            <a:spLocks noChangeShapeType="1"/>
          </p:cNvSpPr>
          <p:nvPr/>
        </p:nvSpPr>
        <p:spPr bwMode="auto">
          <a:xfrm rot="-5400000">
            <a:off x="1857375" y="1454150"/>
            <a:ext cx="0" cy="361950"/>
          </a:xfrm>
          <a:prstGeom prst="line">
            <a:avLst/>
          </a:prstGeom>
          <a:noFill/>
          <a:ln w="190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14" name="Text Box 61">
            <a:extLst>
              <a:ext uri="{FF2B5EF4-FFF2-40B4-BE49-F238E27FC236}">
                <a16:creationId xmlns:a16="http://schemas.microsoft.com/office/drawing/2014/main" id="{AE1A9425-280D-817E-EF7C-D9C0E7DA1C69}"/>
              </a:ext>
            </a:extLst>
          </p:cNvPr>
          <p:cNvSpPr txBox="1">
            <a:spLocks noChangeArrowheads="1"/>
          </p:cNvSpPr>
          <p:nvPr/>
        </p:nvSpPr>
        <p:spPr bwMode="auto">
          <a:xfrm>
            <a:off x="1981200" y="4530725"/>
            <a:ext cx="1270000" cy="396875"/>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r>
              <a:rPr lang="en-US" altLang="en-US">
                <a:solidFill>
                  <a:srgbClr val="008000"/>
                </a:solidFill>
              </a:rPr>
              <a:t>192 kW</a:t>
            </a:r>
          </a:p>
        </p:txBody>
      </p:sp>
      <p:sp>
        <p:nvSpPr>
          <p:cNvPr id="32815" name="Text Box 102">
            <a:extLst>
              <a:ext uri="{FF2B5EF4-FFF2-40B4-BE49-F238E27FC236}">
                <a16:creationId xmlns:a16="http://schemas.microsoft.com/office/drawing/2014/main" id="{3E5C2193-0088-0269-AF44-D2E713836653}"/>
              </a:ext>
            </a:extLst>
          </p:cNvPr>
          <p:cNvSpPr txBox="1">
            <a:spLocks noChangeArrowheads="1"/>
          </p:cNvSpPr>
          <p:nvPr/>
        </p:nvSpPr>
        <p:spPr bwMode="auto">
          <a:xfrm>
            <a:off x="3505200" y="4530725"/>
            <a:ext cx="1270000" cy="396875"/>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r>
              <a:rPr lang="en-US" altLang="en-US">
                <a:solidFill>
                  <a:srgbClr val="008000"/>
                </a:solidFill>
              </a:rPr>
              <a:t>184 kW</a:t>
            </a:r>
          </a:p>
        </p:txBody>
      </p:sp>
      <p:sp>
        <p:nvSpPr>
          <p:cNvPr id="32816" name="Text Box 103">
            <a:extLst>
              <a:ext uri="{FF2B5EF4-FFF2-40B4-BE49-F238E27FC236}">
                <a16:creationId xmlns:a16="http://schemas.microsoft.com/office/drawing/2014/main" id="{D5FCB02C-F776-389E-940A-5B867E5A4B78}"/>
              </a:ext>
            </a:extLst>
          </p:cNvPr>
          <p:cNvSpPr txBox="1">
            <a:spLocks noChangeArrowheads="1"/>
          </p:cNvSpPr>
          <p:nvPr/>
        </p:nvSpPr>
        <p:spPr bwMode="auto">
          <a:xfrm>
            <a:off x="2476500" y="4924425"/>
            <a:ext cx="1295400" cy="396875"/>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r>
              <a:rPr lang="en-US" altLang="en-US">
                <a:solidFill>
                  <a:srgbClr val="008000"/>
                </a:solidFill>
              </a:rPr>
              <a:t>215 kW</a:t>
            </a:r>
          </a:p>
        </p:txBody>
      </p:sp>
      <p:sp>
        <p:nvSpPr>
          <p:cNvPr id="32817" name="Text Box 104">
            <a:extLst>
              <a:ext uri="{FF2B5EF4-FFF2-40B4-BE49-F238E27FC236}">
                <a16:creationId xmlns:a16="http://schemas.microsoft.com/office/drawing/2014/main" id="{5B212626-F073-803F-36AB-BE79EA8191E4}"/>
              </a:ext>
            </a:extLst>
          </p:cNvPr>
          <p:cNvSpPr txBox="1">
            <a:spLocks noChangeArrowheads="1"/>
          </p:cNvSpPr>
          <p:nvPr/>
        </p:nvSpPr>
        <p:spPr bwMode="auto">
          <a:xfrm>
            <a:off x="5029200" y="4530725"/>
            <a:ext cx="1270000" cy="396875"/>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r>
              <a:rPr lang="en-US" altLang="en-US">
                <a:solidFill>
                  <a:srgbClr val="008000"/>
                </a:solidFill>
              </a:rPr>
              <a:t>188 kW</a:t>
            </a:r>
          </a:p>
        </p:txBody>
      </p:sp>
      <p:sp>
        <p:nvSpPr>
          <p:cNvPr id="32818" name="Text Box 105">
            <a:extLst>
              <a:ext uri="{FF2B5EF4-FFF2-40B4-BE49-F238E27FC236}">
                <a16:creationId xmlns:a16="http://schemas.microsoft.com/office/drawing/2014/main" id="{93C1080C-6E18-A385-266F-54CE6005968C}"/>
              </a:ext>
            </a:extLst>
          </p:cNvPr>
          <p:cNvSpPr txBox="1">
            <a:spLocks noChangeArrowheads="1"/>
          </p:cNvSpPr>
          <p:nvPr/>
        </p:nvSpPr>
        <p:spPr bwMode="auto">
          <a:xfrm>
            <a:off x="4000500" y="4924425"/>
            <a:ext cx="1295400" cy="396875"/>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r>
              <a:rPr lang="en-US" altLang="en-US">
                <a:solidFill>
                  <a:srgbClr val="008000"/>
                </a:solidFill>
              </a:rPr>
              <a:t>145 kW</a:t>
            </a:r>
          </a:p>
        </p:txBody>
      </p:sp>
      <p:sp>
        <p:nvSpPr>
          <p:cNvPr id="32819" name="Text Box 106">
            <a:extLst>
              <a:ext uri="{FF2B5EF4-FFF2-40B4-BE49-F238E27FC236}">
                <a16:creationId xmlns:a16="http://schemas.microsoft.com/office/drawing/2014/main" id="{39BF8CAE-79B0-DE4A-D8BA-C729F9CC9A1E}"/>
              </a:ext>
            </a:extLst>
          </p:cNvPr>
          <p:cNvSpPr txBox="1">
            <a:spLocks noChangeArrowheads="1"/>
          </p:cNvSpPr>
          <p:nvPr/>
        </p:nvSpPr>
        <p:spPr bwMode="auto">
          <a:xfrm>
            <a:off x="5524500" y="4924425"/>
            <a:ext cx="1295400" cy="396875"/>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r>
              <a:rPr lang="en-US" altLang="en-US">
                <a:solidFill>
                  <a:srgbClr val="008000"/>
                </a:solidFill>
              </a:rPr>
              <a:t>223 kW</a:t>
            </a:r>
          </a:p>
        </p:txBody>
      </p:sp>
      <p:sp>
        <p:nvSpPr>
          <p:cNvPr id="32820" name="Text Box 107">
            <a:extLst>
              <a:ext uri="{FF2B5EF4-FFF2-40B4-BE49-F238E27FC236}">
                <a16:creationId xmlns:a16="http://schemas.microsoft.com/office/drawing/2014/main" id="{5E0E223B-35AD-D45F-02A8-D90319F02E32}"/>
              </a:ext>
            </a:extLst>
          </p:cNvPr>
          <p:cNvSpPr txBox="1">
            <a:spLocks noChangeArrowheads="1"/>
          </p:cNvSpPr>
          <p:nvPr/>
        </p:nvSpPr>
        <p:spPr bwMode="auto">
          <a:xfrm>
            <a:off x="3009900" y="5318125"/>
            <a:ext cx="1244600" cy="396875"/>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r>
              <a:rPr lang="en-US" altLang="en-US">
                <a:solidFill>
                  <a:srgbClr val="008000"/>
                </a:solidFill>
              </a:rPr>
              <a:t>208 kW</a:t>
            </a:r>
          </a:p>
        </p:txBody>
      </p:sp>
      <p:sp>
        <p:nvSpPr>
          <p:cNvPr id="32821" name="Text Box 108">
            <a:extLst>
              <a:ext uri="{FF2B5EF4-FFF2-40B4-BE49-F238E27FC236}">
                <a16:creationId xmlns:a16="http://schemas.microsoft.com/office/drawing/2014/main" id="{54AF3AFE-FC89-19C3-C05C-FFB45A90F25E}"/>
              </a:ext>
            </a:extLst>
          </p:cNvPr>
          <p:cNvSpPr txBox="1">
            <a:spLocks noChangeArrowheads="1"/>
          </p:cNvSpPr>
          <p:nvPr/>
        </p:nvSpPr>
        <p:spPr bwMode="auto">
          <a:xfrm>
            <a:off x="4533900" y="5318125"/>
            <a:ext cx="1244600" cy="396875"/>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r>
              <a:rPr lang="en-US" altLang="en-US">
                <a:solidFill>
                  <a:srgbClr val="008000"/>
                </a:solidFill>
              </a:rPr>
              <a:t>150kW</a:t>
            </a:r>
          </a:p>
        </p:txBody>
      </p:sp>
      <p:sp>
        <p:nvSpPr>
          <p:cNvPr id="32822" name="Text Box 109">
            <a:extLst>
              <a:ext uri="{FF2B5EF4-FFF2-40B4-BE49-F238E27FC236}">
                <a16:creationId xmlns:a16="http://schemas.microsoft.com/office/drawing/2014/main" id="{216F6DF3-5957-3F2C-1979-D1B19FEB900E}"/>
              </a:ext>
            </a:extLst>
          </p:cNvPr>
          <p:cNvSpPr txBox="1">
            <a:spLocks noChangeArrowheads="1"/>
          </p:cNvSpPr>
          <p:nvPr/>
        </p:nvSpPr>
        <p:spPr bwMode="auto">
          <a:xfrm>
            <a:off x="6019800" y="5318125"/>
            <a:ext cx="1320800" cy="701675"/>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r>
              <a:rPr lang="en-US" altLang="en-US">
                <a:solidFill>
                  <a:srgbClr val="008000"/>
                </a:solidFill>
              </a:rPr>
              <a:t>238 kW</a:t>
            </a:r>
          </a:p>
          <a:p>
            <a:pPr algn="ctr"/>
            <a:r>
              <a:rPr lang="en-US" altLang="en-US">
                <a:solidFill>
                  <a:srgbClr val="008000"/>
                </a:solidFill>
              </a:rPr>
              <a:t>(peak)</a:t>
            </a:r>
          </a:p>
        </p:txBody>
      </p:sp>
      <p:sp>
        <p:nvSpPr>
          <p:cNvPr id="32823" name="Line 140">
            <a:extLst>
              <a:ext uri="{FF2B5EF4-FFF2-40B4-BE49-F238E27FC236}">
                <a16:creationId xmlns:a16="http://schemas.microsoft.com/office/drawing/2014/main" id="{2D990A07-22A0-8D57-7E43-BA5361F44D45}"/>
              </a:ext>
            </a:extLst>
          </p:cNvPr>
          <p:cNvSpPr>
            <a:spLocks noChangeShapeType="1"/>
          </p:cNvSpPr>
          <p:nvPr/>
        </p:nvSpPr>
        <p:spPr bwMode="auto">
          <a:xfrm flipH="1">
            <a:off x="1854200" y="4733925"/>
            <a:ext cx="228600" cy="0"/>
          </a:xfrm>
          <a:prstGeom prst="line">
            <a:avLst/>
          </a:prstGeom>
          <a:noFill/>
          <a:ln w="25400">
            <a:solidFill>
              <a:srgbClr val="008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24" name="Line 141">
            <a:extLst>
              <a:ext uri="{FF2B5EF4-FFF2-40B4-BE49-F238E27FC236}">
                <a16:creationId xmlns:a16="http://schemas.microsoft.com/office/drawing/2014/main" id="{2202A3A6-76B5-6ED0-D087-B4021861D361}"/>
              </a:ext>
            </a:extLst>
          </p:cNvPr>
          <p:cNvSpPr>
            <a:spLocks noChangeShapeType="1"/>
          </p:cNvSpPr>
          <p:nvPr/>
        </p:nvSpPr>
        <p:spPr bwMode="auto">
          <a:xfrm flipH="1">
            <a:off x="2362200" y="5114925"/>
            <a:ext cx="228600" cy="0"/>
          </a:xfrm>
          <a:prstGeom prst="line">
            <a:avLst/>
          </a:prstGeom>
          <a:noFill/>
          <a:ln w="25400">
            <a:solidFill>
              <a:srgbClr val="008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25" name="Line 142">
            <a:extLst>
              <a:ext uri="{FF2B5EF4-FFF2-40B4-BE49-F238E27FC236}">
                <a16:creationId xmlns:a16="http://schemas.microsoft.com/office/drawing/2014/main" id="{921F0895-F5A2-4D00-AA55-79D190D520C9}"/>
              </a:ext>
            </a:extLst>
          </p:cNvPr>
          <p:cNvSpPr>
            <a:spLocks noChangeShapeType="1"/>
          </p:cNvSpPr>
          <p:nvPr/>
        </p:nvSpPr>
        <p:spPr bwMode="auto">
          <a:xfrm flipH="1">
            <a:off x="2870200" y="5499100"/>
            <a:ext cx="228600" cy="0"/>
          </a:xfrm>
          <a:prstGeom prst="line">
            <a:avLst/>
          </a:prstGeom>
          <a:noFill/>
          <a:ln w="25400">
            <a:solidFill>
              <a:srgbClr val="008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26" name="Line 143">
            <a:extLst>
              <a:ext uri="{FF2B5EF4-FFF2-40B4-BE49-F238E27FC236}">
                <a16:creationId xmlns:a16="http://schemas.microsoft.com/office/drawing/2014/main" id="{90FFF012-4981-849B-88FE-369349497A96}"/>
              </a:ext>
            </a:extLst>
          </p:cNvPr>
          <p:cNvSpPr>
            <a:spLocks noChangeShapeType="1"/>
          </p:cNvSpPr>
          <p:nvPr/>
        </p:nvSpPr>
        <p:spPr bwMode="auto">
          <a:xfrm flipH="1">
            <a:off x="3378200" y="4733925"/>
            <a:ext cx="228600" cy="0"/>
          </a:xfrm>
          <a:prstGeom prst="line">
            <a:avLst/>
          </a:prstGeom>
          <a:noFill/>
          <a:ln w="25400">
            <a:solidFill>
              <a:srgbClr val="008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27" name="Line 144">
            <a:extLst>
              <a:ext uri="{FF2B5EF4-FFF2-40B4-BE49-F238E27FC236}">
                <a16:creationId xmlns:a16="http://schemas.microsoft.com/office/drawing/2014/main" id="{506AED7A-EB15-4393-531D-D7A12DB6091A}"/>
              </a:ext>
            </a:extLst>
          </p:cNvPr>
          <p:cNvSpPr>
            <a:spLocks noChangeShapeType="1"/>
          </p:cNvSpPr>
          <p:nvPr/>
        </p:nvSpPr>
        <p:spPr bwMode="auto">
          <a:xfrm flipH="1">
            <a:off x="3886200" y="5114925"/>
            <a:ext cx="228600" cy="0"/>
          </a:xfrm>
          <a:prstGeom prst="line">
            <a:avLst/>
          </a:prstGeom>
          <a:noFill/>
          <a:ln w="25400">
            <a:solidFill>
              <a:srgbClr val="008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28" name="Line 145">
            <a:extLst>
              <a:ext uri="{FF2B5EF4-FFF2-40B4-BE49-F238E27FC236}">
                <a16:creationId xmlns:a16="http://schemas.microsoft.com/office/drawing/2014/main" id="{CFF851F0-55F2-BAEE-B250-692691D7A3C3}"/>
              </a:ext>
            </a:extLst>
          </p:cNvPr>
          <p:cNvSpPr>
            <a:spLocks noChangeShapeType="1"/>
          </p:cNvSpPr>
          <p:nvPr/>
        </p:nvSpPr>
        <p:spPr bwMode="auto">
          <a:xfrm flipH="1">
            <a:off x="4394200" y="5499100"/>
            <a:ext cx="228600" cy="0"/>
          </a:xfrm>
          <a:prstGeom prst="line">
            <a:avLst/>
          </a:prstGeom>
          <a:noFill/>
          <a:ln w="25400">
            <a:solidFill>
              <a:srgbClr val="008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29" name="Line 146">
            <a:extLst>
              <a:ext uri="{FF2B5EF4-FFF2-40B4-BE49-F238E27FC236}">
                <a16:creationId xmlns:a16="http://schemas.microsoft.com/office/drawing/2014/main" id="{85884DEE-3B3C-05E0-CF4C-6692D810111A}"/>
              </a:ext>
            </a:extLst>
          </p:cNvPr>
          <p:cNvSpPr>
            <a:spLocks noChangeShapeType="1"/>
          </p:cNvSpPr>
          <p:nvPr/>
        </p:nvSpPr>
        <p:spPr bwMode="auto">
          <a:xfrm flipH="1">
            <a:off x="4902200" y="4733925"/>
            <a:ext cx="228600" cy="0"/>
          </a:xfrm>
          <a:prstGeom prst="line">
            <a:avLst/>
          </a:prstGeom>
          <a:noFill/>
          <a:ln w="25400">
            <a:solidFill>
              <a:srgbClr val="008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30" name="Line 147">
            <a:extLst>
              <a:ext uri="{FF2B5EF4-FFF2-40B4-BE49-F238E27FC236}">
                <a16:creationId xmlns:a16="http://schemas.microsoft.com/office/drawing/2014/main" id="{2AAA3B52-1F88-8A25-1FCC-72FA2D095FEF}"/>
              </a:ext>
            </a:extLst>
          </p:cNvPr>
          <p:cNvSpPr>
            <a:spLocks noChangeShapeType="1"/>
          </p:cNvSpPr>
          <p:nvPr/>
        </p:nvSpPr>
        <p:spPr bwMode="auto">
          <a:xfrm flipH="1">
            <a:off x="5410200" y="5114925"/>
            <a:ext cx="228600" cy="0"/>
          </a:xfrm>
          <a:prstGeom prst="line">
            <a:avLst/>
          </a:prstGeom>
          <a:noFill/>
          <a:ln w="25400">
            <a:solidFill>
              <a:srgbClr val="008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31" name="Line 148">
            <a:extLst>
              <a:ext uri="{FF2B5EF4-FFF2-40B4-BE49-F238E27FC236}">
                <a16:creationId xmlns:a16="http://schemas.microsoft.com/office/drawing/2014/main" id="{307F6360-7DA5-1C38-85D7-92FDD0970CDD}"/>
              </a:ext>
            </a:extLst>
          </p:cNvPr>
          <p:cNvSpPr>
            <a:spLocks noChangeShapeType="1"/>
          </p:cNvSpPr>
          <p:nvPr/>
        </p:nvSpPr>
        <p:spPr bwMode="auto">
          <a:xfrm flipH="1">
            <a:off x="5918200" y="5499100"/>
            <a:ext cx="228600" cy="0"/>
          </a:xfrm>
          <a:prstGeom prst="line">
            <a:avLst/>
          </a:prstGeom>
          <a:noFill/>
          <a:ln w="25400">
            <a:solidFill>
              <a:srgbClr val="008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32" name="Line 149">
            <a:extLst>
              <a:ext uri="{FF2B5EF4-FFF2-40B4-BE49-F238E27FC236}">
                <a16:creationId xmlns:a16="http://schemas.microsoft.com/office/drawing/2014/main" id="{8B500B83-AE91-332A-FE6F-9FBB14A7099B}"/>
              </a:ext>
            </a:extLst>
          </p:cNvPr>
          <p:cNvSpPr>
            <a:spLocks noChangeShapeType="1"/>
          </p:cNvSpPr>
          <p:nvPr/>
        </p:nvSpPr>
        <p:spPr bwMode="auto">
          <a:xfrm>
            <a:off x="3149600" y="4733925"/>
            <a:ext cx="228600" cy="0"/>
          </a:xfrm>
          <a:prstGeom prst="line">
            <a:avLst/>
          </a:prstGeom>
          <a:noFill/>
          <a:ln w="25400">
            <a:solidFill>
              <a:srgbClr val="008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33" name="Line 151">
            <a:extLst>
              <a:ext uri="{FF2B5EF4-FFF2-40B4-BE49-F238E27FC236}">
                <a16:creationId xmlns:a16="http://schemas.microsoft.com/office/drawing/2014/main" id="{D874599E-206F-D979-22AD-4ADC6ACEFECA}"/>
              </a:ext>
            </a:extLst>
          </p:cNvPr>
          <p:cNvSpPr>
            <a:spLocks noChangeShapeType="1"/>
          </p:cNvSpPr>
          <p:nvPr/>
        </p:nvSpPr>
        <p:spPr bwMode="auto">
          <a:xfrm>
            <a:off x="3657600" y="5114925"/>
            <a:ext cx="228600" cy="0"/>
          </a:xfrm>
          <a:prstGeom prst="line">
            <a:avLst/>
          </a:prstGeom>
          <a:noFill/>
          <a:ln w="25400">
            <a:solidFill>
              <a:srgbClr val="008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34" name="Line 152">
            <a:extLst>
              <a:ext uri="{FF2B5EF4-FFF2-40B4-BE49-F238E27FC236}">
                <a16:creationId xmlns:a16="http://schemas.microsoft.com/office/drawing/2014/main" id="{328C4DC7-3F85-C56E-4A41-5B4FD05CAC27}"/>
              </a:ext>
            </a:extLst>
          </p:cNvPr>
          <p:cNvSpPr>
            <a:spLocks noChangeShapeType="1"/>
          </p:cNvSpPr>
          <p:nvPr/>
        </p:nvSpPr>
        <p:spPr bwMode="auto">
          <a:xfrm>
            <a:off x="4165600" y="5499100"/>
            <a:ext cx="228600" cy="0"/>
          </a:xfrm>
          <a:prstGeom prst="line">
            <a:avLst/>
          </a:prstGeom>
          <a:noFill/>
          <a:ln w="25400">
            <a:solidFill>
              <a:srgbClr val="008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35" name="Line 153">
            <a:extLst>
              <a:ext uri="{FF2B5EF4-FFF2-40B4-BE49-F238E27FC236}">
                <a16:creationId xmlns:a16="http://schemas.microsoft.com/office/drawing/2014/main" id="{512C80F0-996E-20D6-BAB9-724FAB524A07}"/>
              </a:ext>
            </a:extLst>
          </p:cNvPr>
          <p:cNvSpPr>
            <a:spLocks noChangeShapeType="1"/>
          </p:cNvSpPr>
          <p:nvPr/>
        </p:nvSpPr>
        <p:spPr bwMode="auto">
          <a:xfrm>
            <a:off x="4673600" y="4733925"/>
            <a:ext cx="228600" cy="0"/>
          </a:xfrm>
          <a:prstGeom prst="line">
            <a:avLst/>
          </a:prstGeom>
          <a:noFill/>
          <a:ln w="25400">
            <a:solidFill>
              <a:srgbClr val="008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36" name="Line 154">
            <a:extLst>
              <a:ext uri="{FF2B5EF4-FFF2-40B4-BE49-F238E27FC236}">
                <a16:creationId xmlns:a16="http://schemas.microsoft.com/office/drawing/2014/main" id="{981F7645-46FD-2483-EEC8-32682B0C98D2}"/>
              </a:ext>
            </a:extLst>
          </p:cNvPr>
          <p:cNvSpPr>
            <a:spLocks noChangeShapeType="1"/>
          </p:cNvSpPr>
          <p:nvPr/>
        </p:nvSpPr>
        <p:spPr bwMode="auto">
          <a:xfrm>
            <a:off x="5181600" y="5114925"/>
            <a:ext cx="228600" cy="0"/>
          </a:xfrm>
          <a:prstGeom prst="line">
            <a:avLst/>
          </a:prstGeom>
          <a:noFill/>
          <a:ln w="25400">
            <a:solidFill>
              <a:srgbClr val="008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37" name="Line 155">
            <a:extLst>
              <a:ext uri="{FF2B5EF4-FFF2-40B4-BE49-F238E27FC236}">
                <a16:creationId xmlns:a16="http://schemas.microsoft.com/office/drawing/2014/main" id="{D2B421C6-1CCD-BD1F-BDFD-6295C5CFF45E}"/>
              </a:ext>
            </a:extLst>
          </p:cNvPr>
          <p:cNvSpPr>
            <a:spLocks noChangeShapeType="1"/>
          </p:cNvSpPr>
          <p:nvPr/>
        </p:nvSpPr>
        <p:spPr bwMode="auto">
          <a:xfrm>
            <a:off x="5689600" y="5499100"/>
            <a:ext cx="228600" cy="0"/>
          </a:xfrm>
          <a:prstGeom prst="line">
            <a:avLst/>
          </a:prstGeom>
          <a:noFill/>
          <a:ln w="25400">
            <a:solidFill>
              <a:srgbClr val="008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38" name="Line 156">
            <a:extLst>
              <a:ext uri="{FF2B5EF4-FFF2-40B4-BE49-F238E27FC236}">
                <a16:creationId xmlns:a16="http://schemas.microsoft.com/office/drawing/2014/main" id="{CCE63D1C-5447-A9F6-5CA9-908E0DDC49D7}"/>
              </a:ext>
            </a:extLst>
          </p:cNvPr>
          <p:cNvSpPr>
            <a:spLocks noChangeShapeType="1"/>
          </p:cNvSpPr>
          <p:nvPr/>
        </p:nvSpPr>
        <p:spPr bwMode="auto">
          <a:xfrm>
            <a:off x="6197600" y="4733925"/>
            <a:ext cx="228600" cy="0"/>
          </a:xfrm>
          <a:prstGeom prst="line">
            <a:avLst/>
          </a:prstGeom>
          <a:noFill/>
          <a:ln w="25400">
            <a:solidFill>
              <a:srgbClr val="008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39" name="Line 157">
            <a:extLst>
              <a:ext uri="{FF2B5EF4-FFF2-40B4-BE49-F238E27FC236}">
                <a16:creationId xmlns:a16="http://schemas.microsoft.com/office/drawing/2014/main" id="{0C081886-53FD-F511-E209-5240EB7702E4}"/>
              </a:ext>
            </a:extLst>
          </p:cNvPr>
          <p:cNvSpPr>
            <a:spLocks noChangeShapeType="1"/>
          </p:cNvSpPr>
          <p:nvPr/>
        </p:nvSpPr>
        <p:spPr bwMode="auto">
          <a:xfrm>
            <a:off x="6705600" y="5102225"/>
            <a:ext cx="228600" cy="0"/>
          </a:xfrm>
          <a:prstGeom prst="line">
            <a:avLst/>
          </a:prstGeom>
          <a:noFill/>
          <a:ln w="25400">
            <a:solidFill>
              <a:srgbClr val="008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40" name="Line 158">
            <a:extLst>
              <a:ext uri="{FF2B5EF4-FFF2-40B4-BE49-F238E27FC236}">
                <a16:creationId xmlns:a16="http://schemas.microsoft.com/office/drawing/2014/main" id="{EF993007-F59F-CEC3-D9DC-6C7E9886476F}"/>
              </a:ext>
            </a:extLst>
          </p:cNvPr>
          <p:cNvSpPr>
            <a:spLocks noChangeShapeType="1"/>
          </p:cNvSpPr>
          <p:nvPr/>
        </p:nvSpPr>
        <p:spPr bwMode="auto">
          <a:xfrm>
            <a:off x="7213600" y="5486400"/>
            <a:ext cx="228600" cy="0"/>
          </a:xfrm>
          <a:prstGeom prst="line">
            <a:avLst/>
          </a:prstGeom>
          <a:noFill/>
          <a:ln w="25400">
            <a:solidFill>
              <a:srgbClr val="008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41" name="Line 162">
            <a:extLst>
              <a:ext uri="{FF2B5EF4-FFF2-40B4-BE49-F238E27FC236}">
                <a16:creationId xmlns:a16="http://schemas.microsoft.com/office/drawing/2014/main" id="{D5FC80A9-6CA8-1C20-E6EE-3B4C6B409BA7}"/>
              </a:ext>
            </a:extLst>
          </p:cNvPr>
          <p:cNvSpPr>
            <a:spLocks noChangeShapeType="1"/>
          </p:cNvSpPr>
          <p:nvPr/>
        </p:nvSpPr>
        <p:spPr bwMode="auto">
          <a:xfrm>
            <a:off x="5918200" y="2105025"/>
            <a:ext cx="1524000" cy="0"/>
          </a:xfrm>
          <a:prstGeom prst="line">
            <a:avLst/>
          </a:prstGeom>
          <a:noFill/>
          <a:ln w="25400">
            <a:solidFill>
              <a:schemeClr val="accent2"/>
            </a:solidFill>
            <a:prstDash val="dash"/>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42" name="Line 165">
            <a:extLst>
              <a:ext uri="{FF2B5EF4-FFF2-40B4-BE49-F238E27FC236}">
                <a16:creationId xmlns:a16="http://schemas.microsoft.com/office/drawing/2014/main" id="{DE6A7D26-E088-0D25-2CAD-7661E75F36C6}"/>
              </a:ext>
            </a:extLst>
          </p:cNvPr>
          <p:cNvSpPr>
            <a:spLocks noChangeShapeType="1"/>
          </p:cNvSpPr>
          <p:nvPr/>
        </p:nvSpPr>
        <p:spPr bwMode="auto">
          <a:xfrm>
            <a:off x="2870200" y="2333625"/>
            <a:ext cx="1524000" cy="0"/>
          </a:xfrm>
          <a:prstGeom prst="line">
            <a:avLst/>
          </a:prstGeom>
          <a:noFill/>
          <a:ln w="25400">
            <a:solidFill>
              <a:schemeClr val="accent2"/>
            </a:solidFill>
            <a:prstDash val="dash"/>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43" name="Line 166">
            <a:extLst>
              <a:ext uri="{FF2B5EF4-FFF2-40B4-BE49-F238E27FC236}">
                <a16:creationId xmlns:a16="http://schemas.microsoft.com/office/drawing/2014/main" id="{3EC3D2FA-2C4F-456C-F7F3-B1DD2C538A94}"/>
              </a:ext>
            </a:extLst>
          </p:cNvPr>
          <p:cNvSpPr>
            <a:spLocks noChangeShapeType="1"/>
          </p:cNvSpPr>
          <p:nvPr/>
        </p:nvSpPr>
        <p:spPr bwMode="auto">
          <a:xfrm>
            <a:off x="2362200" y="2295525"/>
            <a:ext cx="1524000" cy="0"/>
          </a:xfrm>
          <a:prstGeom prst="line">
            <a:avLst/>
          </a:prstGeom>
          <a:noFill/>
          <a:ln w="25400">
            <a:solidFill>
              <a:schemeClr val="accent2"/>
            </a:solidFill>
            <a:prstDash val="dash"/>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44" name="Line 167">
            <a:extLst>
              <a:ext uri="{FF2B5EF4-FFF2-40B4-BE49-F238E27FC236}">
                <a16:creationId xmlns:a16="http://schemas.microsoft.com/office/drawing/2014/main" id="{65C22B77-8671-177C-0031-BCDE7F7861AB}"/>
              </a:ext>
            </a:extLst>
          </p:cNvPr>
          <p:cNvSpPr>
            <a:spLocks noChangeShapeType="1"/>
          </p:cNvSpPr>
          <p:nvPr/>
        </p:nvSpPr>
        <p:spPr bwMode="auto">
          <a:xfrm>
            <a:off x="1854200" y="2486025"/>
            <a:ext cx="1524000" cy="0"/>
          </a:xfrm>
          <a:prstGeom prst="line">
            <a:avLst/>
          </a:prstGeom>
          <a:noFill/>
          <a:ln w="25400">
            <a:solidFill>
              <a:schemeClr val="accent2"/>
            </a:solidFill>
            <a:prstDash val="dash"/>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45" name="Line 168">
            <a:extLst>
              <a:ext uri="{FF2B5EF4-FFF2-40B4-BE49-F238E27FC236}">
                <a16:creationId xmlns:a16="http://schemas.microsoft.com/office/drawing/2014/main" id="{983326C4-FA5D-8E8A-822D-C4A797AFFAD5}"/>
              </a:ext>
            </a:extLst>
          </p:cNvPr>
          <p:cNvSpPr>
            <a:spLocks noChangeShapeType="1"/>
          </p:cNvSpPr>
          <p:nvPr/>
        </p:nvSpPr>
        <p:spPr bwMode="auto">
          <a:xfrm>
            <a:off x="3378200" y="2524125"/>
            <a:ext cx="1524000" cy="0"/>
          </a:xfrm>
          <a:prstGeom prst="line">
            <a:avLst/>
          </a:prstGeom>
          <a:noFill/>
          <a:ln w="25400">
            <a:solidFill>
              <a:schemeClr val="accent2"/>
            </a:solidFill>
            <a:prstDash val="dash"/>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46" name="Line 170">
            <a:extLst>
              <a:ext uri="{FF2B5EF4-FFF2-40B4-BE49-F238E27FC236}">
                <a16:creationId xmlns:a16="http://schemas.microsoft.com/office/drawing/2014/main" id="{110A34B9-24A6-8FA1-8C68-759419059FA0}"/>
              </a:ext>
            </a:extLst>
          </p:cNvPr>
          <p:cNvSpPr>
            <a:spLocks noChangeShapeType="1"/>
          </p:cNvSpPr>
          <p:nvPr/>
        </p:nvSpPr>
        <p:spPr bwMode="auto">
          <a:xfrm>
            <a:off x="1854200" y="2854325"/>
            <a:ext cx="0" cy="2819400"/>
          </a:xfrm>
          <a:prstGeom prst="line">
            <a:avLst/>
          </a:prstGeom>
          <a:noFill/>
          <a:ln w="190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47" name="Line 172">
            <a:extLst>
              <a:ext uri="{FF2B5EF4-FFF2-40B4-BE49-F238E27FC236}">
                <a16:creationId xmlns:a16="http://schemas.microsoft.com/office/drawing/2014/main" id="{3E7334E6-2118-FA5A-4802-55984647B758}"/>
              </a:ext>
            </a:extLst>
          </p:cNvPr>
          <p:cNvSpPr>
            <a:spLocks noChangeShapeType="1"/>
          </p:cNvSpPr>
          <p:nvPr/>
        </p:nvSpPr>
        <p:spPr bwMode="auto">
          <a:xfrm>
            <a:off x="3886200" y="2816225"/>
            <a:ext cx="1524000" cy="0"/>
          </a:xfrm>
          <a:prstGeom prst="line">
            <a:avLst/>
          </a:prstGeom>
          <a:noFill/>
          <a:ln w="25400">
            <a:solidFill>
              <a:schemeClr val="accent2"/>
            </a:solidFill>
            <a:prstDash val="dash"/>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48" name="Line 173">
            <a:extLst>
              <a:ext uri="{FF2B5EF4-FFF2-40B4-BE49-F238E27FC236}">
                <a16:creationId xmlns:a16="http://schemas.microsoft.com/office/drawing/2014/main" id="{6C153105-A84B-51AE-277B-8B500E5764F5}"/>
              </a:ext>
            </a:extLst>
          </p:cNvPr>
          <p:cNvSpPr>
            <a:spLocks noChangeShapeType="1"/>
          </p:cNvSpPr>
          <p:nvPr/>
        </p:nvSpPr>
        <p:spPr bwMode="auto">
          <a:xfrm>
            <a:off x="4394200" y="2778125"/>
            <a:ext cx="1524000" cy="0"/>
          </a:xfrm>
          <a:prstGeom prst="line">
            <a:avLst/>
          </a:prstGeom>
          <a:noFill/>
          <a:ln w="25400">
            <a:solidFill>
              <a:schemeClr val="accent2"/>
            </a:solidFill>
            <a:prstDash val="dash"/>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49" name="Line 174">
            <a:extLst>
              <a:ext uri="{FF2B5EF4-FFF2-40B4-BE49-F238E27FC236}">
                <a16:creationId xmlns:a16="http://schemas.microsoft.com/office/drawing/2014/main" id="{33F20891-10EA-81E5-1CFD-06225575CD2A}"/>
              </a:ext>
            </a:extLst>
          </p:cNvPr>
          <p:cNvSpPr>
            <a:spLocks noChangeShapeType="1"/>
          </p:cNvSpPr>
          <p:nvPr/>
        </p:nvSpPr>
        <p:spPr bwMode="auto">
          <a:xfrm>
            <a:off x="4902200" y="2486025"/>
            <a:ext cx="1524000" cy="0"/>
          </a:xfrm>
          <a:prstGeom prst="line">
            <a:avLst/>
          </a:prstGeom>
          <a:noFill/>
          <a:ln w="25400">
            <a:solidFill>
              <a:schemeClr val="accent2"/>
            </a:solidFill>
            <a:prstDash val="dash"/>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50" name="Line 175">
            <a:extLst>
              <a:ext uri="{FF2B5EF4-FFF2-40B4-BE49-F238E27FC236}">
                <a16:creationId xmlns:a16="http://schemas.microsoft.com/office/drawing/2014/main" id="{0181E208-23EF-DE34-1BA5-73B2703044BF}"/>
              </a:ext>
            </a:extLst>
          </p:cNvPr>
          <p:cNvSpPr>
            <a:spLocks noChangeShapeType="1"/>
          </p:cNvSpPr>
          <p:nvPr/>
        </p:nvSpPr>
        <p:spPr bwMode="auto">
          <a:xfrm>
            <a:off x="5410200" y="2206625"/>
            <a:ext cx="1524000" cy="0"/>
          </a:xfrm>
          <a:prstGeom prst="line">
            <a:avLst/>
          </a:prstGeom>
          <a:noFill/>
          <a:ln w="25400">
            <a:solidFill>
              <a:schemeClr val="accent2"/>
            </a:solidFill>
            <a:prstDash val="dash"/>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51" name="Text Box 176">
            <a:extLst>
              <a:ext uri="{FF2B5EF4-FFF2-40B4-BE49-F238E27FC236}">
                <a16:creationId xmlns:a16="http://schemas.microsoft.com/office/drawing/2014/main" id="{6371141F-8AAB-9CAE-0702-5CBE67C9BC17}"/>
              </a:ext>
            </a:extLst>
          </p:cNvPr>
          <p:cNvSpPr txBox="1">
            <a:spLocks noChangeArrowheads="1"/>
          </p:cNvSpPr>
          <p:nvPr/>
        </p:nvSpPr>
        <p:spPr bwMode="auto">
          <a:xfrm>
            <a:off x="3568700" y="1638300"/>
            <a:ext cx="2568575" cy="396875"/>
          </a:xfrm>
          <a:prstGeom prst="rect">
            <a:avLst/>
          </a:prstGeom>
          <a:solidFill>
            <a:schemeClr val="bg1"/>
          </a:solidFill>
          <a:ln>
            <a:noFill/>
          </a:ln>
          <a:effectLst/>
          <a:extLs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r>
              <a:rPr lang="en-US" altLang="en-US" i="1">
                <a:solidFill>
                  <a:schemeClr val="hlink"/>
                </a:solidFill>
              </a:rPr>
              <a:t>Instantaneous Power</a:t>
            </a:r>
          </a:p>
        </p:txBody>
      </p:sp>
      <p:sp>
        <p:nvSpPr>
          <p:cNvPr id="32852" name="Freeform 136">
            <a:extLst>
              <a:ext uri="{FF2B5EF4-FFF2-40B4-BE49-F238E27FC236}">
                <a16:creationId xmlns:a16="http://schemas.microsoft.com/office/drawing/2014/main" id="{4200F123-6216-D9E6-CAFB-55F6BEABAA71}"/>
              </a:ext>
            </a:extLst>
          </p:cNvPr>
          <p:cNvSpPr>
            <a:spLocks/>
          </p:cNvSpPr>
          <p:nvPr/>
        </p:nvSpPr>
        <p:spPr bwMode="auto">
          <a:xfrm>
            <a:off x="1841500" y="1901825"/>
            <a:ext cx="6324600" cy="1168400"/>
          </a:xfrm>
          <a:custGeom>
            <a:avLst/>
            <a:gdLst>
              <a:gd name="T0" fmla="*/ 0 w 3984"/>
              <a:gd name="T1" fmla="*/ 2147483646 h 736"/>
              <a:gd name="T2" fmla="*/ 2147483646 w 3984"/>
              <a:gd name="T3" fmla="*/ 2147483646 h 736"/>
              <a:gd name="T4" fmla="*/ 2147483646 w 3984"/>
              <a:gd name="T5" fmla="*/ 2147483646 h 736"/>
              <a:gd name="T6" fmla="*/ 2147483646 w 3984"/>
              <a:gd name="T7" fmla="*/ 2147483646 h 736"/>
              <a:gd name="T8" fmla="*/ 2147483646 w 3984"/>
              <a:gd name="T9" fmla="*/ 2147483646 h 736"/>
              <a:gd name="T10" fmla="*/ 2147483646 w 3984"/>
              <a:gd name="T11" fmla="*/ 2147483646 h 736"/>
              <a:gd name="T12" fmla="*/ 2147483646 w 3984"/>
              <a:gd name="T13" fmla="*/ 2147483646 h 736"/>
              <a:gd name="T14" fmla="*/ 2147483646 w 3984"/>
              <a:gd name="T15" fmla="*/ 2147483646 h 736"/>
              <a:gd name="T16" fmla="*/ 2147483646 w 3984"/>
              <a:gd name="T17" fmla="*/ 2147483646 h 736"/>
              <a:gd name="T18" fmla="*/ 2147483646 w 3984"/>
              <a:gd name="T19" fmla="*/ 2147483646 h 736"/>
              <a:gd name="T20" fmla="*/ 2147483646 w 3984"/>
              <a:gd name="T21" fmla="*/ 2147483646 h 736"/>
              <a:gd name="T22" fmla="*/ 2147483646 w 3984"/>
              <a:gd name="T23" fmla="*/ 2147483646 h 736"/>
              <a:gd name="T24" fmla="*/ 2147483646 w 3984"/>
              <a:gd name="T25" fmla="*/ 2147483646 h 736"/>
              <a:gd name="T26" fmla="*/ 2147483646 w 3984"/>
              <a:gd name="T27" fmla="*/ 2147483646 h 7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84" h="736">
                <a:moveTo>
                  <a:pt x="0" y="648"/>
                </a:moveTo>
                <a:cubicBezTo>
                  <a:pt x="112" y="552"/>
                  <a:pt x="224" y="456"/>
                  <a:pt x="336" y="408"/>
                </a:cubicBezTo>
                <a:cubicBezTo>
                  <a:pt x="448" y="360"/>
                  <a:pt x="568" y="424"/>
                  <a:pt x="672" y="360"/>
                </a:cubicBezTo>
                <a:cubicBezTo>
                  <a:pt x="776" y="296"/>
                  <a:pt x="856" y="48"/>
                  <a:pt x="960" y="24"/>
                </a:cubicBezTo>
                <a:cubicBezTo>
                  <a:pt x="1064" y="0"/>
                  <a:pt x="1184" y="112"/>
                  <a:pt x="1296" y="216"/>
                </a:cubicBezTo>
                <a:cubicBezTo>
                  <a:pt x="1408" y="320"/>
                  <a:pt x="1528" y="576"/>
                  <a:pt x="1632" y="648"/>
                </a:cubicBezTo>
                <a:cubicBezTo>
                  <a:pt x="1736" y="720"/>
                  <a:pt x="1816" y="648"/>
                  <a:pt x="1920" y="648"/>
                </a:cubicBezTo>
                <a:cubicBezTo>
                  <a:pt x="2024" y="648"/>
                  <a:pt x="2144" y="736"/>
                  <a:pt x="2256" y="648"/>
                </a:cubicBezTo>
                <a:cubicBezTo>
                  <a:pt x="2368" y="560"/>
                  <a:pt x="2488" y="224"/>
                  <a:pt x="2592" y="120"/>
                </a:cubicBezTo>
                <a:cubicBezTo>
                  <a:pt x="2696" y="16"/>
                  <a:pt x="2776" y="24"/>
                  <a:pt x="2880" y="24"/>
                </a:cubicBezTo>
                <a:cubicBezTo>
                  <a:pt x="2984" y="24"/>
                  <a:pt x="3104" y="48"/>
                  <a:pt x="3216" y="120"/>
                </a:cubicBezTo>
                <a:cubicBezTo>
                  <a:pt x="3328" y="192"/>
                  <a:pt x="3448" y="360"/>
                  <a:pt x="3552" y="456"/>
                </a:cubicBezTo>
                <a:cubicBezTo>
                  <a:pt x="3656" y="552"/>
                  <a:pt x="3768" y="656"/>
                  <a:pt x="3840" y="696"/>
                </a:cubicBezTo>
                <a:cubicBezTo>
                  <a:pt x="3912" y="736"/>
                  <a:pt x="3948" y="716"/>
                  <a:pt x="3984" y="696"/>
                </a:cubicBezTo>
              </a:path>
            </a:pathLst>
          </a:custGeom>
          <a:noFill/>
          <a:ln w="25400" cap="flat" cmpd="sng">
            <a:solidFill>
              <a:schemeClr val="hlink"/>
            </a:solidFill>
            <a:prstDash val="solid"/>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53" name="Line 177">
            <a:extLst>
              <a:ext uri="{FF2B5EF4-FFF2-40B4-BE49-F238E27FC236}">
                <a16:creationId xmlns:a16="http://schemas.microsoft.com/office/drawing/2014/main" id="{BEAC45B6-D191-8D81-3610-1578894EF25B}"/>
              </a:ext>
            </a:extLst>
          </p:cNvPr>
          <p:cNvSpPr>
            <a:spLocks noChangeShapeType="1"/>
          </p:cNvSpPr>
          <p:nvPr/>
        </p:nvSpPr>
        <p:spPr bwMode="auto">
          <a:xfrm flipV="1">
            <a:off x="1847850" y="5259388"/>
            <a:ext cx="0" cy="533400"/>
          </a:xfrm>
          <a:prstGeom prst="line">
            <a:avLst/>
          </a:prstGeom>
          <a:noFill/>
          <a:ln w="381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54" name="Text Box 178">
            <a:extLst>
              <a:ext uri="{FF2B5EF4-FFF2-40B4-BE49-F238E27FC236}">
                <a16:creationId xmlns:a16="http://schemas.microsoft.com/office/drawing/2014/main" id="{E089FDE3-B5C3-68CC-B427-35295DF28AB8}"/>
              </a:ext>
            </a:extLst>
          </p:cNvPr>
          <p:cNvSpPr txBox="1">
            <a:spLocks noChangeArrowheads="1"/>
          </p:cNvSpPr>
          <p:nvPr/>
        </p:nvSpPr>
        <p:spPr bwMode="auto">
          <a:xfrm>
            <a:off x="1009650" y="5622925"/>
            <a:ext cx="1735138" cy="396875"/>
          </a:xfrm>
          <a:prstGeom prst="rect">
            <a:avLst/>
          </a:prstGeom>
          <a:solidFill>
            <a:schemeClr val="bg1"/>
          </a:solidFill>
          <a:ln>
            <a:noFill/>
          </a:ln>
          <a:effectLst/>
          <a:extLs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r>
              <a:rPr lang="en-GB" altLang="en-US"/>
              <a:t>demand reset</a:t>
            </a:r>
          </a:p>
        </p:txBody>
      </p:sp>
      <p:sp>
        <p:nvSpPr>
          <p:cNvPr id="32855" name="Rectangle 181">
            <a:extLst>
              <a:ext uri="{FF2B5EF4-FFF2-40B4-BE49-F238E27FC236}">
                <a16:creationId xmlns:a16="http://schemas.microsoft.com/office/drawing/2014/main" id="{B7581FD6-93E5-7B38-AC61-4C3C810170B3}"/>
              </a:ext>
            </a:extLst>
          </p:cNvPr>
          <p:cNvSpPr>
            <a:spLocks noChangeArrowheads="1"/>
          </p:cNvSpPr>
          <p:nvPr/>
        </p:nvSpPr>
        <p:spPr bwMode="auto">
          <a:xfrm>
            <a:off x="5918200" y="5334000"/>
            <a:ext cx="1524000" cy="6858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endParaRPr lang="en-US" altLang="en-US"/>
          </a:p>
        </p:txBody>
      </p:sp>
      <p:sp>
        <p:nvSpPr>
          <p:cNvPr id="32856" name="Line 183">
            <a:extLst>
              <a:ext uri="{FF2B5EF4-FFF2-40B4-BE49-F238E27FC236}">
                <a16:creationId xmlns:a16="http://schemas.microsoft.com/office/drawing/2014/main" id="{FADD2661-4387-58D1-E267-560C598BAA4A}"/>
              </a:ext>
            </a:extLst>
          </p:cNvPr>
          <p:cNvSpPr>
            <a:spLocks noChangeShapeType="1"/>
          </p:cNvSpPr>
          <p:nvPr/>
        </p:nvSpPr>
        <p:spPr bwMode="auto">
          <a:xfrm>
            <a:off x="6419850" y="2390775"/>
            <a:ext cx="1524000" cy="0"/>
          </a:xfrm>
          <a:prstGeom prst="line">
            <a:avLst/>
          </a:prstGeom>
          <a:noFill/>
          <a:ln w="25400">
            <a:solidFill>
              <a:schemeClr val="accent2"/>
            </a:solidFill>
            <a:prstDash val="dash"/>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57" name="Text Box 185">
            <a:extLst>
              <a:ext uri="{FF2B5EF4-FFF2-40B4-BE49-F238E27FC236}">
                <a16:creationId xmlns:a16="http://schemas.microsoft.com/office/drawing/2014/main" id="{308260A2-0834-88A2-4205-806222870BFD}"/>
              </a:ext>
            </a:extLst>
          </p:cNvPr>
          <p:cNvSpPr txBox="1">
            <a:spLocks noChangeArrowheads="1"/>
          </p:cNvSpPr>
          <p:nvPr/>
        </p:nvSpPr>
        <p:spPr bwMode="auto">
          <a:xfrm>
            <a:off x="6546850" y="4527550"/>
            <a:ext cx="1270000" cy="396875"/>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r>
              <a:rPr lang="en-US" altLang="en-US">
                <a:solidFill>
                  <a:srgbClr val="008000"/>
                </a:solidFill>
              </a:rPr>
              <a:t>200 kW</a:t>
            </a:r>
          </a:p>
        </p:txBody>
      </p:sp>
      <p:sp>
        <p:nvSpPr>
          <p:cNvPr id="32858" name="Line 186">
            <a:extLst>
              <a:ext uri="{FF2B5EF4-FFF2-40B4-BE49-F238E27FC236}">
                <a16:creationId xmlns:a16="http://schemas.microsoft.com/office/drawing/2014/main" id="{27773554-F357-312F-2E97-92CCC36577F4}"/>
              </a:ext>
            </a:extLst>
          </p:cNvPr>
          <p:cNvSpPr>
            <a:spLocks noChangeShapeType="1"/>
          </p:cNvSpPr>
          <p:nvPr/>
        </p:nvSpPr>
        <p:spPr bwMode="auto">
          <a:xfrm flipH="1">
            <a:off x="6419850" y="4730750"/>
            <a:ext cx="228600" cy="0"/>
          </a:xfrm>
          <a:prstGeom prst="line">
            <a:avLst/>
          </a:prstGeom>
          <a:noFill/>
          <a:ln w="25400">
            <a:solidFill>
              <a:srgbClr val="008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59" name="Line 187">
            <a:extLst>
              <a:ext uri="{FF2B5EF4-FFF2-40B4-BE49-F238E27FC236}">
                <a16:creationId xmlns:a16="http://schemas.microsoft.com/office/drawing/2014/main" id="{E356B281-009B-8164-8D67-D2D5AB2CAB46}"/>
              </a:ext>
            </a:extLst>
          </p:cNvPr>
          <p:cNvSpPr>
            <a:spLocks noChangeShapeType="1"/>
          </p:cNvSpPr>
          <p:nvPr/>
        </p:nvSpPr>
        <p:spPr bwMode="auto">
          <a:xfrm>
            <a:off x="7715250" y="4730750"/>
            <a:ext cx="228600" cy="0"/>
          </a:xfrm>
          <a:prstGeom prst="line">
            <a:avLst/>
          </a:prstGeom>
          <a:noFill/>
          <a:ln w="25400">
            <a:solidFill>
              <a:srgbClr val="008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629835489"/>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6ED4-CC20-7099-400D-AD6B677F07DC}"/>
              </a:ext>
            </a:extLst>
          </p:cNvPr>
          <p:cNvSpPr>
            <a:spLocks noGrp="1"/>
          </p:cNvSpPr>
          <p:nvPr>
            <p:ph type="title"/>
          </p:nvPr>
        </p:nvSpPr>
        <p:spPr>
          <a:xfrm>
            <a:off x="1592270" y="498284"/>
            <a:ext cx="7208107" cy="679832"/>
          </a:xfrm>
        </p:spPr>
        <p:txBody>
          <a:bodyPr/>
          <a:lstStyle/>
          <a:p>
            <a:r>
              <a:rPr lang="en-US" altLang="en-US" dirty="0"/>
              <a:t>Peak and Cumulative Demand</a:t>
            </a:r>
            <a:br>
              <a:rPr lang="en-US" altLang="en-US" dirty="0"/>
            </a:br>
            <a:endParaRPr lang="en-US" dirty="0"/>
          </a:p>
        </p:txBody>
      </p:sp>
      <p:graphicFrame>
        <p:nvGraphicFramePr>
          <p:cNvPr id="33795" name="Object 14">
            <a:extLst>
              <a:ext uri="{FF2B5EF4-FFF2-40B4-BE49-F238E27FC236}">
                <a16:creationId xmlns:a16="http://schemas.microsoft.com/office/drawing/2014/main" id="{FCBEDBC1-E639-0637-63E6-A5EE86A768E7}"/>
              </a:ext>
            </a:extLst>
          </p:cNvPr>
          <p:cNvGraphicFramePr>
            <a:graphicFrameLocks noGrp="1" noChangeAspect="1"/>
          </p:cNvGraphicFramePr>
          <p:nvPr>
            <p:ph idx="1"/>
            <p:extLst>
              <p:ext uri="{D42A27DB-BD31-4B8C-83A1-F6EECF244321}">
                <p14:modId xmlns:p14="http://schemas.microsoft.com/office/powerpoint/2010/main" val="3903962862"/>
              </p:ext>
            </p:extLst>
          </p:nvPr>
        </p:nvGraphicFramePr>
        <p:xfrm>
          <a:off x="2114550" y="1333500"/>
          <a:ext cx="4914900" cy="4686300"/>
        </p:xfrm>
        <a:graphic>
          <a:graphicData uri="http://schemas.openxmlformats.org/presentationml/2006/ole">
            <mc:AlternateContent xmlns:mc="http://schemas.openxmlformats.org/markup-compatibility/2006">
              <mc:Choice xmlns:v="urn:schemas-microsoft-com:vml" Requires="v">
                <p:oleObj name="Worksheet" r:id="rId2" imgW="4915035" imgH="4686424" progId="Excel.Sheet.8">
                  <p:embed/>
                </p:oleObj>
              </mc:Choice>
              <mc:Fallback>
                <p:oleObj name="Worksheet" r:id="rId2" imgW="4915035" imgH="4686424" progId="Excel.Sheet.8">
                  <p:embed/>
                  <p:pic>
                    <p:nvPicPr>
                      <p:cNvPr id="33795" name="Object 14">
                        <a:extLst>
                          <a:ext uri="{FF2B5EF4-FFF2-40B4-BE49-F238E27FC236}">
                            <a16:creationId xmlns:a16="http://schemas.microsoft.com/office/drawing/2014/main" id="{FCBEDBC1-E639-0637-63E6-A5EE86A76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550" y="1333500"/>
                        <a:ext cx="4914900" cy="468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Footer Placeholder 2">
            <a:extLst>
              <a:ext uri="{FF2B5EF4-FFF2-40B4-BE49-F238E27FC236}">
                <a16:creationId xmlns:a16="http://schemas.microsoft.com/office/drawing/2014/main" id="{F7073170-991D-5346-EEF4-3512715CC09A}"/>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CBB4679D-513F-135C-7B60-778B6A3F9E7C}"/>
              </a:ext>
            </a:extLst>
          </p:cNvPr>
          <p:cNvSpPr>
            <a:spLocks noGrp="1"/>
          </p:cNvSpPr>
          <p:nvPr>
            <p:ph type="sldNum" sz="quarter" idx="4"/>
          </p:nvPr>
        </p:nvSpPr>
        <p:spPr/>
        <p:txBody>
          <a:bodyPr/>
          <a:lstStyle/>
          <a:p>
            <a:fld id="{4BEAC4C4-F0A7-4B61-A827-E4198D078267}" type="slidenum">
              <a:rPr lang="en-US" smtClean="0"/>
              <a:t>14</a:t>
            </a:fld>
            <a:endParaRPr lang="en-US" dirty="0"/>
          </a:p>
        </p:txBody>
      </p:sp>
    </p:spTree>
    <p:extLst>
      <p:ext uri="{BB962C8B-B14F-4D97-AF65-F5344CB8AC3E}">
        <p14:creationId xmlns:p14="http://schemas.microsoft.com/office/powerpoint/2010/main" val="338538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766D3934-8DE5-0976-4D38-EA472C8F7BE8}"/>
              </a:ext>
            </a:extLst>
          </p:cNvPr>
          <p:cNvSpPr>
            <a:spLocks noGrp="1"/>
          </p:cNvSpPr>
          <p:nvPr>
            <p:ph type="title"/>
          </p:nvPr>
        </p:nvSpPr>
        <p:spPr>
          <a:xfrm>
            <a:off x="340338" y="286860"/>
            <a:ext cx="8463323" cy="477919"/>
          </a:xfrm>
        </p:spPr>
        <p:txBody>
          <a:bodyPr/>
          <a:lstStyle/>
          <a:p>
            <a:r>
              <a:rPr lang="en-US" altLang="en-US" dirty="0">
                <a:effectLst>
                  <a:outerShdw blurRad="38100" dist="38100" dir="2700000" algn="tl">
                    <a:srgbClr val="000000">
                      <a:alpha val="43137"/>
                    </a:srgbClr>
                  </a:outerShdw>
                </a:effectLst>
                <a:cs typeface="Arial" panose="020B0604020202020204" pitchFamily="34" charset="0"/>
              </a:rPr>
              <a:t>What is Load Profile?</a:t>
            </a:r>
          </a:p>
        </p:txBody>
      </p:sp>
      <p:sp>
        <p:nvSpPr>
          <p:cNvPr id="84995" name="Content Placeholder 2">
            <a:extLst>
              <a:ext uri="{FF2B5EF4-FFF2-40B4-BE49-F238E27FC236}">
                <a16:creationId xmlns:a16="http://schemas.microsoft.com/office/drawing/2014/main" id="{9ED52689-53BF-2974-11C8-A6275AFD4DB5}"/>
              </a:ext>
            </a:extLst>
          </p:cNvPr>
          <p:cNvSpPr>
            <a:spLocks noGrp="1"/>
          </p:cNvSpPr>
          <p:nvPr>
            <p:ph idx="1"/>
          </p:nvPr>
        </p:nvSpPr>
        <p:spPr>
          <a:xfrm>
            <a:off x="744718" y="1272620"/>
            <a:ext cx="7942082" cy="4947206"/>
          </a:xfrm>
        </p:spPr>
        <p:txBody>
          <a:bodyPr>
            <a:normAutofit/>
          </a:bodyPr>
          <a:lstStyle/>
          <a:p>
            <a:pPr marL="0" indent="0">
              <a:buNone/>
            </a:pPr>
            <a:r>
              <a:rPr lang="en-US" altLang="en-US" sz="2400" dirty="0">
                <a:latin typeface="Arial" panose="020B0604020202020204" pitchFamily="34" charset="0"/>
                <a:cs typeface="Arial" panose="020B0604020202020204" pitchFamily="34" charset="0"/>
              </a:rPr>
              <a:t>Load Profile Data is a collection of discrete time interval metering data (kWh, </a:t>
            </a:r>
            <a:r>
              <a:rPr lang="en-US" altLang="en-US" sz="2400" dirty="0" err="1">
                <a:latin typeface="Arial" panose="020B0604020202020204" pitchFamily="34" charset="0"/>
                <a:cs typeface="Arial" panose="020B0604020202020204" pitchFamily="34" charset="0"/>
              </a:rPr>
              <a:t>kVAh</a:t>
            </a:r>
            <a:r>
              <a:rPr lang="en-US" altLang="en-US" sz="2400" dirty="0">
                <a:latin typeface="Arial" panose="020B0604020202020204" pitchFamily="34" charset="0"/>
                <a:cs typeface="Arial" panose="020B0604020202020204" pitchFamily="34" charset="0"/>
              </a:rPr>
              <a:t>, V2h, etc.) recorded for each channel in a meter over a user-defined period of time. Load Profile parameters have to be defined for every account. The parameters in specific may be: </a:t>
            </a:r>
          </a:p>
          <a:p>
            <a:r>
              <a:rPr lang="en-US" altLang="en-US" sz="2400" dirty="0">
                <a:latin typeface="Arial" panose="020B0604020202020204" pitchFamily="34" charset="0"/>
                <a:cs typeface="Arial" panose="020B0604020202020204" pitchFamily="34" charset="0"/>
              </a:rPr>
              <a:t>Interval size in time units* </a:t>
            </a:r>
          </a:p>
          <a:p>
            <a:r>
              <a:rPr lang="en-US" altLang="en-US" sz="2400" dirty="0">
                <a:latin typeface="Arial" panose="020B0604020202020204" pitchFamily="34" charset="0"/>
                <a:cs typeface="Arial" panose="020B0604020202020204" pitchFamily="34" charset="0"/>
              </a:rPr>
              <a:t>Interval length, i.e. number of such intervals* </a:t>
            </a:r>
          </a:p>
          <a:p>
            <a:r>
              <a:rPr lang="en-US" altLang="en-US" sz="2400" dirty="0">
                <a:latin typeface="Arial" panose="020B0604020202020204" pitchFamily="34" charset="0"/>
                <a:cs typeface="Arial" panose="020B0604020202020204" pitchFamily="34" charset="0"/>
              </a:rPr>
              <a:t>Channel unit of measurement* </a:t>
            </a:r>
          </a:p>
          <a:p>
            <a:r>
              <a:rPr lang="en-US" altLang="en-US" sz="2400" dirty="0">
                <a:latin typeface="Arial" panose="020B0604020202020204" pitchFamily="34" charset="0"/>
                <a:cs typeface="Arial" panose="020B0604020202020204" pitchFamily="34" charset="0"/>
              </a:rPr>
              <a:t>TOU (time-of-use) Calendar name </a:t>
            </a:r>
          </a:p>
          <a:p>
            <a:r>
              <a:rPr lang="en-US" altLang="en-US" sz="2400" dirty="0">
                <a:latin typeface="Arial" panose="020B0604020202020204" pitchFamily="34" charset="0"/>
                <a:cs typeface="Arial" panose="020B0604020202020204" pitchFamily="34" charset="0"/>
              </a:rPr>
              <a:t>TOU Schedule name </a:t>
            </a:r>
          </a:p>
          <a:p>
            <a:endParaRPr lang="en-US" altLang="en-US" sz="2000" dirty="0"/>
          </a:p>
        </p:txBody>
      </p:sp>
      <p:sp>
        <p:nvSpPr>
          <p:cNvPr id="2" name="Footer Placeholder 1">
            <a:extLst>
              <a:ext uri="{FF2B5EF4-FFF2-40B4-BE49-F238E27FC236}">
                <a16:creationId xmlns:a16="http://schemas.microsoft.com/office/drawing/2014/main" id="{838E66DB-DD45-BC18-5A3A-443A820693C7}"/>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2ED96547-3AB7-68D3-1C46-B4A900B681BF}"/>
              </a:ext>
            </a:extLst>
          </p:cNvPr>
          <p:cNvSpPr>
            <a:spLocks noGrp="1"/>
          </p:cNvSpPr>
          <p:nvPr>
            <p:ph type="sldNum" sz="quarter" idx="4"/>
          </p:nvPr>
        </p:nvSpPr>
        <p:spPr/>
        <p:txBody>
          <a:bodyPr/>
          <a:lstStyle/>
          <a:p>
            <a:fld id="{4BEAC4C4-F0A7-4B61-A827-E4198D078267}" type="slidenum">
              <a:rPr lang="en-US" smtClean="0"/>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11">
            <a:extLst>
              <a:ext uri="{FF2B5EF4-FFF2-40B4-BE49-F238E27FC236}">
                <a16:creationId xmlns:a16="http://schemas.microsoft.com/office/drawing/2014/main" id="{C91F6DF8-8C24-1977-09BC-601CC56C6BB5}"/>
              </a:ext>
            </a:extLst>
          </p:cNvPr>
          <p:cNvSpPr txBox="1">
            <a:spLocks noChangeArrowheads="1"/>
          </p:cNvSpPr>
          <p:nvPr/>
        </p:nvSpPr>
        <p:spPr bwMode="auto">
          <a:xfrm>
            <a:off x="744718" y="1065230"/>
            <a:ext cx="7408682"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marL="342900" indent="-342900">
              <a:spcBef>
                <a:spcPct val="50000"/>
              </a:spcBef>
              <a:buClr>
                <a:schemeClr val="hlink"/>
              </a:buClr>
              <a:buFont typeface="Arial" panose="020B0604020202020204" pitchFamily="34" charset="0"/>
              <a:buChar char="•"/>
            </a:pPr>
            <a:r>
              <a:rPr lang="en-US" altLang="en-US" sz="2400" dirty="0"/>
              <a:t>Large utilities generate power from a variety of sources</a:t>
            </a:r>
          </a:p>
          <a:p>
            <a:pPr marL="342900" indent="-342900">
              <a:spcBef>
                <a:spcPct val="50000"/>
              </a:spcBef>
              <a:buClr>
                <a:schemeClr val="hlink"/>
              </a:buClr>
              <a:buFont typeface="Arial" panose="020B0604020202020204" pitchFamily="34" charset="0"/>
              <a:buChar char="•"/>
            </a:pPr>
            <a:r>
              <a:rPr lang="en-US" altLang="en-US" sz="2400" dirty="0"/>
              <a:t>Fuel costs are very low for some types of plants, higher for others</a:t>
            </a:r>
          </a:p>
          <a:p>
            <a:pPr marL="342900" indent="-342900">
              <a:spcBef>
                <a:spcPct val="50000"/>
              </a:spcBef>
              <a:buClr>
                <a:schemeClr val="hlink"/>
              </a:buClr>
              <a:buFont typeface="Arial" panose="020B0604020202020204" pitchFamily="34" charset="0"/>
              <a:buChar char="•"/>
            </a:pPr>
            <a:r>
              <a:rPr lang="en-US" altLang="en-US" sz="2400" dirty="0">
                <a:solidFill>
                  <a:schemeClr val="tx1"/>
                </a:solidFill>
              </a:rPr>
              <a:t>Very large and efficient “base-load” plants (the newest coal or nuclear plants) may have very low fuel cost.  These also run 24 hours per day and every day possible</a:t>
            </a:r>
            <a:endParaRPr lang="en-US" altLang="en-US" sz="2400" dirty="0"/>
          </a:p>
          <a:p>
            <a:pPr marL="342900" indent="-342900">
              <a:spcBef>
                <a:spcPct val="50000"/>
              </a:spcBef>
              <a:buClr>
                <a:schemeClr val="hlink"/>
              </a:buClr>
              <a:buFont typeface="Arial" panose="020B0604020202020204" pitchFamily="34" charset="0"/>
              <a:buChar char="•"/>
            </a:pPr>
            <a:r>
              <a:rPr lang="en-US" altLang="en-US" sz="2400" dirty="0"/>
              <a:t>Some old or less efficient plants are run only when the need is great, perhaps for only a few hours each day</a:t>
            </a:r>
          </a:p>
          <a:p>
            <a:pPr marL="342900" indent="-342900">
              <a:spcBef>
                <a:spcPct val="50000"/>
              </a:spcBef>
              <a:buClr>
                <a:schemeClr val="hlink"/>
              </a:buClr>
              <a:buFont typeface="Arial" panose="020B0604020202020204" pitchFamily="34" charset="0"/>
              <a:buChar char="•"/>
            </a:pPr>
            <a:r>
              <a:rPr lang="en-US" altLang="en-US" sz="2400" dirty="0"/>
              <a:t>Some plants with very high fuel cost may be run only in emergencies</a:t>
            </a:r>
          </a:p>
          <a:p>
            <a:pPr marL="342900" indent="-342900">
              <a:spcBef>
                <a:spcPct val="50000"/>
              </a:spcBef>
              <a:buClr>
                <a:schemeClr val="hlink"/>
              </a:buClr>
              <a:buFont typeface="Arial" panose="020B0604020202020204" pitchFamily="34" charset="0"/>
              <a:buChar char="•"/>
            </a:pPr>
            <a:endParaRPr lang="en-US" altLang="en-US" sz="2400" dirty="0"/>
          </a:p>
        </p:txBody>
      </p:sp>
      <p:sp>
        <p:nvSpPr>
          <p:cNvPr id="2" name="Title 1">
            <a:extLst>
              <a:ext uri="{FF2B5EF4-FFF2-40B4-BE49-F238E27FC236}">
                <a16:creationId xmlns:a16="http://schemas.microsoft.com/office/drawing/2014/main" id="{F27E098B-07EB-6933-5EC9-C162EF106E39}"/>
              </a:ext>
            </a:extLst>
          </p:cNvPr>
          <p:cNvSpPr>
            <a:spLocks noGrp="1"/>
          </p:cNvSpPr>
          <p:nvPr>
            <p:ph type="title"/>
          </p:nvPr>
        </p:nvSpPr>
        <p:spPr>
          <a:xfrm>
            <a:off x="1621260" y="490486"/>
            <a:ext cx="7208107" cy="679832"/>
          </a:xfrm>
        </p:spPr>
        <p:txBody>
          <a:bodyPr/>
          <a:lstStyle/>
          <a:p>
            <a:r>
              <a:rPr lang="en-US" altLang="en-US" dirty="0"/>
              <a:t>Time of Use (TOU)</a:t>
            </a:r>
            <a:br>
              <a:rPr lang="en-US" altLang="en-US" dirty="0"/>
            </a:br>
            <a:endParaRPr lang="en-US" dirty="0"/>
          </a:p>
        </p:txBody>
      </p:sp>
      <p:sp>
        <p:nvSpPr>
          <p:cNvPr id="4" name="Footer Placeholder 3">
            <a:extLst>
              <a:ext uri="{FF2B5EF4-FFF2-40B4-BE49-F238E27FC236}">
                <a16:creationId xmlns:a16="http://schemas.microsoft.com/office/drawing/2014/main" id="{9A7B3658-173B-3CB8-350B-34B8A5EAFB17}"/>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882FF773-0F7C-E632-0E5A-465EAB5829D3}"/>
              </a:ext>
            </a:extLst>
          </p:cNvPr>
          <p:cNvSpPr>
            <a:spLocks noGrp="1"/>
          </p:cNvSpPr>
          <p:nvPr>
            <p:ph type="sldNum" sz="quarter" idx="4"/>
          </p:nvPr>
        </p:nvSpPr>
        <p:spPr/>
        <p:txBody>
          <a:bodyPr/>
          <a:lstStyle/>
          <a:p>
            <a:fld id="{4BEAC4C4-F0A7-4B61-A827-E4198D078267}" type="slidenum">
              <a:rPr lang="en-US" smtClean="0"/>
              <a:t>16</a:t>
            </a:fld>
            <a:endParaRPr lang="en-US" dirty="0"/>
          </a:p>
        </p:txBody>
      </p:sp>
    </p:spTree>
    <p:extLst>
      <p:ext uri="{BB962C8B-B14F-4D97-AF65-F5344CB8AC3E}">
        <p14:creationId xmlns:p14="http://schemas.microsoft.com/office/powerpoint/2010/main" val="139768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9">
            <a:extLst>
              <a:ext uri="{FF2B5EF4-FFF2-40B4-BE49-F238E27FC236}">
                <a16:creationId xmlns:a16="http://schemas.microsoft.com/office/drawing/2014/main" id="{EA8C4342-6DEB-BABC-7113-EA1ED513D3E0}"/>
              </a:ext>
            </a:extLst>
          </p:cNvPr>
          <p:cNvSpPr>
            <a:spLocks noChangeArrowheads="1"/>
          </p:cNvSpPr>
          <p:nvPr/>
        </p:nvSpPr>
        <p:spPr bwMode="auto">
          <a:xfrm>
            <a:off x="990599" y="76200"/>
            <a:ext cx="7740445" cy="941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r"/>
            <a:r>
              <a:rPr kumimoji="0" lang="en-US" altLang="en-US" sz="4000" b="0" i="0" u="none" strike="noStrike" kern="1200" cap="small" spc="0" normalizeH="0" baseline="0" noProof="0" dirty="0">
                <a:ln>
                  <a:noFill/>
                </a:ln>
                <a:solidFill>
                  <a:srgbClr val="E10027"/>
                </a:solidFill>
                <a:effectLst>
                  <a:outerShdw blurRad="50800" dist="38100" dir="10800000" algn="r" rotWithShape="0">
                    <a:prstClr val="black">
                      <a:alpha val="40000"/>
                    </a:prstClr>
                  </a:outerShdw>
                </a:effectLst>
                <a:uLnTx/>
                <a:uFillTx/>
                <a:latin typeface="Calibri" panose="020F0502020204030204" pitchFamily="34" charset="0"/>
                <a:ea typeface="+mj-ea"/>
                <a:cs typeface="+mj-cs"/>
              </a:rPr>
              <a:t>Time of Use (TOU)</a:t>
            </a:r>
            <a:endParaRPr lang="en-US" altLang="en-US" sz="4000" dirty="0">
              <a:solidFill>
                <a:srgbClr val="FF0000"/>
              </a:solidFill>
            </a:endParaRPr>
          </a:p>
        </p:txBody>
      </p:sp>
      <p:sp>
        <p:nvSpPr>
          <p:cNvPr id="3" name="TextBox 2">
            <a:extLst>
              <a:ext uri="{FF2B5EF4-FFF2-40B4-BE49-F238E27FC236}">
                <a16:creationId xmlns:a16="http://schemas.microsoft.com/office/drawing/2014/main" id="{065B1BDA-9362-D1B1-FE68-FDC457DB8B76}"/>
              </a:ext>
            </a:extLst>
          </p:cNvPr>
          <p:cNvSpPr txBox="1"/>
          <p:nvPr/>
        </p:nvSpPr>
        <p:spPr>
          <a:xfrm>
            <a:off x="1150070" y="1480008"/>
            <a:ext cx="6561056" cy="3785652"/>
          </a:xfrm>
          <a:prstGeom prst="rect">
            <a:avLst/>
          </a:prstGeom>
          <a:noFill/>
        </p:spPr>
        <p:txBody>
          <a:bodyPr wrap="square">
            <a:spAutoFit/>
          </a:bodyPr>
          <a:lstStyle/>
          <a:p>
            <a:r>
              <a:rPr lang="en-US" altLang="en-US" sz="2400" dirty="0">
                <a:solidFill>
                  <a:schemeClr val="tx1"/>
                </a:solidFill>
                <a:latin typeface="Arial" panose="020B0604020202020204" pitchFamily="34" charset="0"/>
                <a:cs typeface="Arial" panose="020B0604020202020204" pitchFamily="34" charset="0"/>
              </a:rPr>
              <a:t>The result:  Varying energy cost as overall demand varies according to hour, type of day, and season</a:t>
            </a:r>
          </a:p>
          <a:p>
            <a:pPr eaLnBrk="1" hangingPunct="1">
              <a:spcBef>
                <a:spcPct val="50000"/>
              </a:spcBef>
              <a:buClr>
                <a:schemeClr val="accent2"/>
              </a:buClr>
            </a:pPr>
            <a:r>
              <a:rPr lang="en-US" altLang="en-US" sz="2400" dirty="0">
                <a:solidFill>
                  <a:schemeClr val="tx1"/>
                </a:solidFill>
                <a:latin typeface="Arial" panose="020B0604020202020204" pitchFamily="34" charset="0"/>
                <a:cs typeface="Arial" panose="020B0604020202020204" pitchFamily="34" charset="0"/>
              </a:rPr>
              <a:t>So, a utility may offer lower pricing during “off-peak” periods when the energy is less costly, and impose higher pricing during “on-peak” periods when more costly plants must be run.</a:t>
            </a:r>
          </a:p>
          <a:p>
            <a:pPr eaLnBrk="1" hangingPunct="1">
              <a:spcBef>
                <a:spcPct val="50000"/>
              </a:spcBef>
              <a:buClr>
                <a:schemeClr val="accent2"/>
              </a:buClr>
            </a:pPr>
            <a:r>
              <a:rPr lang="en-US" altLang="en-US" sz="2800" dirty="0">
                <a:solidFill>
                  <a:schemeClr val="tx1"/>
                </a:solidFill>
                <a:latin typeface="Arial" panose="020B0604020202020204" pitchFamily="34" charset="0"/>
                <a:cs typeface="Arial" panose="020B0604020202020204" pitchFamily="34" charset="0"/>
              </a:rPr>
              <a:t>This is known as TOU Billing.</a:t>
            </a:r>
          </a:p>
          <a:p>
            <a:endParaRPr lang="en-US" dirty="0"/>
          </a:p>
        </p:txBody>
      </p:sp>
      <p:sp>
        <p:nvSpPr>
          <p:cNvPr id="2" name="Footer Placeholder 1">
            <a:extLst>
              <a:ext uri="{FF2B5EF4-FFF2-40B4-BE49-F238E27FC236}">
                <a16:creationId xmlns:a16="http://schemas.microsoft.com/office/drawing/2014/main" id="{883725B3-725F-6243-15B4-1C76A5662FC5}"/>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534B0A2B-652F-5ACE-E99F-CF4537BB2808}"/>
              </a:ext>
            </a:extLst>
          </p:cNvPr>
          <p:cNvSpPr>
            <a:spLocks noGrp="1"/>
          </p:cNvSpPr>
          <p:nvPr>
            <p:ph type="sldNum" sz="quarter" idx="4"/>
          </p:nvPr>
        </p:nvSpPr>
        <p:spPr/>
        <p:txBody>
          <a:bodyPr/>
          <a:lstStyle/>
          <a:p>
            <a:fld id="{4BEAC4C4-F0A7-4B61-A827-E4198D078267}" type="slidenum">
              <a:rPr lang="en-US" smtClean="0"/>
              <a:t>17</a:t>
            </a:fld>
            <a:endParaRPr lang="en-US" dirty="0"/>
          </a:p>
        </p:txBody>
      </p:sp>
    </p:spTree>
    <p:extLst>
      <p:ext uri="{BB962C8B-B14F-4D97-AF65-F5344CB8AC3E}">
        <p14:creationId xmlns:p14="http://schemas.microsoft.com/office/powerpoint/2010/main" val="696050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80" name="Text Box 4">
            <a:extLst>
              <a:ext uri="{FF2B5EF4-FFF2-40B4-BE49-F238E27FC236}">
                <a16:creationId xmlns:a16="http://schemas.microsoft.com/office/drawing/2014/main" id="{8C64E264-3E37-34FC-52AF-9E19985EFD3A}"/>
              </a:ext>
            </a:extLst>
          </p:cNvPr>
          <p:cNvSpPr txBox="1">
            <a:spLocks noChangeArrowheads="1"/>
          </p:cNvSpPr>
          <p:nvPr/>
        </p:nvSpPr>
        <p:spPr bwMode="auto">
          <a:xfrm>
            <a:off x="1143000" y="1143000"/>
            <a:ext cx="67818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eaLnBrk="1" hangingPunct="1">
              <a:spcBef>
                <a:spcPct val="50000"/>
              </a:spcBef>
              <a:buClr>
                <a:schemeClr val="accent2"/>
              </a:buClr>
            </a:pPr>
            <a:r>
              <a:rPr lang="en-US" altLang="en-US" sz="2400" dirty="0">
                <a:solidFill>
                  <a:schemeClr val="tx1"/>
                </a:solidFill>
              </a:rPr>
              <a:t>1. TOU Billing more fairly allocates for the varying energy costs.  </a:t>
            </a:r>
          </a:p>
          <a:p>
            <a:pPr eaLnBrk="1" hangingPunct="1">
              <a:spcBef>
                <a:spcPct val="50000"/>
              </a:spcBef>
              <a:buClr>
                <a:schemeClr val="accent2"/>
              </a:buClr>
            </a:pPr>
            <a:r>
              <a:rPr lang="en-US" altLang="en-US" sz="2400" dirty="0">
                <a:solidFill>
                  <a:schemeClr val="tx1"/>
                </a:solidFill>
              </a:rPr>
              <a:t>2. Consumers are incentivized to reschedule their loads.  Utilities often assist consumers with tools to predict billing outcomes.  </a:t>
            </a:r>
          </a:p>
          <a:p>
            <a:pPr eaLnBrk="1" hangingPunct="1">
              <a:spcBef>
                <a:spcPct val="50000"/>
              </a:spcBef>
              <a:buClr>
                <a:schemeClr val="accent2"/>
              </a:buClr>
            </a:pPr>
            <a:r>
              <a:rPr lang="en-US" altLang="en-US" sz="2400" dirty="0">
                <a:solidFill>
                  <a:schemeClr val="tx1"/>
                </a:solidFill>
              </a:rPr>
              <a:t>The resulting schedule changes can drive an overall flatter load curve, decreasing the dependence on the higher cost power plants.</a:t>
            </a:r>
          </a:p>
        </p:txBody>
      </p:sp>
      <p:sp>
        <p:nvSpPr>
          <p:cNvPr id="894983" name="Text Box 7">
            <a:extLst>
              <a:ext uri="{FF2B5EF4-FFF2-40B4-BE49-F238E27FC236}">
                <a16:creationId xmlns:a16="http://schemas.microsoft.com/office/drawing/2014/main" id="{11DD09A6-5450-B655-5716-A473681B39E7}"/>
              </a:ext>
            </a:extLst>
          </p:cNvPr>
          <p:cNvSpPr txBox="1">
            <a:spLocks noChangeArrowheads="1"/>
          </p:cNvSpPr>
          <p:nvPr/>
        </p:nvSpPr>
        <p:spPr bwMode="auto">
          <a:xfrm>
            <a:off x="990600" y="5029200"/>
            <a:ext cx="7086600" cy="646113"/>
          </a:xfrm>
          <a:prstGeom prst="rect">
            <a:avLst/>
          </a:prstGeom>
          <a:solidFill>
            <a:schemeClr val="tx1"/>
          </a:solidFill>
          <a:ln w="9525">
            <a:solidFill>
              <a:srgbClr val="66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eaLnBrk="1" hangingPunct="1">
              <a:spcBef>
                <a:spcPct val="50000"/>
              </a:spcBef>
            </a:pPr>
            <a:r>
              <a:rPr lang="en-US" altLang="en-US" sz="3600">
                <a:solidFill>
                  <a:srgbClr val="FF3300"/>
                </a:solidFill>
              </a:rPr>
              <a:t>OK, so how do we meter for that?</a:t>
            </a:r>
          </a:p>
        </p:txBody>
      </p:sp>
      <p:sp>
        <p:nvSpPr>
          <p:cNvPr id="2" name="Rectangle 9">
            <a:extLst>
              <a:ext uri="{FF2B5EF4-FFF2-40B4-BE49-F238E27FC236}">
                <a16:creationId xmlns:a16="http://schemas.microsoft.com/office/drawing/2014/main" id="{649217D9-9386-3248-AE4F-D7BAA18A3C67}"/>
              </a:ext>
            </a:extLst>
          </p:cNvPr>
          <p:cNvSpPr>
            <a:spLocks noChangeArrowheads="1"/>
          </p:cNvSpPr>
          <p:nvPr/>
        </p:nvSpPr>
        <p:spPr bwMode="auto">
          <a:xfrm>
            <a:off x="990599" y="76200"/>
            <a:ext cx="7740445" cy="941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r"/>
            <a:r>
              <a:rPr kumimoji="0" lang="en-US" altLang="en-US" sz="3600" b="0" i="0" u="none" strike="noStrike" kern="1200" cap="small" spc="0" normalizeH="0" baseline="0" noProof="0" dirty="0">
                <a:ln>
                  <a:noFill/>
                </a:ln>
                <a:solidFill>
                  <a:srgbClr val="E10027"/>
                </a:solidFill>
                <a:effectLst>
                  <a:outerShdw blurRad="50800" dist="38100" dir="10800000" algn="r" rotWithShape="0">
                    <a:prstClr val="black">
                      <a:alpha val="40000"/>
                    </a:prstClr>
                  </a:outerShdw>
                </a:effectLst>
                <a:uLnTx/>
                <a:uFillTx/>
                <a:latin typeface="Calibri" panose="020F0502020204030204" pitchFamily="34" charset="0"/>
                <a:ea typeface="+mj-ea"/>
                <a:cs typeface="+mj-cs"/>
              </a:rPr>
              <a:t>Time of Use (TOU)</a:t>
            </a:r>
            <a:endParaRPr lang="en-US" altLang="en-US" sz="3600" dirty="0">
              <a:solidFill>
                <a:srgbClr val="FF0000"/>
              </a:solidFill>
            </a:endParaRPr>
          </a:p>
        </p:txBody>
      </p:sp>
      <p:sp>
        <p:nvSpPr>
          <p:cNvPr id="3" name="Footer Placeholder 2">
            <a:extLst>
              <a:ext uri="{FF2B5EF4-FFF2-40B4-BE49-F238E27FC236}">
                <a16:creationId xmlns:a16="http://schemas.microsoft.com/office/drawing/2014/main" id="{BF644CBB-B5EC-16C4-D6F4-6E29491DDB92}"/>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16EA8057-8037-ED4B-60C9-FD92FAA316F8}"/>
              </a:ext>
            </a:extLst>
          </p:cNvPr>
          <p:cNvSpPr>
            <a:spLocks noGrp="1"/>
          </p:cNvSpPr>
          <p:nvPr>
            <p:ph type="sldNum" sz="quarter" idx="4"/>
          </p:nvPr>
        </p:nvSpPr>
        <p:spPr/>
        <p:txBody>
          <a:bodyPr/>
          <a:lstStyle/>
          <a:p>
            <a:fld id="{4BEAC4C4-F0A7-4B61-A827-E4198D078267}" type="slidenum">
              <a:rPr lang="en-US" smtClean="0"/>
              <a:t>18</a:t>
            </a:fld>
            <a:endParaRPr lang="en-US" dirty="0"/>
          </a:p>
        </p:txBody>
      </p:sp>
    </p:spTree>
    <p:extLst>
      <p:ext uri="{BB962C8B-B14F-4D97-AF65-F5344CB8AC3E}">
        <p14:creationId xmlns:p14="http://schemas.microsoft.com/office/powerpoint/2010/main" val="3307532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94980"/>
                                        </p:tgtEl>
                                        <p:attrNameLst>
                                          <p:attrName>style.visibility</p:attrName>
                                        </p:attrNameLst>
                                      </p:cBhvr>
                                      <p:to>
                                        <p:strVal val="visible"/>
                                      </p:to>
                                    </p:set>
                                    <p:animEffect transition="in" filter="dissolve">
                                      <p:cBhvr>
                                        <p:cTn id="7" dur="500"/>
                                        <p:tgtEl>
                                          <p:spTgt spid="8949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894983"/>
                                        </p:tgtEl>
                                        <p:attrNameLst>
                                          <p:attrName>style.visibility</p:attrName>
                                        </p:attrNameLst>
                                      </p:cBhvr>
                                      <p:to>
                                        <p:strVal val="visible"/>
                                      </p:to>
                                    </p:set>
                                    <p:anim calcmode="lin" valueType="num">
                                      <p:cBhvr>
                                        <p:cTn id="12" dur="1000" fill="hold"/>
                                        <p:tgtEl>
                                          <p:spTgt spid="894983"/>
                                        </p:tgtEl>
                                        <p:attrNameLst>
                                          <p:attrName>ppt_w</p:attrName>
                                        </p:attrNameLst>
                                      </p:cBhvr>
                                      <p:tavLst>
                                        <p:tav tm="0">
                                          <p:val>
                                            <p:fltVal val="0"/>
                                          </p:val>
                                        </p:tav>
                                        <p:tav tm="100000">
                                          <p:val>
                                            <p:strVal val="#ppt_w"/>
                                          </p:val>
                                        </p:tav>
                                      </p:tavLst>
                                    </p:anim>
                                    <p:anim calcmode="lin" valueType="num">
                                      <p:cBhvr>
                                        <p:cTn id="13" dur="1000" fill="hold"/>
                                        <p:tgtEl>
                                          <p:spTgt spid="894983"/>
                                        </p:tgtEl>
                                        <p:attrNameLst>
                                          <p:attrName>ppt_h</p:attrName>
                                        </p:attrNameLst>
                                      </p:cBhvr>
                                      <p:tavLst>
                                        <p:tav tm="0">
                                          <p:val>
                                            <p:fltVal val="0"/>
                                          </p:val>
                                        </p:tav>
                                        <p:tav tm="100000">
                                          <p:val>
                                            <p:strVal val="#ppt_h"/>
                                          </p:val>
                                        </p:tav>
                                      </p:tavLst>
                                    </p:anim>
                                    <p:anim calcmode="lin" valueType="num">
                                      <p:cBhvr>
                                        <p:cTn id="14" dur="1000" fill="hold"/>
                                        <p:tgtEl>
                                          <p:spTgt spid="894983"/>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8949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4980" grpId="0" autoUpdateAnimBg="0"/>
      <p:bldP spid="894983"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ext Box 2">
            <a:extLst>
              <a:ext uri="{FF2B5EF4-FFF2-40B4-BE49-F238E27FC236}">
                <a16:creationId xmlns:a16="http://schemas.microsoft.com/office/drawing/2014/main" id="{F7DD1C23-22D0-2B5F-5122-70B2A935000F}"/>
              </a:ext>
            </a:extLst>
          </p:cNvPr>
          <p:cNvSpPr txBox="1">
            <a:spLocks noChangeArrowheads="1"/>
          </p:cNvSpPr>
          <p:nvPr/>
        </p:nvSpPr>
        <p:spPr bwMode="auto">
          <a:xfrm>
            <a:off x="-139058" y="815975"/>
            <a:ext cx="8792852"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spcBef>
                <a:spcPct val="25000"/>
              </a:spcBef>
              <a:buClr>
                <a:schemeClr val="tx1"/>
              </a:buClr>
              <a:buFontTx/>
              <a:buChar char="•"/>
            </a:pPr>
            <a:endParaRPr lang="en-US" altLang="en-US" sz="2400" dirty="0"/>
          </a:p>
          <a:p>
            <a:pPr lvl="1" eaLnBrk="1" hangingPunct="1">
              <a:spcBef>
                <a:spcPct val="25000"/>
              </a:spcBef>
              <a:buClr>
                <a:schemeClr val="tx1"/>
              </a:buClr>
              <a:buFontTx/>
              <a:buChar char="•"/>
            </a:pPr>
            <a:r>
              <a:rPr lang="en-US" altLang="en-US" sz="2400" dirty="0"/>
              <a:t>A TOU meter accumulates energy, calculates demand and registers the data into specific rate “buckets” depending on the time of day</a:t>
            </a:r>
          </a:p>
          <a:p>
            <a:pPr lvl="1" eaLnBrk="1" hangingPunct="1">
              <a:spcBef>
                <a:spcPct val="25000"/>
              </a:spcBef>
              <a:buClr>
                <a:schemeClr val="tx1"/>
              </a:buClr>
              <a:buFontTx/>
              <a:buChar char="•"/>
            </a:pPr>
            <a:r>
              <a:rPr lang="en-US" altLang="en-US" sz="2400" dirty="0"/>
              <a:t>TOU rate periods are typically called Peak, Shoulder Peak, Off Peak</a:t>
            </a:r>
          </a:p>
          <a:p>
            <a:pPr lvl="1" eaLnBrk="1" hangingPunct="1">
              <a:spcBef>
                <a:spcPct val="25000"/>
              </a:spcBef>
              <a:buClr>
                <a:schemeClr val="tx1"/>
              </a:buClr>
              <a:buFontTx/>
              <a:buChar char="•"/>
            </a:pPr>
            <a:r>
              <a:rPr lang="en-US" altLang="en-US" sz="2400" dirty="0"/>
              <a:t>Different days of the week and holidays may have different TOU rate schedules</a:t>
            </a:r>
          </a:p>
          <a:p>
            <a:pPr lvl="1" eaLnBrk="1" hangingPunct="1">
              <a:spcBef>
                <a:spcPct val="25000"/>
              </a:spcBef>
              <a:buClr>
                <a:schemeClr val="tx1"/>
              </a:buClr>
              <a:buFontTx/>
              <a:buChar char="•"/>
            </a:pPr>
            <a:r>
              <a:rPr lang="en-US" altLang="en-US" sz="2400" dirty="0"/>
              <a:t>You can have different “Seasons” </a:t>
            </a:r>
          </a:p>
          <a:p>
            <a:pPr lvl="1" eaLnBrk="1" hangingPunct="1">
              <a:spcBef>
                <a:spcPct val="25000"/>
              </a:spcBef>
              <a:buClr>
                <a:schemeClr val="tx1"/>
              </a:buClr>
              <a:buFontTx/>
              <a:buChar char="•"/>
            </a:pPr>
            <a:r>
              <a:rPr lang="en-US" altLang="en-US" sz="2400" dirty="0"/>
              <a:t>TOU metering requires the meter to keep time and programmable dates are stored in calendars</a:t>
            </a:r>
          </a:p>
          <a:p>
            <a:pPr lvl="1" eaLnBrk="1" hangingPunct="1">
              <a:spcBef>
                <a:spcPct val="25000"/>
              </a:spcBef>
              <a:buClr>
                <a:schemeClr val="tx1"/>
              </a:buClr>
              <a:buFontTx/>
              <a:buChar char="•"/>
            </a:pPr>
            <a:r>
              <a:rPr lang="en-US" altLang="en-US" sz="2400" dirty="0"/>
              <a:t>Meter can be programmed for self reads or demand resets on specific dates</a:t>
            </a:r>
          </a:p>
        </p:txBody>
      </p:sp>
      <p:sp>
        <p:nvSpPr>
          <p:cNvPr id="4" name="Rectangle 9">
            <a:extLst>
              <a:ext uri="{FF2B5EF4-FFF2-40B4-BE49-F238E27FC236}">
                <a16:creationId xmlns:a16="http://schemas.microsoft.com/office/drawing/2014/main" id="{57AFE5AB-2B35-97AA-7825-A9C77FF8C267}"/>
              </a:ext>
            </a:extLst>
          </p:cNvPr>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r"/>
            <a:r>
              <a:rPr kumimoji="0" lang="en-US" altLang="en-US" sz="4000" b="0" i="0" u="none" strike="noStrike" kern="1200" cap="small" spc="0" normalizeH="0" baseline="0" noProof="0" dirty="0">
                <a:ln>
                  <a:noFill/>
                </a:ln>
                <a:solidFill>
                  <a:srgbClr val="E10027"/>
                </a:solidFill>
                <a:effectLst>
                  <a:outerShdw blurRad="50800" dist="38100" dir="10800000" algn="r" rotWithShape="0">
                    <a:prstClr val="black">
                      <a:alpha val="40000"/>
                    </a:prstClr>
                  </a:outerShdw>
                </a:effectLst>
                <a:uLnTx/>
                <a:uFillTx/>
                <a:latin typeface="Calibri" panose="020F0502020204030204" pitchFamily="34" charset="0"/>
                <a:ea typeface="+mj-ea"/>
                <a:cs typeface="+mj-cs"/>
              </a:rPr>
              <a:t>Time of Use Metering</a:t>
            </a:r>
            <a:endParaRPr lang="en-US" altLang="en-US" sz="4000" dirty="0">
              <a:solidFill>
                <a:srgbClr val="FF0000"/>
              </a:solidFill>
            </a:endParaRPr>
          </a:p>
        </p:txBody>
      </p:sp>
      <p:sp>
        <p:nvSpPr>
          <p:cNvPr id="5" name="Footer Placeholder 4">
            <a:extLst>
              <a:ext uri="{FF2B5EF4-FFF2-40B4-BE49-F238E27FC236}">
                <a16:creationId xmlns:a16="http://schemas.microsoft.com/office/drawing/2014/main" id="{E4ECB6D9-BD2F-270E-6DC7-123C8B1EE77C}"/>
              </a:ext>
            </a:extLst>
          </p:cNvPr>
          <p:cNvSpPr>
            <a:spLocks noGrp="1"/>
          </p:cNvSpPr>
          <p:nvPr>
            <p:ph type="ftr" sz="quarter" idx="3"/>
          </p:nvPr>
        </p:nvSpPr>
        <p:spPr/>
        <p:txBody>
          <a:bodyPr/>
          <a:lstStyle/>
          <a:p>
            <a:r>
              <a:rPr lang="en-US"/>
              <a:t>tescometering.com</a:t>
            </a:r>
            <a:endParaRPr lang="en-US" dirty="0"/>
          </a:p>
        </p:txBody>
      </p:sp>
      <p:sp>
        <p:nvSpPr>
          <p:cNvPr id="6" name="Slide Number Placeholder 5">
            <a:extLst>
              <a:ext uri="{FF2B5EF4-FFF2-40B4-BE49-F238E27FC236}">
                <a16:creationId xmlns:a16="http://schemas.microsoft.com/office/drawing/2014/main" id="{B4D57154-3540-AB9A-485B-52F3C75B6C1C}"/>
              </a:ext>
            </a:extLst>
          </p:cNvPr>
          <p:cNvSpPr>
            <a:spLocks noGrp="1"/>
          </p:cNvSpPr>
          <p:nvPr>
            <p:ph type="sldNum" sz="quarter" idx="4"/>
          </p:nvPr>
        </p:nvSpPr>
        <p:spPr/>
        <p:txBody>
          <a:bodyPr/>
          <a:lstStyle/>
          <a:p>
            <a:fld id="{4BEAC4C4-F0A7-4B61-A827-E4198D078267}" type="slidenum">
              <a:rPr lang="en-US" smtClean="0"/>
              <a:t>19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23234">
                                            <p:txEl>
                                              <p:pRg st="1" end="1"/>
                                            </p:txEl>
                                          </p:spTgt>
                                        </p:tgtEl>
                                        <p:attrNameLst>
                                          <p:attrName>style.visibility</p:attrName>
                                        </p:attrNameLst>
                                      </p:cBhvr>
                                      <p:to>
                                        <p:strVal val="visible"/>
                                      </p:to>
                                    </p:set>
                                    <p:anim calcmode="lin" valueType="num">
                                      <p:cBhvr additive="base">
                                        <p:cTn id="7" dur="500" fill="hold"/>
                                        <p:tgtEl>
                                          <p:spTgt spid="22323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323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9" presetID="2" presetClass="entr" presetSubtype="8" fill="hold" nodeType="withEffect">
                                  <p:stCondLst>
                                    <p:cond delay="0"/>
                                  </p:stCondLst>
                                  <p:childTnLst>
                                    <p:set>
                                      <p:cBhvr>
                                        <p:cTn id="10" dur="1" fill="hold">
                                          <p:stCondLst>
                                            <p:cond delay="0"/>
                                          </p:stCondLst>
                                        </p:cTn>
                                        <p:tgtEl>
                                          <p:spTgt spid="223234">
                                            <p:txEl>
                                              <p:pRg st="2" end="2"/>
                                            </p:txEl>
                                          </p:spTgt>
                                        </p:tgtEl>
                                        <p:attrNameLst>
                                          <p:attrName>style.visibility</p:attrName>
                                        </p:attrNameLst>
                                      </p:cBhvr>
                                      <p:to>
                                        <p:strVal val="visible"/>
                                      </p:to>
                                    </p:set>
                                    <p:anim calcmode="lin" valueType="num">
                                      <p:cBhvr additive="base">
                                        <p:cTn id="11" dur="500" fill="hold"/>
                                        <p:tgtEl>
                                          <p:spTgt spid="223234">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2323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whoosh.wav"/>
                                        </p:tgtEl>
                                      </p:cMediaNode>
                                    </p:audio>
                                  </p:subTnLst>
                                </p:cTn>
                              </p:par>
                              <p:par>
                                <p:cTn id="13" presetID="2" presetClass="entr" presetSubtype="8" fill="hold" nodeType="withEffect">
                                  <p:stCondLst>
                                    <p:cond delay="0"/>
                                  </p:stCondLst>
                                  <p:childTnLst>
                                    <p:set>
                                      <p:cBhvr>
                                        <p:cTn id="14" dur="1" fill="hold">
                                          <p:stCondLst>
                                            <p:cond delay="0"/>
                                          </p:stCondLst>
                                        </p:cTn>
                                        <p:tgtEl>
                                          <p:spTgt spid="223234">
                                            <p:txEl>
                                              <p:pRg st="3" end="3"/>
                                            </p:txEl>
                                          </p:spTgt>
                                        </p:tgtEl>
                                        <p:attrNameLst>
                                          <p:attrName>style.visibility</p:attrName>
                                        </p:attrNameLst>
                                      </p:cBhvr>
                                      <p:to>
                                        <p:strVal val="visible"/>
                                      </p:to>
                                    </p:set>
                                    <p:anim calcmode="lin" valueType="num">
                                      <p:cBhvr additive="base">
                                        <p:cTn id="15" dur="500" fill="hold"/>
                                        <p:tgtEl>
                                          <p:spTgt spid="223234">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2323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par>
                                <p:cTn id="17" presetID="2" presetClass="entr" presetSubtype="8" fill="hold" nodeType="withEffect">
                                  <p:stCondLst>
                                    <p:cond delay="0"/>
                                  </p:stCondLst>
                                  <p:childTnLst>
                                    <p:set>
                                      <p:cBhvr>
                                        <p:cTn id="18" dur="1" fill="hold">
                                          <p:stCondLst>
                                            <p:cond delay="0"/>
                                          </p:stCondLst>
                                        </p:cTn>
                                        <p:tgtEl>
                                          <p:spTgt spid="223234">
                                            <p:txEl>
                                              <p:pRg st="4" end="4"/>
                                            </p:txEl>
                                          </p:spTgt>
                                        </p:tgtEl>
                                        <p:attrNameLst>
                                          <p:attrName>style.visibility</p:attrName>
                                        </p:attrNameLst>
                                      </p:cBhvr>
                                      <p:to>
                                        <p:strVal val="visible"/>
                                      </p:to>
                                    </p:set>
                                    <p:anim calcmode="lin" valueType="num">
                                      <p:cBhvr additive="base">
                                        <p:cTn id="19" dur="500" fill="hold"/>
                                        <p:tgtEl>
                                          <p:spTgt spid="22323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323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par>
                                <p:cTn id="21" presetID="2" presetClass="entr" presetSubtype="8" fill="hold" nodeType="withEffect">
                                  <p:stCondLst>
                                    <p:cond delay="0"/>
                                  </p:stCondLst>
                                  <p:childTnLst>
                                    <p:set>
                                      <p:cBhvr>
                                        <p:cTn id="22" dur="1" fill="hold">
                                          <p:stCondLst>
                                            <p:cond delay="0"/>
                                          </p:stCondLst>
                                        </p:cTn>
                                        <p:tgtEl>
                                          <p:spTgt spid="223234">
                                            <p:txEl>
                                              <p:pRg st="5" end="5"/>
                                            </p:txEl>
                                          </p:spTgt>
                                        </p:tgtEl>
                                        <p:attrNameLst>
                                          <p:attrName>style.visibility</p:attrName>
                                        </p:attrNameLst>
                                      </p:cBhvr>
                                      <p:to>
                                        <p:strVal val="visible"/>
                                      </p:to>
                                    </p:set>
                                    <p:anim calcmode="lin" valueType="num">
                                      <p:cBhvr additive="base">
                                        <p:cTn id="23" dur="500" fill="hold"/>
                                        <p:tgtEl>
                                          <p:spTgt spid="223234">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23234">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whoosh.wav"/>
                                        </p:tgtEl>
                                      </p:cMediaNode>
                                    </p:audio>
                                  </p:subTnLst>
                                </p:cTn>
                              </p:par>
                              <p:par>
                                <p:cTn id="25" presetID="2" presetClass="entr" presetSubtype="8" fill="hold" nodeType="withEffect">
                                  <p:stCondLst>
                                    <p:cond delay="0"/>
                                  </p:stCondLst>
                                  <p:childTnLst>
                                    <p:set>
                                      <p:cBhvr>
                                        <p:cTn id="26" dur="1" fill="hold">
                                          <p:stCondLst>
                                            <p:cond delay="0"/>
                                          </p:stCondLst>
                                        </p:cTn>
                                        <p:tgtEl>
                                          <p:spTgt spid="223234">
                                            <p:txEl>
                                              <p:pRg st="6" end="6"/>
                                            </p:txEl>
                                          </p:spTgt>
                                        </p:tgtEl>
                                        <p:attrNameLst>
                                          <p:attrName>style.visibility</p:attrName>
                                        </p:attrNameLst>
                                      </p:cBhvr>
                                      <p:to>
                                        <p:strVal val="visible"/>
                                      </p:to>
                                    </p:set>
                                    <p:anim calcmode="lin" valueType="num">
                                      <p:cBhvr additive="base">
                                        <p:cTn id="27" dur="500" fill="hold"/>
                                        <p:tgtEl>
                                          <p:spTgt spid="223234">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23234">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4"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45897976-38F4-CE6C-0FB2-C28C88D2D4A1}"/>
              </a:ext>
            </a:extLst>
          </p:cNvPr>
          <p:cNvSpPr>
            <a:spLocks noGrp="1" noChangeArrowheads="1"/>
          </p:cNvSpPr>
          <p:nvPr>
            <p:ph type="title"/>
          </p:nvPr>
        </p:nvSpPr>
        <p:spPr>
          <a:noFill/>
        </p:spPr>
        <p:txBody>
          <a:bodyPr>
            <a:normAutofit/>
          </a:bodyPr>
          <a:lstStyle/>
          <a:p>
            <a:pPr>
              <a:lnSpc>
                <a:spcPct val="100000"/>
              </a:lnSpc>
            </a:pPr>
            <a:r>
              <a:rPr lang="en-US" altLang="en-US" b="0" dirty="0">
                <a:effectLst>
                  <a:outerShdw blurRad="38100" dist="38100" dir="2700000" algn="tl">
                    <a:srgbClr val="000000">
                      <a:alpha val="43137"/>
                    </a:srgbClr>
                  </a:outerShdw>
                </a:effectLst>
              </a:rPr>
              <a:t>Electric Power and Energy</a:t>
            </a:r>
            <a:endParaRPr lang="en-US" altLang="en-US" dirty="0">
              <a:effectLst>
                <a:outerShdw blurRad="38100" dist="38100" dir="2700000" algn="tl">
                  <a:srgbClr val="000000">
                    <a:alpha val="43137"/>
                  </a:srgbClr>
                </a:outerShdw>
              </a:effectLst>
            </a:endParaRPr>
          </a:p>
        </p:txBody>
      </p:sp>
      <p:sp>
        <p:nvSpPr>
          <p:cNvPr id="2" name="Footer Placeholder 1">
            <a:extLst>
              <a:ext uri="{FF2B5EF4-FFF2-40B4-BE49-F238E27FC236}">
                <a16:creationId xmlns:a16="http://schemas.microsoft.com/office/drawing/2014/main" id="{E36EE86D-7A54-D9F4-1E6E-EE2F3130E78E}"/>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2AA35EA4-B826-AEFE-2173-C35922AA5747}"/>
              </a:ext>
            </a:extLst>
          </p:cNvPr>
          <p:cNvSpPr>
            <a:spLocks noGrp="1"/>
          </p:cNvSpPr>
          <p:nvPr>
            <p:ph type="sldNum" sz="quarter" idx="4"/>
          </p:nvPr>
        </p:nvSpPr>
        <p:spPr/>
        <p:txBody>
          <a:bodyPr/>
          <a:lstStyle/>
          <a:p>
            <a:fld id="{4BEAC4C4-F0A7-4B61-A827-E4198D078267}" type="slidenum">
              <a:rPr lang="en-US" smtClean="0"/>
              <a:t>2</a:t>
            </a:fld>
            <a:endParaRPr lang="en-US" dirty="0"/>
          </a:p>
        </p:txBody>
      </p:sp>
      <p:sp>
        <p:nvSpPr>
          <p:cNvPr id="21507" name="Text Box 4">
            <a:extLst>
              <a:ext uri="{FF2B5EF4-FFF2-40B4-BE49-F238E27FC236}">
                <a16:creationId xmlns:a16="http://schemas.microsoft.com/office/drawing/2014/main" id="{65707E5F-6EB3-A973-3C06-84E39DF7C786}"/>
              </a:ext>
            </a:extLst>
          </p:cNvPr>
          <p:cNvSpPr txBox="1">
            <a:spLocks noChangeArrowheads="1"/>
          </p:cNvSpPr>
          <p:nvPr/>
        </p:nvSpPr>
        <p:spPr bwMode="auto">
          <a:xfrm>
            <a:off x="990600" y="1447800"/>
            <a:ext cx="71628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buClr>
                <a:schemeClr val="hlink"/>
              </a:buClr>
              <a:buFont typeface="Wingdings" panose="05000000000000000000" pitchFamily="2" charset="2"/>
              <a:buNone/>
            </a:pPr>
            <a:r>
              <a:rPr lang="en-US" altLang="en-US" sz="2400" b="1" dirty="0">
                <a:solidFill>
                  <a:schemeClr val="accent1"/>
                </a:solidFill>
              </a:rPr>
              <a:t>Power (P)</a:t>
            </a:r>
          </a:p>
          <a:p>
            <a:pPr>
              <a:buClr>
                <a:schemeClr val="hlink"/>
              </a:buClr>
              <a:buFont typeface="Wingdings" panose="05000000000000000000" pitchFamily="2" charset="2"/>
              <a:buChar char="v"/>
            </a:pPr>
            <a:endParaRPr lang="en-US" altLang="en-US" sz="1200" b="1" dirty="0"/>
          </a:p>
          <a:p>
            <a:pPr marL="342900" indent="-342900">
              <a:buClr>
                <a:schemeClr val="hlink"/>
              </a:buClr>
              <a:buFont typeface="Arial" panose="020B0604020202020204" pitchFamily="34" charset="0"/>
              <a:buChar char="•"/>
            </a:pPr>
            <a:r>
              <a:rPr lang="en-US" altLang="en-US" sz="2400" b="1" dirty="0"/>
              <a:t>Rate</a:t>
            </a:r>
            <a:r>
              <a:rPr lang="en-US" altLang="en-US" sz="2400" dirty="0"/>
              <a:t> at which energy is produced or consumed</a:t>
            </a:r>
          </a:p>
          <a:p>
            <a:pPr marL="342900" indent="-342900">
              <a:buClr>
                <a:schemeClr val="hlink"/>
              </a:buClr>
              <a:buFont typeface="Arial" panose="020B0604020202020204" pitchFamily="34" charset="0"/>
              <a:buChar char="•"/>
            </a:pPr>
            <a:r>
              <a:rPr lang="en-US" altLang="en-US" sz="2400" dirty="0"/>
              <a:t>Measured in Watts or kW*</a:t>
            </a:r>
          </a:p>
          <a:p>
            <a:pPr marL="342900" indent="-342900">
              <a:buClr>
                <a:schemeClr val="hlink"/>
              </a:buClr>
              <a:buFont typeface="Arial" panose="020B0604020202020204" pitchFamily="34" charset="0"/>
              <a:buChar char="•"/>
            </a:pPr>
            <a:r>
              <a:rPr lang="en-US" altLang="en-US" sz="2400" dirty="0"/>
              <a:t>At any single point in time, </a:t>
            </a:r>
            <a:r>
              <a:rPr lang="en-US" altLang="en-US" sz="2400" dirty="0">
                <a:solidFill>
                  <a:srgbClr val="0000CC"/>
                </a:solidFill>
              </a:rPr>
              <a:t>P = V x I</a:t>
            </a:r>
            <a:endParaRPr lang="en-US" altLang="en-US" sz="2400" dirty="0"/>
          </a:p>
          <a:p>
            <a:pPr>
              <a:buClr>
                <a:schemeClr val="hlink"/>
              </a:buClr>
              <a:buFont typeface="Wingdings" panose="05000000000000000000" pitchFamily="2" charset="2"/>
              <a:buChar char="v"/>
            </a:pPr>
            <a:endParaRPr lang="en-US" altLang="en-US" sz="2400" dirty="0"/>
          </a:p>
          <a:p>
            <a:pPr>
              <a:buClr>
                <a:schemeClr val="hlink"/>
              </a:buClr>
              <a:buFont typeface="Wingdings" panose="05000000000000000000" pitchFamily="2" charset="2"/>
              <a:buNone/>
            </a:pPr>
            <a:r>
              <a:rPr lang="en-US" altLang="en-US" sz="2400" b="1" dirty="0">
                <a:solidFill>
                  <a:schemeClr val="accent1"/>
                </a:solidFill>
              </a:rPr>
              <a:t>Energy (W, for Work)</a:t>
            </a:r>
          </a:p>
          <a:p>
            <a:pPr>
              <a:buClr>
                <a:schemeClr val="hlink"/>
              </a:buClr>
              <a:buFont typeface="Wingdings" panose="05000000000000000000" pitchFamily="2" charset="2"/>
              <a:buChar char="v"/>
            </a:pPr>
            <a:endParaRPr lang="en-US" altLang="en-US" sz="1200" b="1" dirty="0"/>
          </a:p>
          <a:p>
            <a:pPr marL="342900" indent="-342900">
              <a:buClr>
                <a:schemeClr val="hlink"/>
              </a:buClr>
              <a:buFont typeface="Arial" panose="020B0604020202020204" pitchFamily="34" charset="0"/>
              <a:buChar char="•"/>
            </a:pPr>
            <a:r>
              <a:rPr lang="en-US" altLang="en-US" sz="2400" dirty="0"/>
              <a:t>  </a:t>
            </a:r>
            <a:r>
              <a:rPr lang="en-US" altLang="en-US" sz="2400" b="1" dirty="0"/>
              <a:t>Summation</a:t>
            </a:r>
            <a:r>
              <a:rPr lang="en-US" altLang="en-US" sz="2400" dirty="0"/>
              <a:t> of power applied over time</a:t>
            </a:r>
          </a:p>
          <a:p>
            <a:pPr marL="342900" indent="-342900">
              <a:buClr>
                <a:schemeClr val="hlink"/>
              </a:buClr>
              <a:buFont typeface="Arial" panose="020B0604020202020204" pitchFamily="34" charset="0"/>
              <a:buChar char="•"/>
            </a:pPr>
            <a:r>
              <a:rPr lang="en-US" altLang="en-US" sz="2400" dirty="0"/>
              <a:t>  Measured in Watthours or kWh*</a:t>
            </a:r>
          </a:p>
          <a:p>
            <a:pPr>
              <a:buClr>
                <a:schemeClr val="hlink"/>
              </a:buClr>
              <a:buFont typeface="Wingdings" panose="05000000000000000000" pitchFamily="2" charset="2"/>
              <a:buChar char="v"/>
            </a:pPr>
            <a:endParaRPr lang="en-US" alt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9777-721F-4F36-96FE-CF7BC0EB5AAB}"/>
              </a:ext>
            </a:extLst>
          </p:cNvPr>
          <p:cNvSpPr>
            <a:spLocks noGrp="1"/>
          </p:cNvSpPr>
          <p:nvPr>
            <p:ph type="title"/>
          </p:nvPr>
        </p:nvSpPr>
        <p:spPr>
          <a:xfrm>
            <a:off x="492919" y="987426"/>
            <a:ext cx="3086100" cy="1180739"/>
          </a:xfrm>
        </p:spPr>
        <p:txBody>
          <a:bodyPr/>
          <a:lstStyle/>
          <a:p>
            <a:r>
              <a:rPr lang="en-US" dirty="0"/>
              <a:t>T-76 Register</a:t>
            </a:r>
          </a:p>
        </p:txBody>
      </p:sp>
      <p:pic>
        <p:nvPicPr>
          <p:cNvPr id="8" name="Picture Placeholder 7" descr="A close-up of a magazine cover&#10;&#10;Description automatically generated with low confidence">
            <a:extLst>
              <a:ext uri="{FF2B5EF4-FFF2-40B4-BE49-F238E27FC236}">
                <a16:creationId xmlns:a16="http://schemas.microsoft.com/office/drawing/2014/main" id="{C12FC355-D43E-3A55-13AA-34B1EC5EE84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a:xfrm>
            <a:off x="3883843" y="983692"/>
            <a:ext cx="4632698" cy="4877360"/>
          </a:xfrm>
        </p:spPr>
      </p:pic>
      <p:sp>
        <p:nvSpPr>
          <p:cNvPr id="4" name="Text Placeholder 3">
            <a:extLst>
              <a:ext uri="{FF2B5EF4-FFF2-40B4-BE49-F238E27FC236}">
                <a16:creationId xmlns:a16="http://schemas.microsoft.com/office/drawing/2014/main" id="{42A64EC8-DF1A-42EF-9D15-C667054FA33F}"/>
              </a:ext>
            </a:extLst>
          </p:cNvPr>
          <p:cNvSpPr>
            <a:spLocks noGrp="1"/>
          </p:cNvSpPr>
          <p:nvPr>
            <p:ph type="body" sz="half" idx="2"/>
          </p:nvPr>
        </p:nvSpPr>
        <p:spPr>
          <a:xfrm>
            <a:off x="1366887" y="2366128"/>
            <a:ext cx="2212132" cy="3502859"/>
          </a:xfrm>
        </p:spPr>
        <p:txBody>
          <a:bodyPr>
            <a:normAutofit/>
          </a:bodyPr>
          <a:lstStyle/>
          <a:p>
            <a:r>
              <a:rPr lang="en-US" sz="2400" dirty="0"/>
              <a:t>What did a TOU meter look like back in the day?</a:t>
            </a:r>
          </a:p>
        </p:txBody>
      </p:sp>
      <p:sp>
        <p:nvSpPr>
          <p:cNvPr id="6" name="Footer Placeholder 5">
            <a:extLst>
              <a:ext uri="{FF2B5EF4-FFF2-40B4-BE49-F238E27FC236}">
                <a16:creationId xmlns:a16="http://schemas.microsoft.com/office/drawing/2014/main" id="{9CBE88DB-F710-4C66-9753-AEF62A9AB362}"/>
              </a:ext>
            </a:extLst>
          </p:cNvPr>
          <p:cNvSpPr>
            <a:spLocks noGrp="1"/>
          </p:cNvSpPr>
          <p:nvPr>
            <p:ph type="ftr" sz="quarter" idx="3"/>
          </p:nvPr>
        </p:nvSpPr>
        <p:spPr/>
        <p:txBody>
          <a:bodyPr/>
          <a:lstStyle/>
          <a:p>
            <a:r>
              <a:rPr lang="en-US" dirty="0"/>
              <a:t>tescometering.com</a:t>
            </a:r>
          </a:p>
        </p:txBody>
      </p:sp>
      <p:sp>
        <p:nvSpPr>
          <p:cNvPr id="7" name="Slide Number Placeholder 6">
            <a:extLst>
              <a:ext uri="{FF2B5EF4-FFF2-40B4-BE49-F238E27FC236}">
                <a16:creationId xmlns:a16="http://schemas.microsoft.com/office/drawing/2014/main" id="{9C8A5861-5583-451E-A93A-2602249B26F7}"/>
              </a:ext>
            </a:extLst>
          </p:cNvPr>
          <p:cNvSpPr>
            <a:spLocks noGrp="1"/>
          </p:cNvSpPr>
          <p:nvPr>
            <p:ph type="sldNum" sz="quarter" idx="4"/>
          </p:nvPr>
        </p:nvSpPr>
        <p:spPr/>
        <p:txBody>
          <a:bodyPr/>
          <a:lstStyle/>
          <a:p>
            <a:fld id="{4BEAC4C4-F0A7-4B61-A827-E4198D078267}" type="slidenum">
              <a:rPr lang="en-US" smtClean="0"/>
              <a:t>20</a:t>
            </a:fld>
            <a:endParaRPr lang="en-US" dirty="0"/>
          </a:p>
        </p:txBody>
      </p:sp>
    </p:spTree>
    <p:extLst>
      <p:ext uri="{BB962C8B-B14F-4D97-AF65-F5344CB8AC3E}">
        <p14:creationId xmlns:p14="http://schemas.microsoft.com/office/powerpoint/2010/main" val="2832554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p:txBody>
          <a:bodyPr/>
          <a:lstStyle/>
          <a:p>
            <a:r>
              <a:rPr lang="en-US" dirty="0">
                <a:latin typeface="+mj-lt"/>
                <a:cs typeface="Arial" panose="020B0604020202020204" pitchFamily="34" charset="0"/>
              </a:rPr>
              <a:t>TOU and Demand Metering</a:t>
            </a:r>
          </a:p>
        </p:txBody>
      </p:sp>
      <p:sp>
        <p:nvSpPr>
          <p:cNvPr id="3" name="Content Placeholder 2">
            <a:extLst>
              <a:ext uri="{FF2B5EF4-FFF2-40B4-BE49-F238E27FC236}">
                <a16:creationId xmlns:a16="http://schemas.microsoft.com/office/drawing/2014/main" id="{FCA7552B-032F-4836-A6D5-1A5258BB2A93}"/>
              </a:ext>
            </a:extLst>
          </p:cNvPr>
          <p:cNvSpPr>
            <a:spLocks noGrp="1"/>
          </p:cNvSpPr>
          <p:nvPr>
            <p:ph idx="1"/>
          </p:nvPr>
        </p:nvSpPr>
        <p:spPr/>
        <p:txBody>
          <a:bodyPr>
            <a:normAutofit fontScale="77500" lnSpcReduction="20000"/>
          </a:bodyPr>
          <a:lstStyle/>
          <a:p>
            <a:endParaRPr lang="en-US" sz="9600" dirty="0"/>
          </a:p>
          <a:p>
            <a:pPr marL="0" indent="0" algn="ctr">
              <a:buNone/>
            </a:pPr>
            <a:r>
              <a:rPr lang="en-US" sz="15400" dirty="0">
                <a:solidFill>
                  <a:srgbClr val="FF0000"/>
                </a:solidFill>
                <a:latin typeface="Amasis MT Pro Medium" panose="020F0502020204030204" pitchFamily="18" charset="0"/>
                <a:cs typeface="Aharoni" panose="020F0502020204030204" pitchFamily="2" charset="-79"/>
              </a:rPr>
              <a:t>Thank you</a:t>
            </a:r>
          </a:p>
          <a:p>
            <a:pPr marL="0" indent="0" algn="ctr">
              <a:buNone/>
            </a:pPr>
            <a:endParaRPr lang="en-US" sz="1300" dirty="0">
              <a:solidFill>
                <a:srgbClr val="FF0000"/>
              </a:solidFill>
              <a:latin typeface="Amasis MT Pro Medium" panose="020F0502020204030204" pitchFamily="18" charset="0"/>
              <a:cs typeface="Aharoni" panose="020F0502020204030204" pitchFamily="2" charset="-79"/>
            </a:endParaRPr>
          </a:p>
          <a:p>
            <a:pPr marL="0" indent="0" algn="ctr">
              <a:buNone/>
            </a:pPr>
            <a:r>
              <a:rPr lang="en-US" sz="6200" dirty="0">
                <a:latin typeface="Brush Script MT" panose="020F0502020204030204" pitchFamily="66" charset="0"/>
              </a:rPr>
              <a:t>Carl Chermak</a:t>
            </a:r>
          </a:p>
          <a:p>
            <a:pPr marL="0" indent="0" algn="ctr">
              <a:buNone/>
            </a:pPr>
            <a:r>
              <a:rPr lang="en-US" sz="4600" dirty="0">
                <a:latin typeface="Arial" panose="020B0604020202020204" pitchFamily="34" charset="0"/>
                <a:cs typeface="Arial" panose="020B0604020202020204" pitchFamily="34" charset="0"/>
              </a:rPr>
              <a:t>315-436-8696</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21</a:t>
            </a:fld>
            <a:endParaRPr lang="en-US" dirty="0"/>
          </a:p>
        </p:txBody>
      </p:sp>
    </p:spTree>
    <p:extLst>
      <p:ext uri="{BB962C8B-B14F-4D97-AF65-F5344CB8AC3E}">
        <p14:creationId xmlns:p14="http://schemas.microsoft.com/office/powerpoint/2010/main" val="2760592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8F4D982-A017-9C94-19BD-876850695442}"/>
              </a:ext>
            </a:extLst>
          </p:cNvPr>
          <p:cNvSpPr>
            <a:spLocks noGrp="1" noChangeArrowheads="1"/>
          </p:cNvSpPr>
          <p:nvPr>
            <p:ph type="title"/>
          </p:nvPr>
        </p:nvSpPr>
        <p:spPr>
          <a:noFill/>
        </p:spPr>
        <p:txBody>
          <a:bodyPr>
            <a:normAutofit/>
          </a:bodyPr>
          <a:lstStyle/>
          <a:p>
            <a:pPr>
              <a:lnSpc>
                <a:spcPct val="100000"/>
              </a:lnSpc>
            </a:pPr>
            <a:r>
              <a:rPr lang="en-US" altLang="en-US" b="0" dirty="0">
                <a:effectLst>
                  <a:outerShdw blurRad="38100" dist="38100" dir="2700000" algn="tl">
                    <a:srgbClr val="000000">
                      <a:alpha val="43137"/>
                    </a:srgbClr>
                  </a:outerShdw>
                </a:effectLst>
              </a:rPr>
              <a:t>Electric Power and Energy</a:t>
            </a:r>
            <a:endParaRPr lang="en-US" altLang="en-US" dirty="0">
              <a:effectLst>
                <a:outerShdw blurRad="38100" dist="38100" dir="2700000" algn="tl">
                  <a:srgbClr val="000000">
                    <a:alpha val="43137"/>
                  </a:srgbClr>
                </a:outerShdw>
              </a:effectLst>
            </a:endParaRPr>
          </a:p>
        </p:txBody>
      </p:sp>
      <p:sp>
        <p:nvSpPr>
          <p:cNvPr id="2" name="Footer Placeholder 1">
            <a:extLst>
              <a:ext uri="{FF2B5EF4-FFF2-40B4-BE49-F238E27FC236}">
                <a16:creationId xmlns:a16="http://schemas.microsoft.com/office/drawing/2014/main" id="{38E4F346-FB7E-BD18-FD73-3B19F61A938E}"/>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75C21D3-021E-C234-0D61-B7763BB6C84D}"/>
              </a:ext>
            </a:extLst>
          </p:cNvPr>
          <p:cNvSpPr>
            <a:spLocks noGrp="1"/>
          </p:cNvSpPr>
          <p:nvPr>
            <p:ph type="sldNum" sz="quarter" idx="4"/>
          </p:nvPr>
        </p:nvSpPr>
        <p:spPr/>
        <p:txBody>
          <a:bodyPr/>
          <a:lstStyle/>
          <a:p>
            <a:fld id="{4BEAC4C4-F0A7-4B61-A827-E4198D078267}" type="slidenum">
              <a:rPr lang="en-US" smtClean="0"/>
              <a:t>3</a:t>
            </a:fld>
            <a:endParaRPr lang="en-US" dirty="0"/>
          </a:p>
        </p:txBody>
      </p:sp>
      <p:graphicFrame>
        <p:nvGraphicFramePr>
          <p:cNvPr id="642052" name="Object 4">
            <a:extLst>
              <a:ext uri="{FF2B5EF4-FFF2-40B4-BE49-F238E27FC236}">
                <a16:creationId xmlns:a16="http://schemas.microsoft.com/office/drawing/2014/main" id="{45E233A0-9EC4-6751-A199-342F0D65FEFA}"/>
              </a:ext>
            </a:extLst>
          </p:cNvPr>
          <p:cNvGraphicFramePr>
            <a:graphicFrameLocks/>
          </p:cNvGraphicFramePr>
          <p:nvPr/>
        </p:nvGraphicFramePr>
        <p:xfrm>
          <a:off x="3124200" y="1866900"/>
          <a:ext cx="2759075" cy="723900"/>
        </p:xfrm>
        <a:graphic>
          <a:graphicData uri="http://schemas.openxmlformats.org/presentationml/2006/ole">
            <mc:AlternateContent xmlns:mc="http://schemas.openxmlformats.org/markup-compatibility/2006">
              <mc:Choice xmlns:v="urn:schemas-microsoft-com:vml" Requires="v">
                <p:oleObj name="Clip" r:id="rId2" imgW="2759075" imgH="723900" progId="MS_ClipArt_Gallery.2">
                  <p:embed/>
                </p:oleObj>
              </mc:Choice>
              <mc:Fallback>
                <p:oleObj name="Clip" r:id="rId2" imgW="2759075" imgH="723900" progId="MS_ClipArt_Gallery.2">
                  <p:embed/>
                  <p:pic>
                    <p:nvPicPr>
                      <p:cNvPr id="642052" name="Object 4">
                        <a:extLst>
                          <a:ext uri="{FF2B5EF4-FFF2-40B4-BE49-F238E27FC236}">
                            <a16:creationId xmlns:a16="http://schemas.microsoft.com/office/drawing/2014/main" id="{45E233A0-9EC4-6751-A199-342F0D65FEF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866900"/>
                        <a:ext cx="275907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2053" name="Text Box 5">
            <a:extLst>
              <a:ext uri="{FF2B5EF4-FFF2-40B4-BE49-F238E27FC236}">
                <a16:creationId xmlns:a16="http://schemas.microsoft.com/office/drawing/2014/main" id="{73A4EEF4-70C5-65DA-E02F-04089B60D6EA}"/>
              </a:ext>
            </a:extLst>
          </p:cNvPr>
          <p:cNvSpPr txBox="1">
            <a:spLocks noChangeArrowheads="1"/>
          </p:cNvSpPr>
          <p:nvPr/>
        </p:nvSpPr>
        <p:spPr bwMode="auto">
          <a:xfrm>
            <a:off x="684491" y="3217863"/>
            <a:ext cx="6656109"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r>
              <a:rPr lang="en-US" altLang="en-US" sz="2800" i="1" dirty="0"/>
              <a:t> </a:t>
            </a:r>
            <a:r>
              <a:rPr lang="en-US" altLang="en-US" sz="2400" b="1" dirty="0">
                <a:solidFill>
                  <a:srgbClr val="FF0000"/>
                </a:solidFill>
              </a:rPr>
              <a:t>Power</a:t>
            </a:r>
            <a:r>
              <a:rPr lang="en-US" altLang="en-US" sz="2400" dirty="0"/>
              <a:t> is like your car’s rate of speed as shown on the speedometer.</a:t>
            </a:r>
          </a:p>
          <a:p>
            <a:endParaRPr lang="en-US" altLang="en-US" sz="2400" dirty="0"/>
          </a:p>
          <a:p>
            <a:r>
              <a:rPr lang="en-US" altLang="en-US" sz="2400" dirty="0"/>
              <a:t> </a:t>
            </a:r>
            <a:r>
              <a:rPr lang="en-US" altLang="en-US" sz="2400" b="1" dirty="0">
                <a:solidFill>
                  <a:srgbClr val="FF0000"/>
                </a:solidFill>
              </a:rPr>
              <a:t>Energy</a:t>
            </a:r>
            <a:r>
              <a:rPr lang="en-US" altLang="en-US" sz="2400" dirty="0">
                <a:solidFill>
                  <a:srgbClr val="FF0000"/>
                </a:solidFill>
              </a:rPr>
              <a:t> </a:t>
            </a:r>
            <a:r>
              <a:rPr lang="en-US" altLang="en-US" sz="2400" dirty="0"/>
              <a:t>is like your car’s traveled distance as shown on the odometer.</a:t>
            </a:r>
          </a:p>
        </p:txBody>
      </p:sp>
      <p:grpSp>
        <p:nvGrpSpPr>
          <p:cNvPr id="642060" name="Group 12">
            <a:extLst>
              <a:ext uri="{FF2B5EF4-FFF2-40B4-BE49-F238E27FC236}">
                <a16:creationId xmlns:a16="http://schemas.microsoft.com/office/drawing/2014/main" id="{5C38FC9E-40BB-524D-8B42-1399C6C05C4B}"/>
              </a:ext>
            </a:extLst>
          </p:cNvPr>
          <p:cNvGrpSpPr>
            <a:grpSpLocks/>
          </p:cNvGrpSpPr>
          <p:nvPr/>
        </p:nvGrpSpPr>
        <p:grpSpPr bwMode="auto">
          <a:xfrm>
            <a:off x="7340600" y="3217863"/>
            <a:ext cx="685800" cy="685800"/>
            <a:chOff x="4800" y="2112"/>
            <a:chExt cx="432" cy="432"/>
          </a:xfrm>
        </p:grpSpPr>
        <p:sp>
          <p:nvSpPr>
            <p:cNvPr id="23559" name="Oval 8">
              <a:extLst>
                <a:ext uri="{FF2B5EF4-FFF2-40B4-BE49-F238E27FC236}">
                  <a16:creationId xmlns:a16="http://schemas.microsoft.com/office/drawing/2014/main" id="{589DA346-998E-BF9E-B191-04428266EB5A}"/>
                </a:ext>
              </a:extLst>
            </p:cNvPr>
            <p:cNvSpPr>
              <a:spLocks noChangeArrowheads="1"/>
            </p:cNvSpPr>
            <p:nvPr/>
          </p:nvSpPr>
          <p:spPr bwMode="auto">
            <a:xfrm>
              <a:off x="4800" y="2112"/>
              <a:ext cx="432" cy="432"/>
            </a:xfrm>
            <a:prstGeom prst="ellipse">
              <a:avLst/>
            </a:prstGeom>
            <a:solidFill>
              <a:schemeClr val="tx1"/>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endParaRPr lang="en-US" altLang="en-US"/>
            </a:p>
          </p:txBody>
        </p:sp>
        <p:sp>
          <p:nvSpPr>
            <p:cNvPr id="23560" name="Line 9">
              <a:extLst>
                <a:ext uri="{FF2B5EF4-FFF2-40B4-BE49-F238E27FC236}">
                  <a16:creationId xmlns:a16="http://schemas.microsoft.com/office/drawing/2014/main" id="{1ACDE044-A66C-5925-99B2-B12761F5782A}"/>
                </a:ext>
              </a:extLst>
            </p:cNvPr>
            <p:cNvSpPr>
              <a:spLocks noChangeShapeType="1"/>
            </p:cNvSpPr>
            <p:nvPr/>
          </p:nvSpPr>
          <p:spPr bwMode="auto">
            <a:xfrm flipV="1">
              <a:off x="5008" y="2192"/>
              <a:ext cx="144" cy="144"/>
            </a:xfrm>
            <a:prstGeom prst="line">
              <a:avLst/>
            </a:prstGeom>
            <a:noFill/>
            <a:ln w="25400">
              <a:solidFill>
                <a:schemeClr val="bg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42059" name="Text Box 11">
            <a:extLst>
              <a:ext uri="{FF2B5EF4-FFF2-40B4-BE49-F238E27FC236}">
                <a16:creationId xmlns:a16="http://schemas.microsoft.com/office/drawing/2014/main" id="{AB445D37-A109-E0EA-21A1-CC6A3327D588}"/>
              </a:ext>
            </a:extLst>
          </p:cNvPr>
          <p:cNvSpPr txBox="1">
            <a:spLocks noChangeArrowheads="1"/>
          </p:cNvSpPr>
          <p:nvPr/>
        </p:nvSpPr>
        <p:spPr bwMode="auto">
          <a:xfrm>
            <a:off x="7110413" y="4606925"/>
            <a:ext cx="915987" cy="422275"/>
          </a:xfrm>
          <a:prstGeom prst="rect">
            <a:avLst/>
          </a:prstGeom>
          <a:solidFill>
            <a:schemeClr val="tx2"/>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a:r>
              <a:rPr lang="en-US" altLang="en-US">
                <a:solidFill>
                  <a:schemeClr val="bg1"/>
                </a:solidFill>
              </a:rPr>
              <a:t>80972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42052"/>
                                        </p:tgtEl>
                                        <p:attrNameLst>
                                          <p:attrName>style.visibility</p:attrName>
                                        </p:attrNameLst>
                                      </p:cBhvr>
                                      <p:to>
                                        <p:strVal val="visible"/>
                                      </p:to>
                                    </p:set>
                                    <p:anim calcmode="lin" valueType="num">
                                      <p:cBhvr additive="base">
                                        <p:cTn id="7" dur="500" fill="hold"/>
                                        <p:tgtEl>
                                          <p:spTgt spid="642052"/>
                                        </p:tgtEl>
                                        <p:attrNameLst>
                                          <p:attrName>ppt_x</p:attrName>
                                        </p:attrNameLst>
                                      </p:cBhvr>
                                      <p:tavLst>
                                        <p:tav tm="0">
                                          <p:val>
                                            <p:strVal val="0-#ppt_w/2"/>
                                          </p:val>
                                        </p:tav>
                                        <p:tav tm="100000">
                                          <p:val>
                                            <p:strVal val="#ppt_x"/>
                                          </p:val>
                                        </p:tav>
                                      </p:tavLst>
                                    </p:anim>
                                    <p:anim calcmode="lin" valueType="num">
                                      <p:cBhvr additive="base">
                                        <p:cTn id="8" dur="500" fill="hold"/>
                                        <p:tgtEl>
                                          <p:spTgt spid="64205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 presetClass="entr" presetSubtype="10" fill="hold" nodeType="afterEffect">
                                  <p:stCondLst>
                                    <p:cond delay="0"/>
                                  </p:stCondLst>
                                  <p:childTnLst>
                                    <p:set>
                                      <p:cBhvr>
                                        <p:cTn id="11" dur="1" fill="hold">
                                          <p:stCondLst>
                                            <p:cond delay="0"/>
                                          </p:stCondLst>
                                        </p:cTn>
                                        <p:tgtEl>
                                          <p:spTgt spid="642053"/>
                                        </p:tgtEl>
                                        <p:attrNameLst>
                                          <p:attrName>style.visibility</p:attrName>
                                        </p:attrNameLst>
                                      </p:cBhvr>
                                      <p:to>
                                        <p:strVal val="visible"/>
                                      </p:to>
                                    </p:set>
                                    <p:animEffect transition="in" filter="checkerboard(across)">
                                      <p:cBhvr>
                                        <p:cTn id="12" dur="500"/>
                                        <p:tgtEl>
                                          <p:spTgt spid="642053"/>
                                        </p:tgtEl>
                                      </p:cBhvr>
                                    </p:animEffect>
                                  </p:childTnLst>
                                </p:cTn>
                              </p:par>
                            </p:childTnLst>
                          </p:cTn>
                        </p:par>
                        <p:par>
                          <p:cTn id="13" fill="hold" nodeType="afterGroup">
                            <p:stCondLst>
                              <p:cond delay="1000"/>
                            </p:stCondLst>
                            <p:childTnLst>
                              <p:par>
                                <p:cTn id="14" presetID="1" presetClass="entr" presetSubtype="0" fill="hold" nodeType="afterEffect">
                                  <p:stCondLst>
                                    <p:cond delay="0"/>
                                  </p:stCondLst>
                                  <p:childTnLst>
                                    <p:set>
                                      <p:cBhvr>
                                        <p:cTn id="15" dur="1" fill="hold">
                                          <p:stCondLst>
                                            <p:cond delay="499"/>
                                          </p:stCondLst>
                                        </p:cTn>
                                        <p:tgtEl>
                                          <p:spTgt spid="642060"/>
                                        </p:tgtEl>
                                        <p:attrNameLst>
                                          <p:attrName>style.visibility</p:attrName>
                                        </p:attrNameLst>
                                      </p:cBhvr>
                                      <p:to>
                                        <p:strVal val="visible"/>
                                      </p:to>
                                    </p:set>
                                  </p:childTnLst>
                                </p:cTn>
                              </p:par>
                            </p:childTnLst>
                          </p:cTn>
                        </p:par>
                        <p:par>
                          <p:cTn id="16" fill="hold" nodeType="afterGroup">
                            <p:stCondLst>
                              <p:cond delay="1500"/>
                            </p:stCondLst>
                            <p:childTnLst>
                              <p:par>
                                <p:cTn id="17" presetID="1" presetClass="entr" presetSubtype="0" fill="hold" nodeType="afterEffect">
                                  <p:stCondLst>
                                    <p:cond delay="0"/>
                                  </p:stCondLst>
                                  <p:childTnLst>
                                    <p:set>
                                      <p:cBhvr>
                                        <p:cTn id="18" dur="1" fill="hold">
                                          <p:stCondLst>
                                            <p:cond delay="499"/>
                                          </p:stCondLst>
                                        </p:cTn>
                                        <p:tgtEl>
                                          <p:spTgt spid="642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053" grpId="0" autoUpdateAnimBg="0"/>
      <p:bldP spid="642059"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a:extLst>
              <a:ext uri="{FF2B5EF4-FFF2-40B4-BE49-F238E27FC236}">
                <a16:creationId xmlns:a16="http://schemas.microsoft.com/office/drawing/2014/main" id="{01821065-4AF0-3B8B-56F1-ABE9BA1E8BBB}"/>
              </a:ext>
            </a:extLst>
          </p:cNvPr>
          <p:cNvSpPr txBox="1">
            <a:spLocks noChangeArrowheads="1"/>
          </p:cNvSpPr>
          <p:nvPr/>
        </p:nvSpPr>
        <p:spPr bwMode="auto">
          <a:xfrm>
            <a:off x="4022725" y="1408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9875" name="Rectangle 3">
            <a:extLst>
              <a:ext uri="{FF2B5EF4-FFF2-40B4-BE49-F238E27FC236}">
                <a16:creationId xmlns:a16="http://schemas.microsoft.com/office/drawing/2014/main" id="{411D3E39-5D41-96A0-7AE8-B5CCE633AFE1}"/>
              </a:ext>
            </a:extLst>
          </p:cNvPr>
          <p:cNvSpPr>
            <a:spLocks noChangeArrowheads="1"/>
          </p:cNvSpPr>
          <p:nvPr/>
        </p:nvSpPr>
        <p:spPr bwMode="auto">
          <a:xfrm>
            <a:off x="990600" y="609600"/>
            <a:ext cx="7162800"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5000"/>
              </a:lnSpc>
            </a:pPr>
            <a:endParaRPr lang="en-US" altLang="en-US" sz="3200" b="1" dirty="0">
              <a:solidFill>
                <a:srgbClr val="004880"/>
              </a:solidFill>
            </a:endParaRPr>
          </a:p>
        </p:txBody>
      </p:sp>
      <p:graphicFrame>
        <p:nvGraphicFramePr>
          <p:cNvPr id="79876" name="Object 4">
            <a:hlinkClick r:id="" action="ppaction://ole?verb=0"/>
            <a:extLst>
              <a:ext uri="{FF2B5EF4-FFF2-40B4-BE49-F238E27FC236}">
                <a16:creationId xmlns:a16="http://schemas.microsoft.com/office/drawing/2014/main" id="{C69F2187-6756-EC0F-6F38-A7794A36F157}"/>
              </a:ext>
            </a:extLst>
          </p:cNvPr>
          <p:cNvGraphicFramePr>
            <a:graphicFrameLocks/>
          </p:cNvGraphicFramePr>
          <p:nvPr>
            <p:extLst>
              <p:ext uri="{D42A27DB-BD31-4B8C-83A1-F6EECF244321}">
                <p14:modId xmlns:p14="http://schemas.microsoft.com/office/powerpoint/2010/main" val="3402545310"/>
              </p:ext>
            </p:extLst>
          </p:nvPr>
        </p:nvGraphicFramePr>
        <p:xfrm>
          <a:off x="1209675" y="1591469"/>
          <a:ext cx="6943725" cy="4691063"/>
        </p:xfrm>
        <a:graphic>
          <a:graphicData uri="http://schemas.openxmlformats.org/presentationml/2006/ole">
            <mc:AlternateContent xmlns:mc="http://schemas.openxmlformats.org/markup-compatibility/2006">
              <mc:Choice xmlns:v="urn:schemas-microsoft-com:vml" Requires="v">
                <p:oleObj name="Document" r:id="rId2" imgW="8128848" imgH="5486536" progId="Word.Document.8">
                  <p:embed/>
                </p:oleObj>
              </mc:Choice>
              <mc:Fallback>
                <p:oleObj name="Document" r:id="rId2" imgW="8128848" imgH="5486536" progId="Word.Document.8">
                  <p:embed/>
                  <p:pic>
                    <p:nvPicPr>
                      <p:cNvPr id="79876" name="Object 4">
                        <a:hlinkClick r:id="" action="ppaction://ole?verb=0"/>
                        <a:extLst>
                          <a:ext uri="{FF2B5EF4-FFF2-40B4-BE49-F238E27FC236}">
                            <a16:creationId xmlns:a16="http://schemas.microsoft.com/office/drawing/2014/main" id="{C69F2187-6756-EC0F-6F38-A7794A36F157}"/>
                          </a:ext>
                        </a:extLst>
                      </p:cNvPr>
                      <p:cNvPicPr>
                        <a:picLocks noChangeArrowheads="1"/>
                      </p:cNvPicPr>
                      <p:nvPr/>
                    </p:nvPicPr>
                    <p:blipFill>
                      <a:blip r:embed="rId3"/>
                      <a:srcRect/>
                      <a:stretch>
                        <a:fillRect/>
                      </a:stretch>
                    </p:blipFill>
                    <p:spPr bwMode="auto">
                      <a:xfrm>
                        <a:off x="1209675" y="1591469"/>
                        <a:ext cx="6943725" cy="4691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8117" name="Text Box 5">
            <a:extLst>
              <a:ext uri="{FF2B5EF4-FFF2-40B4-BE49-F238E27FC236}">
                <a16:creationId xmlns:a16="http://schemas.microsoft.com/office/drawing/2014/main" id="{948ABF83-1870-1F9C-586C-82D8ACACBE6D}"/>
              </a:ext>
            </a:extLst>
          </p:cNvPr>
          <p:cNvSpPr txBox="1">
            <a:spLocks noChangeArrowheads="1"/>
          </p:cNvSpPr>
          <p:nvPr/>
        </p:nvSpPr>
        <p:spPr bwMode="auto">
          <a:xfrm>
            <a:off x="3324225" y="2611438"/>
            <a:ext cx="2176463"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i="1">
                <a:solidFill>
                  <a:schemeClr val="hlink"/>
                </a:solidFill>
              </a:rPr>
              <a:t>Gallons</a:t>
            </a:r>
          </a:p>
        </p:txBody>
      </p:sp>
      <p:sp>
        <p:nvSpPr>
          <p:cNvPr id="79878" name="Text Box 6">
            <a:extLst>
              <a:ext uri="{FF2B5EF4-FFF2-40B4-BE49-F238E27FC236}">
                <a16:creationId xmlns:a16="http://schemas.microsoft.com/office/drawing/2014/main" id="{C3238B90-8D28-7DDD-4422-57593A560D93}"/>
              </a:ext>
            </a:extLst>
          </p:cNvPr>
          <p:cNvSpPr txBox="1">
            <a:spLocks noChangeArrowheads="1"/>
          </p:cNvSpPr>
          <p:nvPr/>
        </p:nvSpPr>
        <p:spPr bwMode="auto">
          <a:xfrm>
            <a:off x="5703888" y="2481263"/>
            <a:ext cx="2090737"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sz="1200" b="1"/>
          </a:p>
        </p:txBody>
      </p:sp>
      <p:sp>
        <p:nvSpPr>
          <p:cNvPr id="218119" name="Text Box 7">
            <a:extLst>
              <a:ext uri="{FF2B5EF4-FFF2-40B4-BE49-F238E27FC236}">
                <a16:creationId xmlns:a16="http://schemas.microsoft.com/office/drawing/2014/main" id="{392E0E5B-DFB9-FF1E-C623-5F0A47D87C24}"/>
              </a:ext>
            </a:extLst>
          </p:cNvPr>
          <p:cNvSpPr txBox="1">
            <a:spLocks noChangeArrowheads="1"/>
          </p:cNvSpPr>
          <p:nvPr/>
        </p:nvSpPr>
        <p:spPr bwMode="auto">
          <a:xfrm>
            <a:off x="5668963" y="2619375"/>
            <a:ext cx="2176462"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i="1">
                <a:solidFill>
                  <a:schemeClr val="hlink"/>
                </a:solidFill>
              </a:rPr>
              <a:t>Gallons/Hr</a:t>
            </a:r>
          </a:p>
        </p:txBody>
      </p:sp>
      <p:sp>
        <p:nvSpPr>
          <p:cNvPr id="218120" name="Rectangle 8">
            <a:extLst>
              <a:ext uri="{FF2B5EF4-FFF2-40B4-BE49-F238E27FC236}">
                <a16:creationId xmlns:a16="http://schemas.microsoft.com/office/drawing/2014/main" id="{7E27A216-ACD9-6F24-4097-ECC4A5EEA7F9}"/>
              </a:ext>
            </a:extLst>
          </p:cNvPr>
          <p:cNvSpPr>
            <a:spLocks noChangeArrowheads="1"/>
          </p:cNvSpPr>
          <p:nvPr/>
        </p:nvSpPr>
        <p:spPr bwMode="auto">
          <a:xfrm>
            <a:off x="3556000" y="4840288"/>
            <a:ext cx="179228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i="1" dirty="0">
                <a:solidFill>
                  <a:srgbClr val="FF0000"/>
                </a:solidFill>
              </a:rPr>
              <a:t>Watt-hours</a:t>
            </a:r>
          </a:p>
        </p:txBody>
      </p:sp>
      <p:sp>
        <p:nvSpPr>
          <p:cNvPr id="218121" name="Rectangle 9">
            <a:extLst>
              <a:ext uri="{FF2B5EF4-FFF2-40B4-BE49-F238E27FC236}">
                <a16:creationId xmlns:a16="http://schemas.microsoft.com/office/drawing/2014/main" id="{450A980D-258C-EAEB-CEFD-3EF7326AE3F2}"/>
              </a:ext>
            </a:extLst>
          </p:cNvPr>
          <p:cNvSpPr>
            <a:spLocks noChangeArrowheads="1"/>
          </p:cNvSpPr>
          <p:nvPr/>
        </p:nvSpPr>
        <p:spPr bwMode="auto">
          <a:xfrm>
            <a:off x="6181725" y="4879975"/>
            <a:ext cx="1014413"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i="1" dirty="0">
                <a:solidFill>
                  <a:srgbClr val="FF0000"/>
                </a:solidFill>
              </a:rPr>
              <a:t>Watts</a:t>
            </a:r>
          </a:p>
        </p:txBody>
      </p:sp>
      <p:sp>
        <p:nvSpPr>
          <p:cNvPr id="218122" name="Rectangle 10">
            <a:extLst>
              <a:ext uri="{FF2B5EF4-FFF2-40B4-BE49-F238E27FC236}">
                <a16:creationId xmlns:a16="http://schemas.microsoft.com/office/drawing/2014/main" id="{8B4EA7A6-0884-EE64-66E0-27989E761FA1}"/>
              </a:ext>
            </a:extLst>
          </p:cNvPr>
          <p:cNvSpPr>
            <a:spLocks noChangeArrowheads="1"/>
          </p:cNvSpPr>
          <p:nvPr/>
        </p:nvSpPr>
        <p:spPr bwMode="auto">
          <a:xfrm>
            <a:off x="5783263" y="3370263"/>
            <a:ext cx="196373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i="1">
                <a:solidFill>
                  <a:schemeClr val="hlink"/>
                </a:solidFill>
              </a:rPr>
              <a:t>Cubic feet/Hr</a:t>
            </a:r>
          </a:p>
        </p:txBody>
      </p:sp>
      <p:sp>
        <p:nvSpPr>
          <p:cNvPr id="218123" name="Rectangle 11">
            <a:extLst>
              <a:ext uri="{FF2B5EF4-FFF2-40B4-BE49-F238E27FC236}">
                <a16:creationId xmlns:a16="http://schemas.microsoft.com/office/drawing/2014/main" id="{7D812547-7516-CCF9-F6D6-5A6EFBFB7509}"/>
              </a:ext>
            </a:extLst>
          </p:cNvPr>
          <p:cNvSpPr>
            <a:spLocks noChangeArrowheads="1"/>
          </p:cNvSpPr>
          <p:nvPr/>
        </p:nvSpPr>
        <p:spPr bwMode="auto">
          <a:xfrm>
            <a:off x="3641725" y="3360738"/>
            <a:ext cx="155733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i="1">
                <a:solidFill>
                  <a:schemeClr val="hlink"/>
                </a:solidFill>
              </a:rPr>
              <a:t>Cubic feet</a:t>
            </a:r>
          </a:p>
        </p:txBody>
      </p:sp>
      <p:sp>
        <p:nvSpPr>
          <p:cNvPr id="218124" name="Rectangle 12">
            <a:extLst>
              <a:ext uri="{FF2B5EF4-FFF2-40B4-BE49-F238E27FC236}">
                <a16:creationId xmlns:a16="http://schemas.microsoft.com/office/drawing/2014/main" id="{B12F38D2-0C90-61F0-B18A-513A64A6E566}"/>
              </a:ext>
            </a:extLst>
          </p:cNvPr>
          <p:cNvSpPr>
            <a:spLocks noChangeArrowheads="1"/>
          </p:cNvSpPr>
          <p:nvPr/>
        </p:nvSpPr>
        <p:spPr bwMode="auto">
          <a:xfrm>
            <a:off x="3805238" y="4078288"/>
            <a:ext cx="1219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i="1">
                <a:solidFill>
                  <a:schemeClr val="hlink"/>
                </a:solidFill>
              </a:rPr>
              <a:t>Gallons</a:t>
            </a:r>
          </a:p>
        </p:txBody>
      </p:sp>
      <p:sp>
        <p:nvSpPr>
          <p:cNvPr id="218125" name="Rectangle 13">
            <a:extLst>
              <a:ext uri="{FF2B5EF4-FFF2-40B4-BE49-F238E27FC236}">
                <a16:creationId xmlns:a16="http://schemas.microsoft.com/office/drawing/2014/main" id="{44F5BFA0-5B68-755A-BD4D-8E98239036FD}"/>
              </a:ext>
            </a:extLst>
          </p:cNvPr>
          <p:cNvSpPr>
            <a:spLocks noChangeArrowheads="1"/>
          </p:cNvSpPr>
          <p:nvPr/>
        </p:nvSpPr>
        <p:spPr bwMode="auto">
          <a:xfrm>
            <a:off x="5911850" y="4087813"/>
            <a:ext cx="162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i="1">
                <a:solidFill>
                  <a:schemeClr val="hlink"/>
                </a:solidFill>
              </a:rPr>
              <a:t>Gallons/Hr</a:t>
            </a:r>
          </a:p>
        </p:txBody>
      </p:sp>
      <p:sp>
        <p:nvSpPr>
          <p:cNvPr id="5" name="Title 4">
            <a:extLst>
              <a:ext uri="{FF2B5EF4-FFF2-40B4-BE49-F238E27FC236}">
                <a16:creationId xmlns:a16="http://schemas.microsoft.com/office/drawing/2014/main" id="{8838FB7B-1A52-7D22-79DA-4FFA87E06222}"/>
              </a:ext>
            </a:extLst>
          </p:cNvPr>
          <p:cNvSpPr>
            <a:spLocks noGrp="1"/>
          </p:cNvSpPr>
          <p:nvPr>
            <p:ph type="title"/>
          </p:nvPr>
        </p:nvSpPr>
        <p:spPr>
          <a:xfrm>
            <a:off x="1595009" y="252866"/>
            <a:ext cx="7208107" cy="679832"/>
          </a:xfrm>
        </p:spPr>
        <p:txBody>
          <a:bodyPr/>
          <a:lstStyle/>
          <a:p>
            <a:r>
              <a:rPr lang="en-US" dirty="0"/>
              <a:t>Measuring What is Delivered</a:t>
            </a:r>
          </a:p>
        </p:txBody>
      </p:sp>
      <p:sp>
        <p:nvSpPr>
          <p:cNvPr id="2" name="Footer Placeholder 1">
            <a:extLst>
              <a:ext uri="{FF2B5EF4-FFF2-40B4-BE49-F238E27FC236}">
                <a16:creationId xmlns:a16="http://schemas.microsoft.com/office/drawing/2014/main" id="{B1ACFD45-1C1D-8E79-525E-E4275C19AB94}"/>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A1614F2E-4FDC-243B-FE30-6A007FAE2AAF}"/>
              </a:ext>
            </a:extLst>
          </p:cNvPr>
          <p:cNvSpPr>
            <a:spLocks noGrp="1"/>
          </p:cNvSpPr>
          <p:nvPr>
            <p:ph type="sldNum" sz="quarter" idx="4"/>
          </p:nvPr>
        </p:nvSpPr>
        <p:spPr/>
        <p:txBody>
          <a:bodyPr/>
          <a:lstStyle/>
          <a:p>
            <a:fld id="{4BEAC4C4-F0A7-4B61-A827-E4198D078267}" type="slidenum">
              <a:rPr lang="en-US" smtClean="0"/>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18117"/>
                                        </p:tgtEl>
                                        <p:attrNameLst>
                                          <p:attrName>style.visibility</p:attrName>
                                        </p:attrNameLst>
                                      </p:cBhvr>
                                      <p:to>
                                        <p:strVal val="visible"/>
                                      </p:to>
                                    </p:set>
                                    <p:animEffect transition="in" filter="wipe(down)">
                                      <p:cBhvr>
                                        <p:cTn id="7" dur="500"/>
                                        <p:tgtEl>
                                          <p:spTgt spid="2181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18119"/>
                                        </p:tgtEl>
                                        <p:attrNameLst>
                                          <p:attrName>style.visibility</p:attrName>
                                        </p:attrNameLst>
                                      </p:cBhvr>
                                      <p:to>
                                        <p:strVal val="visible"/>
                                      </p:to>
                                    </p:set>
                                    <p:animEffect transition="in" filter="wipe(down)">
                                      <p:cBhvr>
                                        <p:cTn id="12" dur="500"/>
                                        <p:tgtEl>
                                          <p:spTgt spid="2181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18123"/>
                                        </p:tgtEl>
                                        <p:attrNameLst>
                                          <p:attrName>style.visibility</p:attrName>
                                        </p:attrNameLst>
                                      </p:cBhvr>
                                      <p:to>
                                        <p:strVal val="visible"/>
                                      </p:to>
                                    </p:set>
                                    <p:animEffect transition="in" filter="wipe(down)">
                                      <p:cBhvr>
                                        <p:cTn id="17" dur="500"/>
                                        <p:tgtEl>
                                          <p:spTgt spid="2181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18122"/>
                                        </p:tgtEl>
                                        <p:attrNameLst>
                                          <p:attrName>style.visibility</p:attrName>
                                        </p:attrNameLst>
                                      </p:cBhvr>
                                      <p:to>
                                        <p:strVal val="visible"/>
                                      </p:to>
                                    </p:set>
                                    <p:animEffect transition="in" filter="wipe(down)">
                                      <p:cBhvr>
                                        <p:cTn id="22" dur="500"/>
                                        <p:tgtEl>
                                          <p:spTgt spid="2181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18124"/>
                                        </p:tgtEl>
                                        <p:attrNameLst>
                                          <p:attrName>style.visibility</p:attrName>
                                        </p:attrNameLst>
                                      </p:cBhvr>
                                      <p:to>
                                        <p:strVal val="visible"/>
                                      </p:to>
                                    </p:set>
                                    <p:animEffect transition="in" filter="wipe(down)">
                                      <p:cBhvr>
                                        <p:cTn id="27" dur="500"/>
                                        <p:tgtEl>
                                          <p:spTgt spid="2181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218125"/>
                                        </p:tgtEl>
                                        <p:attrNameLst>
                                          <p:attrName>style.visibility</p:attrName>
                                        </p:attrNameLst>
                                      </p:cBhvr>
                                      <p:to>
                                        <p:strVal val="visible"/>
                                      </p:to>
                                    </p:set>
                                    <p:animEffect transition="in" filter="wipe(down)">
                                      <p:cBhvr>
                                        <p:cTn id="32" dur="500"/>
                                        <p:tgtEl>
                                          <p:spTgt spid="21812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18120"/>
                                        </p:tgtEl>
                                        <p:attrNameLst>
                                          <p:attrName>style.visibility</p:attrName>
                                        </p:attrNameLst>
                                      </p:cBhvr>
                                      <p:to>
                                        <p:strVal val="visible"/>
                                      </p:to>
                                    </p:set>
                                    <p:anim calcmode="lin" valueType="num">
                                      <p:cBhvr additive="base">
                                        <p:cTn id="37" dur="500" fill="hold"/>
                                        <p:tgtEl>
                                          <p:spTgt spid="218120"/>
                                        </p:tgtEl>
                                        <p:attrNameLst>
                                          <p:attrName>ppt_x</p:attrName>
                                        </p:attrNameLst>
                                      </p:cBhvr>
                                      <p:tavLst>
                                        <p:tav tm="0">
                                          <p:val>
                                            <p:strVal val="#ppt_x"/>
                                          </p:val>
                                        </p:tav>
                                        <p:tav tm="100000">
                                          <p:val>
                                            <p:strVal val="#ppt_x"/>
                                          </p:val>
                                        </p:tav>
                                      </p:tavLst>
                                    </p:anim>
                                    <p:anim calcmode="lin" valueType="num">
                                      <p:cBhvr additive="base">
                                        <p:cTn id="38" dur="500" fill="hold"/>
                                        <p:tgtEl>
                                          <p:spTgt spid="21812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218121"/>
                                        </p:tgtEl>
                                        <p:attrNameLst>
                                          <p:attrName>style.visibility</p:attrName>
                                        </p:attrNameLst>
                                      </p:cBhvr>
                                      <p:to>
                                        <p:strVal val="visible"/>
                                      </p:to>
                                    </p:set>
                                    <p:animEffect transition="in" filter="wipe(down)">
                                      <p:cBhvr>
                                        <p:cTn id="43" dur="500"/>
                                        <p:tgtEl>
                                          <p:spTgt spid="218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7" grpId="0" autoUpdateAnimBg="0"/>
      <p:bldP spid="218119" grpId="0" autoUpdateAnimBg="0"/>
      <p:bldP spid="218120" grpId="0" autoUpdateAnimBg="0"/>
      <p:bldP spid="218121" grpId="0" autoUpdateAnimBg="0"/>
      <p:bldP spid="218122" grpId="0" autoUpdateAnimBg="0"/>
      <p:bldP spid="218123" grpId="0" autoUpdateAnimBg="0"/>
      <p:bldP spid="218124" grpId="0" autoUpdateAnimBg="0"/>
      <p:bldP spid="21812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677971" y="770637"/>
            <a:ext cx="7154943" cy="45719"/>
          </a:xfrm>
        </p:spPr>
        <p:txBody>
          <a:bodyPr/>
          <a:lstStyle/>
          <a:p>
            <a:r>
              <a:rPr lang="en-US" altLang="en-US" dirty="0">
                <a:effectLst>
                  <a:outerShdw blurRad="38100" dist="38100" dir="2700000" algn="tl">
                    <a:srgbClr val="000000">
                      <a:alpha val="43137"/>
                    </a:srgbClr>
                  </a:outerShdw>
                </a:effectLst>
              </a:rPr>
              <a:t>Principles of Demand Metering</a:t>
            </a:r>
            <a:br>
              <a:rPr lang="en-US" altLang="en-US" dirty="0">
                <a:effectLst>
                  <a:outerShdw blurRad="38100" dist="38100" dir="2700000" algn="tl" rotWithShape="0">
                    <a:srgbClr val="000000">
                      <a:alpha val="43137"/>
                    </a:srgbClr>
                  </a:outerShdw>
                </a:effectLst>
              </a:rPr>
            </a:br>
            <a:endParaRPr lang="en-US" dirty="0">
              <a:effectLst>
                <a:outerShdw blurRad="38100" dist="38100" dir="2700000" algn="tl" rotWithShape="0">
                  <a:srgbClr val="000000">
                    <a:alpha val="43137"/>
                  </a:srgbClr>
                </a:outerShdw>
              </a:effectLst>
              <a:latin typeface="+mj-lt"/>
              <a:cs typeface="Arial" panose="020B0604020202020204" pitchFamily="34" charset="0"/>
            </a:endParaRPr>
          </a:p>
        </p:txBody>
      </p:sp>
      <p:sp>
        <p:nvSpPr>
          <p:cNvPr id="3" name="Content Placeholder 2">
            <a:extLst>
              <a:ext uri="{FF2B5EF4-FFF2-40B4-BE49-F238E27FC236}">
                <a16:creationId xmlns:a16="http://schemas.microsoft.com/office/drawing/2014/main" id="{FCA7552B-032F-4836-A6D5-1A5258BB2A93}"/>
              </a:ext>
            </a:extLst>
          </p:cNvPr>
          <p:cNvSpPr>
            <a:spLocks noGrp="1"/>
          </p:cNvSpPr>
          <p:nvPr>
            <p:ph idx="1"/>
          </p:nvPr>
        </p:nvSpPr>
        <p:spPr>
          <a:xfrm>
            <a:off x="628650" y="2044201"/>
            <a:ext cx="7886699" cy="4108049"/>
          </a:xfrm>
        </p:spPr>
        <p:txBody>
          <a:bodyPr/>
          <a:lstStyle/>
          <a:p>
            <a:pPr eaLnBrk="1" hangingPunct="1"/>
            <a:r>
              <a:rPr lang="en-US" altLang="en-US" sz="2400" dirty="0">
                <a:latin typeface="Arial" panose="020B0604020202020204" pitchFamily="34" charset="0"/>
                <a:cs typeface="Arial" panose="020B0604020202020204" pitchFamily="34" charset="0"/>
              </a:rPr>
              <a:t>The average value of power (or related quantity) over a specified period of time</a:t>
            </a:r>
          </a:p>
          <a:p>
            <a:pPr lvl="1" eaLnBrk="1" hangingPunct="1">
              <a:buFontTx/>
              <a:buNone/>
            </a:pPr>
            <a:endParaRPr lang="en-US" altLang="en-US" sz="2400" dirty="0">
              <a:latin typeface="Arial" panose="020B0604020202020204" pitchFamily="34" charset="0"/>
              <a:cs typeface="Arial" panose="020B0604020202020204" pitchFamily="34" charset="0"/>
            </a:endParaRPr>
          </a:p>
          <a:p>
            <a:pPr lvl="1" eaLnBrk="1" hangingPunct="1"/>
            <a:r>
              <a:rPr lang="en-US" altLang="en-US" sz="2400" dirty="0">
                <a:latin typeface="Arial" panose="020B0604020202020204" pitchFamily="34" charset="0"/>
                <a:cs typeface="Arial" panose="020B0604020202020204" pitchFamily="34" charset="0"/>
              </a:rPr>
              <a:t>Expressed in units of:</a:t>
            </a:r>
          </a:p>
          <a:p>
            <a:pPr lvl="2" eaLnBrk="1" hangingPunct="1"/>
            <a:r>
              <a:rPr lang="en-US" altLang="en-US" sz="2400" dirty="0">
                <a:latin typeface="Arial" panose="020B0604020202020204" pitchFamily="34" charset="0"/>
                <a:cs typeface="Arial" panose="020B0604020202020204" pitchFamily="34" charset="0"/>
              </a:rPr>
              <a:t>kilowatts  (kW)</a:t>
            </a:r>
          </a:p>
          <a:p>
            <a:pPr lvl="2" eaLnBrk="1" hangingPunct="1"/>
            <a:r>
              <a:rPr lang="en-US" altLang="en-US" sz="2400" dirty="0">
                <a:latin typeface="Arial" panose="020B0604020202020204" pitchFamily="34" charset="0"/>
                <a:cs typeface="Arial" panose="020B0604020202020204" pitchFamily="34" charset="0"/>
              </a:rPr>
              <a:t>kilovolt-amperes  (kVA)</a:t>
            </a:r>
          </a:p>
          <a:p>
            <a:pPr lvl="2" eaLnBrk="1" hangingPunct="1"/>
            <a:r>
              <a:rPr lang="en-US" altLang="en-US" sz="2400" dirty="0" err="1">
                <a:latin typeface="Arial" panose="020B0604020202020204" pitchFamily="34" charset="0"/>
                <a:cs typeface="Arial" panose="020B0604020202020204" pitchFamily="34" charset="0"/>
              </a:rPr>
              <a:t>kilovars</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kvar</a:t>
            </a:r>
            <a:r>
              <a:rPr lang="en-US" altLang="en-US" sz="2400" dirty="0">
                <a:latin typeface="Arial" panose="020B0604020202020204" pitchFamily="34" charset="0"/>
                <a:cs typeface="Arial" panose="020B0604020202020204" pitchFamily="34" charset="0"/>
              </a:rPr>
              <a:t>)</a:t>
            </a:r>
          </a:p>
          <a:p>
            <a:pPr lvl="2" eaLnBrk="1" hangingPunct="1"/>
            <a:r>
              <a:rPr lang="en-US" altLang="en-US" sz="2400" dirty="0">
                <a:latin typeface="Arial" panose="020B0604020202020204" pitchFamily="34" charset="0"/>
                <a:cs typeface="Arial" panose="020B0604020202020204" pitchFamily="34" charset="0"/>
              </a:rPr>
              <a:t>amperes  (A)</a:t>
            </a:r>
          </a:p>
          <a:p>
            <a:pPr lvl="1" eaLnBrk="1" hangingPunct="1"/>
            <a:r>
              <a:rPr lang="en-US" altLang="en-US" sz="2400" dirty="0">
                <a:latin typeface="Arial" panose="020B0604020202020204" pitchFamily="34" charset="0"/>
                <a:cs typeface="Arial" panose="020B0604020202020204" pitchFamily="34" charset="0"/>
              </a:rPr>
              <a:t>Or other suitable units</a:t>
            </a:r>
            <a:endParaRPr lang="en-US"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5</a:t>
            </a:fld>
            <a:endParaRPr lang="en-US" dirty="0"/>
          </a:p>
        </p:txBody>
      </p:sp>
      <p:sp>
        <p:nvSpPr>
          <p:cNvPr id="7" name="TextBox 6">
            <a:extLst>
              <a:ext uri="{FF2B5EF4-FFF2-40B4-BE49-F238E27FC236}">
                <a16:creationId xmlns:a16="http://schemas.microsoft.com/office/drawing/2014/main" id="{BA8DE26C-C9DB-1755-4B0F-A94AE4E9A7E4}"/>
              </a:ext>
            </a:extLst>
          </p:cNvPr>
          <p:cNvSpPr txBox="1"/>
          <p:nvPr/>
        </p:nvSpPr>
        <p:spPr>
          <a:xfrm>
            <a:off x="876693" y="1300900"/>
            <a:ext cx="4604994" cy="560153"/>
          </a:xfrm>
          <a:prstGeom prst="rect">
            <a:avLst/>
          </a:prstGeom>
          <a:noFill/>
        </p:spPr>
        <p:txBody>
          <a:bodyPr wrap="square">
            <a:spAutoFit/>
          </a:bodyPr>
          <a:lstStyle/>
          <a:p>
            <a:pPr eaLnBrk="1" hangingPunct="1">
              <a:lnSpc>
                <a:spcPct val="95000"/>
              </a:lnSpc>
            </a:pPr>
            <a:r>
              <a:rPr lang="en-US" altLang="en-US" sz="3200" dirty="0">
                <a:solidFill>
                  <a:schemeClr val="accent1"/>
                </a:solidFill>
              </a:rPr>
              <a:t>What</a:t>
            </a:r>
            <a:r>
              <a:rPr lang="en-US" altLang="en-US" sz="3200" b="1" dirty="0">
                <a:solidFill>
                  <a:schemeClr val="accent1"/>
                </a:solidFill>
              </a:rPr>
              <a:t> </a:t>
            </a:r>
            <a:r>
              <a:rPr lang="en-US" altLang="en-US" sz="3200" dirty="0">
                <a:solidFill>
                  <a:schemeClr val="accent1"/>
                </a:solidFill>
              </a:rPr>
              <a:t>is</a:t>
            </a:r>
            <a:r>
              <a:rPr lang="en-US" altLang="en-US" sz="3200" b="1" dirty="0">
                <a:solidFill>
                  <a:schemeClr val="accent1"/>
                </a:solidFill>
              </a:rPr>
              <a:t> “Demand”?</a:t>
            </a:r>
          </a:p>
        </p:txBody>
      </p:sp>
    </p:spTree>
    <p:extLst>
      <p:ext uri="{BB962C8B-B14F-4D97-AF65-F5344CB8AC3E}">
        <p14:creationId xmlns:p14="http://schemas.microsoft.com/office/powerpoint/2010/main" val="2562747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a:extLst>
              <a:ext uri="{FF2B5EF4-FFF2-40B4-BE49-F238E27FC236}">
                <a16:creationId xmlns:a16="http://schemas.microsoft.com/office/drawing/2014/main" id="{0228E564-7B79-8044-08FE-3D0B38EA5AAC}"/>
              </a:ext>
            </a:extLst>
          </p:cNvPr>
          <p:cNvSpPr txBox="1">
            <a:spLocks noChangeArrowheads="1"/>
          </p:cNvSpPr>
          <p:nvPr/>
        </p:nvSpPr>
        <p:spPr bwMode="auto">
          <a:xfrm>
            <a:off x="3717925" y="1179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81923" name="Rectangle 3">
            <a:extLst>
              <a:ext uri="{FF2B5EF4-FFF2-40B4-BE49-F238E27FC236}">
                <a16:creationId xmlns:a16="http://schemas.microsoft.com/office/drawing/2014/main" id="{88E3E993-5E37-D8FF-1047-B671B5E69F37}"/>
              </a:ext>
            </a:extLst>
          </p:cNvPr>
          <p:cNvSpPr>
            <a:spLocks noChangeArrowheads="1"/>
          </p:cNvSpPr>
          <p:nvPr/>
        </p:nvSpPr>
        <p:spPr bwMode="auto">
          <a:xfrm>
            <a:off x="1677970" y="-414779"/>
            <a:ext cx="7259553" cy="18625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lnSpc>
                <a:spcPct val="95000"/>
              </a:lnSpc>
            </a:pPr>
            <a:r>
              <a:rPr lang="en-US" altLang="en-US" sz="3600" dirty="0">
                <a:solidFill>
                  <a:schemeClr val="accent1"/>
                </a:solidFill>
                <a:effectLst>
                  <a:outerShdw blurRad="38100" dist="38100" dir="2700000" algn="tl">
                    <a:srgbClr val="000000">
                      <a:alpha val="43137"/>
                    </a:srgbClr>
                  </a:outerShdw>
                </a:effectLst>
                <a:latin typeface="+mj-lt"/>
              </a:rPr>
              <a:t>WHY IS DEMAND IMPORTANT?</a:t>
            </a:r>
          </a:p>
        </p:txBody>
      </p:sp>
      <p:sp>
        <p:nvSpPr>
          <p:cNvPr id="81924" name="Rectangle 4">
            <a:extLst>
              <a:ext uri="{FF2B5EF4-FFF2-40B4-BE49-F238E27FC236}">
                <a16:creationId xmlns:a16="http://schemas.microsoft.com/office/drawing/2014/main" id="{48DB8C99-51A5-7168-5C34-DA234E64B1C5}"/>
              </a:ext>
            </a:extLst>
          </p:cNvPr>
          <p:cNvSpPr>
            <a:spLocks noChangeArrowheads="1"/>
          </p:cNvSpPr>
          <p:nvPr/>
        </p:nvSpPr>
        <p:spPr bwMode="auto">
          <a:xfrm>
            <a:off x="990600" y="1329179"/>
            <a:ext cx="7162799" cy="47668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100000"/>
              </a:lnSpc>
              <a:spcBef>
                <a:spcPct val="50000"/>
              </a:spcBef>
              <a:buClr>
                <a:schemeClr val="hlink"/>
              </a:buClr>
              <a:buFont typeface="Arial" panose="020B0604020202020204" pitchFamily="34" charset="0"/>
              <a:buChar char="•"/>
            </a:pPr>
            <a:r>
              <a:rPr lang="en-US" altLang="en-US" sz="2400" b="0" dirty="0"/>
              <a:t>Heavier loads tax the utility system more than smaller loads, and require larger equipment for generation, transmission, and distribution</a:t>
            </a:r>
          </a:p>
          <a:p>
            <a:pPr marL="342900" indent="-342900">
              <a:lnSpc>
                <a:spcPct val="100000"/>
              </a:lnSpc>
              <a:spcBef>
                <a:spcPct val="50000"/>
              </a:spcBef>
              <a:buClr>
                <a:schemeClr val="hlink"/>
              </a:buClr>
              <a:buFont typeface="Arial" panose="020B0604020202020204" pitchFamily="34" charset="0"/>
              <a:buChar char="•"/>
            </a:pPr>
            <a:r>
              <a:rPr lang="en-US" altLang="en-US" sz="2400" b="0" dirty="0"/>
              <a:t>Utilities must recover for the costs of the infrastructure necessary to support the larger loads</a:t>
            </a:r>
          </a:p>
          <a:p>
            <a:pPr marL="342900" indent="-342900">
              <a:lnSpc>
                <a:spcPct val="100000"/>
              </a:lnSpc>
              <a:spcBef>
                <a:spcPct val="50000"/>
              </a:spcBef>
              <a:buClr>
                <a:schemeClr val="hlink"/>
              </a:buClr>
              <a:buFont typeface="Arial" panose="020B0604020202020204" pitchFamily="34" charset="0"/>
              <a:buChar char="•"/>
            </a:pPr>
            <a:r>
              <a:rPr lang="en-US" altLang="en-US" sz="2400" dirty="0"/>
              <a:t>Demand</a:t>
            </a:r>
            <a:r>
              <a:rPr lang="en-US" altLang="en-US" sz="2400" b="0" dirty="0"/>
              <a:t> is a measure of the impact of a consumer’s loads</a:t>
            </a:r>
          </a:p>
          <a:p>
            <a:pPr marL="342900" indent="-342900">
              <a:lnSpc>
                <a:spcPct val="100000"/>
              </a:lnSpc>
              <a:spcBef>
                <a:spcPct val="50000"/>
              </a:spcBef>
              <a:buClr>
                <a:schemeClr val="hlink"/>
              </a:buClr>
              <a:buFont typeface="Arial" panose="020B0604020202020204" pitchFamily="34" charset="0"/>
              <a:buChar char="•"/>
            </a:pPr>
            <a:r>
              <a:rPr lang="en-US" altLang="en-US" sz="2400" dirty="0"/>
              <a:t>Demand</a:t>
            </a:r>
            <a:r>
              <a:rPr lang="en-US" altLang="en-US" sz="2400" b="0" dirty="0"/>
              <a:t> is used to determine how much a consumer should share in paying for infrastructure</a:t>
            </a:r>
          </a:p>
        </p:txBody>
      </p:sp>
      <p:sp>
        <p:nvSpPr>
          <p:cNvPr id="2" name="Footer Placeholder 1">
            <a:extLst>
              <a:ext uri="{FF2B5EF4-FFF2-40B4-BE49-F238E27FC236}">
                <a16:creationId xmlns:a16="http://schemas.microsoft.com/office/drawing/2014/main" id="{0BBF8312-3686-B742-E0E7-0C32610A3B86}"/>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E9FE76D0-D4FC-3F96-3300-7E7C01608A6E}"/>
              </a:ext>
            </a:extLst>
          </p:cNvPr>
          <p:cNvSpPr>
            <a:spLocks noGrp="1"/>
          </p:cNvSpPr>
          <p:nvPr>
            <p:ph type="sldNum" sz="quarter" idx="4"/>
          </p:nvPr>
        </p:nvSpPr>
        <p:spPr/>
        <p:txBody>
          <a:bodyPr/>
          <a:lstStyle/>
          <a:p>
            <a:fld id="{4BEAC4C4-F0A7-4B61-A827-E4198D078267}" type="slidenum">
              <a:rPr lang="en-US" smtClean="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a:extLst>
              <a:ext uri="{FF2B5EF4-FFF2-40B4-BE49-F238E27FC236}">
                <a16:creationId xmlns:a16="http://schemas.microsoft.com/office/drawing/2014/main" id="{0228E564-7B79-8044-08FE-3D0B38EA5AAC}"/>
              </a:ext>
            </a:extLst>
          </p:cNvPr>
          <p:cNvSpPr txBox="1">
            <a:spLocks noChangeArrowheads="1"/>
          </p:cNvSpPr>
          <p:nvPr/>
        </p:nvSpPr>
        <p:spPr bwMode="auto">
          <a:xfrm>
            <a:off x="3717925" y="1179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81923" name="Rectangle 3">
            <a:extLst>
              <a:ext uri="{FF2B5EF4-FFF2-40B4-BE49-F238E27FC236}">
                <a16:creationId xmlns:a16="http://schemas.microsoft.com/office/drawing/2014/main" id="{88E3E993-5E37-D8FF-1047-B671B5E69F37}"/>
              </a:ext>
            </a:extLst>
          </p:cNvPr>
          <p:cNvSpPr>
            <a:spLocks noChangeArrowheads="1"/>
          </p:cNvSpPr>
          <p:nvPr/>
        </p:nvSpPr>
        <p:spPr bwMode="auto">
          <a:xfrm>
            <a:off x="1677970" y="-414779"/>
            <a:ext cx="7082572" cy="18625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lnSpc>
                <a:spcPct val="95000"/>
              </a:lnSpc>
            </a:pPr>
            <a:r>
              <a:rPr lang="en-US" altLang="en-US" sz="3600" dirty="0">
                <a:solidFill>
                  <a:schemeClr val="accent1"/>
                </a:solidFill>
                <a:effectLst>
                  <a:outerShdw blurRad="38100" dist="38100" dir="2700000" algn="tl">
                    <a:srgbClr val="000000">
                      <a:alpha val="43137"/>
                    </a:srgbClr>
                  </a:outerShdw>
                </a:effectLst>
                <a:latin typeface="+mj-lt"/>
              </a:rPr>
              <a:t>WHY IS DEMAND IMPORTANT?</a:t>
            </a:r>
          </a:p>
        </p:txBody>
      </p:sp>
      <p:sp>
        <p:nvSpPr>
          <p:cNvPr id="81924" name="Rectangle 4">
            <a:extLst>
              <a:ext uri="{FF2B5EF4-FFF2-40B4-BE49-F238E27FC236}">
                <a16:creationId xmlns:a16="http://schemas.microsoft.com/office/drawing/2014/main" id="{48DB8C99-51A5-7168-5C34-DA234E64B1C5}"/>
              </a:ext>
            </a:extLst>
          </p:cNvPr>
          <p:cNvSpPr>
            <a:spLocks noChangeArrowheads="1"/>
          </p:cNvSpPr>
          <p:nvPr/>
        </p:nvSpPr>
        <p:spPr bwMode="auto">
          <a:xfrm>
            <a:off x="990601" y="1310327"/>
            <a:ext cx="7162799" cy="47856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eaLnBrk="1" hangingPunct="1">
              <a:spcBef>
                <a:spcPct val="50000"/>
              </a:spcBef>
              <a:buClr>
                <a:schemeClr val="tx1"/>
              </a:buClr>
              <a:buFont typeface="Arial" panose="020B0604020202020204" pitchFamily="34" charset="0"/>
              <a:buChar char="•"/>
            </a:pPr>
            <a:r>
              <a:rPr lang="en-US" altLang="en-US" sz="2400" dirty="0"/>
              <a:t>More equitably allocates the “cost of service” to users</a:t>
            </a:r>
          </a:p>
          <a:p>
            <a:pPr marL="342900" indent="-342900" eaLnBrk="1" hangingPunct="1">
              <a:spcBef>
                <a:spcPct val="50000"/>
              </a:spcBef>
              <a:buClr>
                <a:schemeClr val="tx1"/>
              </a:buClr>
              <a:buFont typeface="Arial" panose="020B0604020202020204" pitchFamily="34" charset="0"/>
              <a:buChar char="•"/>
            </a:pPr>
            <a:r>
              <a:rPr lang="en-US" altLang="en-US" sz="2400" dirty="0"/>
              <a:t>Provides information on unexpected customer load growth</a:t>
            </a:r>
          </a:p>
          <a:p>
            <a:pPr marL="342900" indent="-342900" eaLnBrk="1" hangingPunct="1">
              <a:spcBef>
                <a:spcPct val="50000"/>
              </a:spcBef>
              <a:buClr>
                <a:schemeClr val="tx1"/>
              </a:buClr>
              <a:buFont typeface="Arial" panose="020B0604020202020204" pitchFamily="34" charset="0"/>
              <a:buChar char="•"/>
            </a:pPr>
            <a:r>
              <a:rPr lang="en-US" altLang="en-US" sz="2400" dirty="0"/>
              <a:t>kW demand is relatively easy to measure and record</a:t>
            </a:r>
          </a:p>
        </p:txBody>
      </p:sp>
      <p:sp>
        <p:nvSpPr>
          <p:cNvPr id="2" name="Footer Placeholder 1">
            <a:extLst>
              <a:ext uri="{FF2B5EF4-FFF2-40B4-BE49-F238E27FC236}">
                <a16:creationId xmlns:a16="http://schemas.microsoft.com/office/drawing/2014/main" id="{7296BAB9-FA62-2F9A-2774-A48CFDF63794}"/>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134D0A6-69FB-A4FA-3D70-B29AD4C01EEF}"/>
              </a:ext>
            </a:extLst>
          </p:cNvPr>
          <p:cNvSpPr>
            <a:spLocks noGrp="1"/>
          </p:cNvSpPr>
          <p:nvPr>
            <p:ph type="sldNum" sz="quarter" idx="4"/>
          </p:nvPr>
        </p:nvSpPr>
        <p:spPr/>
        <p:txBody>
          <a:bodyPr/>
          <a:lstStyle/>
          <a:p>
            <a:fld id="{4BEAC4C4-F0A7-4B61-A827-E4198D078267}" type="slidenum">
              <a:rPr lang="en-US" smtClean="0"/>
              <a:t>7</a:t>
            </a:fld>
            <a:endParaRPr lang="en-US" dirty="0"/>
          </a:p>
        </p:txBody>
      </p:sp>
    </p:spTree>
    <p:extLst>
      <p:ext uri="{BB962C8B-B14F-4D97-AF65-F5344CB8AC3E}">
        <p14:creationId xmlns:p14="http://schemas.microsoft.com/office/powerpoint/2010/main" val="4104903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0E17029-9EC5-894D-4C51-71A735FC9A32}"/>
              </a:ext>
            </a:extLst>
          </p:cNvPr>
          <p:cNvSpPr>
            <a:spLocks noGrp="1" noChangeArrowheads="1"/>
          </p:cNvSpPr>
          <p:nvPr>
            <p:ph type="title"/>
          </p:nvPr>
        </p:nvSpPr>
        <p:spPr/>
        <p:txBody>
          <a:bodyPr/>
          <a:lstStyle/>
          <a:p>
            <a:r>
              <a:rPr lang="en-US" altLang="en-US" b="0" dirty="0">
                <a:effectLst>
                  <a:outerShdw blurRad="38100" dist="38100" dir="2700000" algn="tl">
                    <a:srgbClr val="000000">
                      <a:alpha val="43137"/>
                    </a:srgbClr>
                  </a:outerShdw>
                </a:effectLst>
              </a:rPr>
              <a:t>   Demand and Cost Recovery</a:t>
            </a:r>
          </a:p>
        </p:txBody>
      </p:sp>
      <p:sp>
        <p:nvSpPr>
          <p:cNvPr id="878598" name="Rectangle 6">
            <a:extLst>
              <a:ext uri="{FF2B5EF4-FFF2-40B4-BE49-F238E27FC236}">
                <a16:creationId xmlns:a16="http://schemas.microsoft.com/office/drawing/2014/main" id="{3E911F81-7A74-9119-968D-D5EC766A8149}"/>
              </a:ext>
            </a:extLst>
          </p:cNvPr>
          <p:cNvSpPr>
            <a:spLocks noGrp="1" noChangeArrowheads="1"/>
          </p:cNvSpPr>
          <p:nvPr>
            <p:ph idx="1"/>
          </p:nvPr>
        </p:nvSpPr>
        <p:spPr>
          <a:xfrm>
            <a:off x="1121790" y="1461155"/>
            <a:ext cx="7107810" cy="4330045"/>
          </a:xfrm>
          <a:noFill/>
        </p:spPr>
        <p:txBody>
          <a:bodyPr/>
          <a:lstStyle/>
          <a:p>
            <a:pPr>
              <a:lnSpc>
                <a:spcPct val="100000"/>
              </a:lnSpc>
              <a:spcBef>
                <a:spcPct val="50000"/>
              </a:spcBef>
              <a:buClr>
                <a:schemeClr val="hlink"/>
              </a:buClr>
            </a:pPr>
            <a:r>
              <a:rPr lang="en-US" altLang="en-US" sz="2800" b="0" dirty="0"/>
              <a:t>Utilities meter for </a:t>
            </a:r>
            <a:r>
              <a:rPr lang="en-US" altLang="en-US" sz="2800" dirty="0"/>
              <a:t>Energy Consumption (kWh)</a:t>
            </a:r>
            <a:r>
              <a:rPr lang="en-US" altLang="en-US" sz="2800" b="0" dirty="0"/>
              <a:t> in order to recover for cost of fuel.</a:t>
            </a:r>
          </a:p>
          <a:p>
            <a:pPr>
              <a:lnSpc>
                <a:spcPct val="100000"/>
              </a:lnSpc>
              <a:spcBef>
                <a:spcPct val="50000"/>
              </a:spcBef>
              <a:buClr>
                <a:schemeClr val="hlink"/>
              </a:buClr>
            </a:pPr>
            <a:r>
              <a:rPr lang="en-US" altLang="en-US" sz="2800" b="0" dirty="0"/>
              <a:t>For larger, typically C&amp;I customers, utilities also meter for </a:t>
            </a:r>
            <a:r>
              <a:rPr lang="en-US" altLang="en-US" sz="2800" dirty="0"/>
              <a:t>Peak Demand </a:t>
            </a:r>
            <a:r>
              <a:rPr lang="en-US" altLang="en-US" sz="2800" b="0" dirty="0"/>
              <a:t>in order to recover for cost of infrastructure.</a:t>
            </a:r>
          </a:p>
        </p:txBody>
      </p:sp>
      <p:sp>
        <p:nvSpPr>
          <p:cNvPr id="2" name="Footer Placeholder 1">
            <a:extLst>
              <a:ext uri="{FF2B5EF4-FFF2-40B4-BE49-F238E27FC236}">
                <a16:creationId xmlns:a16="http://schemas.microsoft.com/office/drawing/2014/main" id="{776DD223-7B7F-3E8A-EFED-7AD7E2D6230E}"/>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4ED53E2F-3587-9992-C832-528B8AA54747}"/>
              </a:ext>
            </a:extLst>
          </p:cNvPr>
          <p:cNvSpPr>
            <a:spLocks noGrp="1"/>
          </p:cNvSpPr>
          <p:nvPr>
            <p:ph type="sldNum" sz="quarter" idx="4"/>
          </p:nvPr>
        </p:nvSpPr>
        <p:spPr/>
        <p:txBody>
          <a:bodyPr/>
          <a:lstStyle/>
          <a:p>
            <a:fld id="{4BEAC4C4-F0A7-4B61-A827-E4198D078267}" type="slidenum">
              <a:rPr lang="en-US" smtClean="0"/>
              <a:t>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78598">
                                            <p:txEl>
                                              <p:pRg st="0" end="0"/>
                                            </p:txEl>
                                          </p:spTgt>
                                        </p:tgtEl>
                                        <p:attrNameLst>
                                          <p:attrName>style.visibility</p:attrName>
                                        </p:attrNameLst>
                                      </p:cBhvr>
                                      <p:to>
                                        <p:strVal val="visible"/>
                                      </p:to>
                                    </p:set>
                                    <p:animEffect transition="in" filter="blinds(horizontal)">
                                      <p:cBhvr>
                                        <p:cTn id="7" dur="500"/>
                                        <p:tgtEl>
                                          <p:spTgt spid="8785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78598">
                                            <p:txEl>
                                              <p:pRg st="1" end="1"/>
                                            </p:txEl>
                                          </p:spTgt>
                                        </p:tgtEl>
                                        <p:attrNameLst>
                                          <p:attrName>style.visibility</p:attrName>
                                        </p:attrNameLst>
                                      </p:cBhvr>
                                      <p:to>
                                        <p:strVal val="visible"/>
                                      </p:to>
                                    </p:set>
                                    <p:animEffect transition="in" filter="blinds(horizontal)">
                                      <p:cBhvr>
                                        <p:cTn id="12" dur="500"/>
                                        <p:tgtEl>
                                          <p:spTgt spid="87859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8598"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a:extLst>
              <a:ext uri="{FF2B5EF4-FFF2-40B4-BE49-F238E27FC236}">
                <a16:creationId xmlns:a16="http://schemas.microsoft.com/office/drawing/2014/main" id="{8AFED412-26C9-EA7D-8E02-108D4BE33BAF}"/>
              </a:ext>
            </a:extLst>
          </p:cNvPr>
          <p:cNvSpPr txBox="1">
            <a:spLocks noChangeArrowheads="1"/>
          </p:cNvSpPr>
          <p:nvPr/>
        </p:nvSpPr>
        <p:spPr bwMode="auto">
          <a:xfrm>
            <a:off x="4556125" y="1408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82947" name="Rectangle 3">
            <a:extLst>
              <a:ext uri="{FF2B5EF4-FFF2-40B4-BE49-F238E27FC236}">
                <a16:creationId xmlns:a16="http://schemas.microsoft.com/office/drawing/2014/main" id="{A074EE30-38A6-1946-D5A5-08F62C4A16F3}"/>
              </a:ext>
            </a:extLst>
          </p:cNvPr>
          <p:cNvSpPr>
            <a:spLocks noChangeArrowheads="1"/>
          </p:cNvSpPr>
          <p:nvPr/>
        </p:nvSpPr>
        <p:spPr bwMode="auto">
          <a:xfrm>
            <a:off x="1781666" y="-84841"/>
            <a:ext cx="6939547" cy="115164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lnSpc>
                <a:spcPct val="95000"/>
              </a:lnSpc>
            </a:pPr>
            <a:r>
              <a:rPr lang="en-US" altLang="en-US" sz="3600" dirty="0">
                <a:solidFill>
                  <a:schemeClr val="accent1"/>
                </a:solidFill>
                <a:effectLst>
                  <a:outerShdw blurRad="38100" dist="38100" dir="2700000" algn="tl">
                    <a:srgbClr val="000000">
                      <a:alpha val="43137"/>
                    </a:srgbClr>
                  </a:outerShdw>
                </a:effectLst>
                <a:latin typeface="+mj-lt"/>
              </a:rPr>
              <a:t>VOCABULARY</a:t>
            </a:r>
          </a:p>
        </p:txBody>
      </p:sp>
      <p:sp>
        <p:nvSpPr>
          <p:cNvPr id="82948" name="Rectangle 4">
            <a:extLst>
              <a:ext uri="{FF2B5EF4-FFF2-40B4-BE49-F238E27FC236}">
                <a16:creationId xmlns:a16="http://schemas.microsoft.com/office/drawing/2014/main" id="{EB536C2C-70A2-AE12-7BD3-9B91314DF13A}"/>
              </a:ext>
            </a:extLst>
          </p:cNvPr>
          <p:cNvSpPr>
            <a:spLocks noChangeArrowheads="1"/>
          </p:cNvSpPr>
          <p:nvPr/>
        </p:nvSpPr>
        <p:spPr bwMode="auto">
          <a:xfrm>
            <a:off x="923826" y="1159496"/>
            <a:ext cx="7915373" cy="341250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u="sng" dirty="0"/>
              <a:t>Power</a:t>
            </a:r>
            <a:r>
              <a:rPr lang="en-US" altLang="en-US" sz="2400" dirty="0"/>
              <a:t>:  The rate at which energy is being used (watts)</a:t>
            </a:r>
          </a:p>
          <a:p>
            <a:endParaRPr lang="en-US" altLang="en-US" sz="800" dirty="0"/>
          </a:p>
          <a:p>
            <a:r>
              <a:rPr lang="en-US" altLang="en-US" sz="2400" u="sng" dirty="0"/>
              <a:t>Energy</a:t>
            </a:r>
            <a:r>
              <a:rPr lang="en-US" altLang="en-US" sz="2400" dirty="0"/>
              <a:t>:  The total use of power over a period over time (watt hours)</a:t>
            </a:r>
          </a:p>
          <a:p>
            <a:pPr eaLnBrk="1" hangingPunct="1">
              <a:spcBef>
                <a:spcPct val="50000"/>
              </a:spcBef>
              <a:buClr>
                <a:schemeClr val="tx1"/>
              </a:buClr>
            </a:pPr>
            <a:r>
              <a:rPr lang="en-US" altLang="en-US" sz="2400" u="sng" dirty="0"/>
              <a:t>Demand</a:t>
            </a:r>
            <a:r>
              <a:rPr lang="en-US" altLang="en-US" sz="2400" dirty="0"/>
              <a:t>:  The average value of power (or related quantity) over a specified period of time.</a:t>
            </a:r>
          </a:p>
          <a:p>
            <a:pPr eaLnBrk="1" hangingPunct="1">
              <a:spcBef>
                <a:spcPct val="50000"/>
              </a:spcBef>
              <a:buClr>
                <a:schemeClr val="tx1"/>
              </a:buClr>
            </a:pPr>
            <a:r>
              <a:rPr lang="en-US" altLang="en-US" sz="2400" u="sng" dirty="0"/>
              <a:t>Demand Interval</a:t>
            </a:r>
            <a:r>
              <a:rPr lang="en-US" altLang="en-US" sz="2400" dirty="0"/>
              <a:t>:  The length of the interval of time upon which the demand measurement is based.</a:t>
            </a:r>
          </a:p>
          <a:p>
            <a:pPr eaLnBrk="1" hangingPunct="1">
              <a:spcBef>
                <a:spcPct val="50000"/>
              </a:spcBef>
              <a:buClr>
                <a:schemeClr val="tx1"/>
              </a:buClr>
            </a:pPr>
            <a:r>
              <a:rPr lang="en-US" altLang="en-US" sz="2400" u="sng" dirty="0"/>
              <a:t>Block Demand</a:t>
            </a:r>
            <a:r>
              <a:rPr lang="en-US" altLang="en-US" sz="2400" dirty="0"/>
              <a:t>:  Demand calculation based on a single demand interval.</a:t>
            </a:r>
          </a:p>
          <a:p>
            <a:pPr eaLnBrk="1" hangingPunct="1">
              <a:spcBef>
                <a:spcPct val="50000"/>
              </a:spcBef>
              <a:buClr>
                <a:schemeClr val="tx1"/>
              </a:buClr>
            </a:pPr>
            <a:r>
              <a:rPr lang="en-US" altLang="en-US" sz="2400" u="sng" dirty="0"/>
              <a:t>Rolling Demand</a:t>
            </a:r>
            <a:r>
              <a:rPr lang="en-US" altLang="en-US" sz="2400" dirty="0"/>
              <a:t>:  Demand calculation based on several demand sub-intervals.</a:t>
            </a:r>
          </a:p>
        </p:txBody>
      </p:sp>
      <p:sp>
        <p:nvSpPr>
          <p:cNvPr id="2" name="Footer Placeholder 1">
            <a:extLst>
              <a:ext uri="{FF2B5EF4-FFF2-40B4-BE49-F238E27FC236}">
                <a16:creationId xmlns:a16="http://schemas.microsoft.com/office/drawing/2014/main" id="{D96BFF4C-8BBC-B105-4928-DDB7D072DE9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93622FF5-7234-D422-B68A-4C90DAEE912B}"/>
              </a:ext>
            </a:extLst>
          </p:cNvPr>
          <p:cNvSpPr>
            <a:spLocks noGrp="1"/>
          </p:cNvSpPr>
          <p:nvPr>
            <p:ph type="sldNum" sz="quarter" idx="4"/>
          </p:nvPr>
        </p:nvSpPr>
        <p:spPr/>
        <p:txBody>
          <a:bodyPr/>
          <a:lstStyle/>
          <a:p>
            <a:fld id="{4BEAC4C4-F0A7-4B61-A827-E4198D078267}" type="slidenum">
              <a:rPr lang="en-US" smtClean="0"/>
              <a:t>9</a:t>
            </a:fld>
            <a:endParaRPr lang="en-US" dirty="0"/>
          </a:p>
        </p:txBody>
      </p:sp>
    </p:spTree>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TESCOOL Template 2024_FINAL</Template>
  <TotalTime>265</TotalTime>
  <Words>1224</Words>
  <Application>Microsoft Macintosh PowerPoint</Application>
  <PresentationFormat>On-screen Show (4:3)</PresentationFormat>
  <Paragraphs>207</Paragraphs>
  <Slides>21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21</vt:i4>
      </vt:variant>
    </vt:vector>
  </HeadingPairs>
  <TitlesOfParts>
    <vt:vector size="30" baseType="lpstr">
      <vt:lpstr>Brush Script MT</vt:lpstr>
      <vt:lpstr>Amasis MT Pro Medium</vt:lpstr>
      <vt:lpstr>Arial</vt:lpstr>
      <vt:lpstr>Calibri</vt:lpstr>
      <vt:lpstr>Wingdings</vt:lpstr>
      <vt:lpstr>TESCO Template</vt:lpstr>
      <vt:lpstr>Clip</vt:lpstr>
      <vt:lpstr>Document</vt:lpstr>
      <vt:lpstr>Worksheet</vt:lpstr>
      <vt:lpstr> Time of Use and Demand Metering -</vt:lpstr>
      <vt:lpstr>Electric Power and Energy</vt:lpstr>
      <vt:lpstr>Electric Power and Energy</vt:lpstr>
      <vt:lpstr>Measuring What is Delivered</vt:lpstr>
      <vt:lpstr>Principles of Demand Metering </vt:lpstr>
      <vt:lpstr>PowerPoint Presentation</vt:lpstr>
      <vt:lpstr>PowerPoint Presentation</vt:lpstr>
      <vt:lpstr>   Demand and Cost Recovery</vt:lpstr>
      <vt:lpstr>PowerPoint Presentation</vt:lpstr>
      <vt:lpstr>PowerPoint Presentation</vt:lpstr>
      <vt:lpstr>PowerPoint Presentation</vt:lpstr>
      <vt:lpstr>PowerPoint Presentation</vt:lpstr>
      <vt:lpstr>PowerPoint Presentation</vt:lpstr>
      <vt:lpstr>Peak and Cumulative Demand </vt:lpstr>
      <vt:lpstr>What is Load Profile?</vt:lpstr>
      <vt:lpstr>Time of Use (TOU) </vt:lpstr>
      <vt:lpstr>PowerPoint Presentation</vt:lpstr>
      <vt:lpstr>PowerPoint Presentation</vt:lpstr>
      <vt:lpstr>Time of Use Metering</vt:lpstr>
      <vt:lpstr>T-76 Register</vt:lpstr>
      <vt:lpstr>TOU and Demand Metering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Jedidiah Tamayo</dc:creator>
  <cp:lastModifiedBy>Sandy Garcia</cp:lastModifiedBy>
  <cp:revision>20</cp:revision>
  <dcterms:created xsi:type="dcterms:W3CDTF">2021-12-30T15:47:27Z</dcterms:created>
  <dcterms:modified xsi:type="dcterms:W3CDTF">2024-07-19T20:42:15Z</dcterms:modified>
</cp:coreProperties>
</file>