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35"/>
  </p:notesMasterIdLst>
  <p:handoutMasterIdLst>
    <p:handoutMasterId r:id="rId36"/>
  </p:handoutMasterIdLst>
  <p:sldIdLst>
    <p:sldId id="300" r:id="rId5"/>
    <p:sldId id="257" r:id="rId6"/>
    <p:sldId id="403" r:id="rId7"/>
    <p:sldId id="404" r:id="rId8"/>
    <p:sldId id="284" r:id="rId9"/>
    <p:sldId id="285" r:id="rId10"/>
    <p:sldId id="286" r:id="rId11"/>
    <p:sldId id="273" r:id="rId12"/>
    <p:sldId id="282" r:id="rId13"/>
    <p:sldId id="288" r:id="rId14"/>
    <p:sldId id="289" r:id="rId15"/>
    <p:sldId id="278" r:id="rId16"/>
    <p:sldId id="261" r:id="rId17"/>
    <p:sldId id="287" r:id="rId18"/>
    <p:sldId id="294" r:id="rId19"/>
    <p:sldId id="275" r:id="rId20"/>
    <p:sldId id="274" r:id="rId21"/>
    <p:sldId id="276" r:id="rId22"/>
    <p:sldId id="263" r:id="rId23"/>
    <p:sldId id="265" r:id="rId24"/>
    <p:sldId id="277" r:id="rId25"/>
    <p:sldId id="290" r:id="rId26"/>
    <p:sldId id="295" r:id="rId27"/>
    <p:sldId id="296" r:id="rId28"/>
    <p:sldId id="297" r:id="rId29"/>
    <p:sldId id="298" r:id="rId30"/>
    <p:sldId id="299" r:id="rId31"/>
    <p:sldId id="416" r:id="rId32"/>
    <p:sldId id="354" r:id="rId33"/>
    <p:sldId id="470" r:id="rId34"/>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94"/>
  </p:normalViewPr>
  <p:slideViewPr>
    <p:cSldViewPr showGuides="1">
      <p:cViewPr varScale="1">
        <p:scale>
          <a:sx n="106" d="100"/>
          <a:sy n="106" d="100"/>
        </p:scale>
        <p:origin x="177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8" d="100"/>
          <a:sy n="88" d="100"/>
        </p:scale>
        <p:origin x="-3870" y="-12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2C2D5-66B8-0180-6A6D-5F8B8BB0ED56}"/>
              </a:ext>
            </a:extLst>
          </p:cNvPr>
          <p:cNvSpPr>
            <a:spLocks noGrp="1"/>
          </p:cNvSpPr>
          <p:nvPr>
            <p:ph type="hdr" sz="quarter"/>
          </p:nvPr>
        </p:nvSpPr>
        <p:spPr>
          <a:xfrm>
            <a:off x="0" y="0"/>
            <a:ext cx="4160838" cy="366713"/>
          </a:xfrm>
          <a:prstGeom prst="rect">
            <a:avLst/>
          </a:prstGeom>
        </p:spPr>
        <p:txBody>
          <a:bodyPr vert="horz" lIns="96653" tIns="48327" rIns="96653" bIns="48327" rtlCol="0"/>
          <a:lstStyle>
            <a:lvl1pPr algn="l" eaLnBrk="0" hangingPunct="0">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D6178EC3-6AA9-10FA-B33C-E51CDDA3C677}"/>
              </a:ext>
            </a:extLst>
          </p:cNvPr>
          <p:cNvSpPr>
            <a:spLocks noGrp="1"/>
          </p:cNvSpPr>
          <p:nvPr>
            <p:ph type="dt" sz="quarter" idx="1"/>
          </p:nvPr>
        </p:nvSpPr>
        <p:spPr>
          <a:xfrm>
            <a:off x="5438775" y="0"/>
            <a:ext cx="4160838" cy="366713"/>
          </a:xfrm>
          <a:prstGeom prst="rect">
            <a:avLst/>
          </a:prstGeom>
        </p:spPr>
        <p:txBody>
          <a:bodyPr vert="horz" lIns="96653" tIns="48327" rIns="96653" bIns="48327" rtlCol="0"/>
          <a:lstStyle>
            <a:lvl1pPr algn="r" eaLnBrk="0" hangingPunct="0">
              <a:defRPr sz="1200">
                <a:latin typeface="Arial" charset="0"/>
                <a:cs typeface="+mn-cs"/>
              </a:defRPr>
            </a:lvl1pPr>
          </a:lstStyle>
          <a:p>
            <a:pPr>
              <a:defRPr/>
            </a:pPr>
            <a:fld id="{2DE1D4CF-7B92-8345-A36E-12B293C8AE78}" type="datetimeFigureOut">
              <a:rPr lang="en-US"/>
              <a:pPr>
                <a:defRPr/>
              </a:pPr>
              <a:t>6/17/2024</a:t>
            </a:fld>
            <a:endParaRPr lang="en-US" dirty="0"/>
          </a:p>
        </p:txBody>
      </p:sp>
      <p:sp>
        <p:nvSpPr>
          <p:cNvPr id="4" name="Footer Placeholder 3">
            <a:extLst>
              <a:ext uri="{FF2B5EF4-FFF2-40B4-BE49-F238E27FC236}">
                <a16:creationId xmlns:a16="http://schemas.microsoft.com/office/drawing/2014/main" id="{B72F56BE-ADDE-AD1A-CF14-52835DE43558}"/>
              </a:ext>
            </a:extLst>
          </p:cNvPr>
          <p:cNvSpPr>
            <a:spLocks noGrp="1"/>
          </p:cNvSpPr>
          <p:nvPr>
            <p:ph type="ftr" sz="quarter" idx="2"/>
          </p:nvPr>
        </p:nvSpPr>
        <p:spPr>
          <a:xfrm>
            <a:off x="0" y="6946900"/>
            <a:ext cx="4160838" cy="366713"/>
          </a:xfrm>
          <a:prstGeom prst="rect">
            <a:avLst/>
          </a:prstGeom>
        </p:spPr>
        <p:txBody>
          <a:bodyPr vert="horz" lIns="96653" tIns="48327" rIns="96653" bIns="48327" rtlCol="0" anchor="b"/>
          <a:lstStyle>
            <a:lvl1pPr algn="l" eaLnBrk="0" hangingPunct="0">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9295FED3-730A-3D2E-2BF6-5C9752079176}"/>
              </a:ext>
            </a:extLst>
          </p:cNvPr>
          <p:cNvSpPr>
            <a:spLocks noGrp="1"/>
          </p:cNvSpPr>
          <p:nvPr>
            <p:ph type="sldNum" sz="quarter" idx="3"/>
          </p:nvPr>
        </p:nvSpPr>
        <p:spPr>
          <a:xfrm>
            <a:off x="5438775" y="6946900"/>
            <a:ext cx="4160838" cy="366713"/>
          </a:xfrm>
          <a:prstGeom prst="rect">
            <a:avLst/>
          </a:prstGeom>
        </p:spPr>
        <p:txBody>
          <a:bodyPr vert="horz" lIns="96653" tIns="48327" rIns="96653" bIns="48327" rtlCol="0" anchor="b"/>
          <a:lstStyle>
            <a:lvl1pPr algn="r" eaLnBrk="0" hangingPunct="0">
              <a:defRPr sz="1200">
                <a:latin typeface="Arial" charset="0"/>
                <a:cs typeface="+mn-cs"/>
              </a:defRPr>
            </a:lvl1pPr>
          </a:lstStyle>
          <a:p>
            <a:pPr>
              <a:defRPr/>
            </a:pPr>
            <a:fld id="{5D19DA0F-97EC-7542-ADE3-2AB3B03F5F72}"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D40F35A-6F36-1D20-7B1D-4737008DCD8B}"/>
              </a:ext>
            </a:extLst>
          </p:cNvPr>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507" name="Rectangle 3">
            <a:extLst>
              <a:ext uri="{FF2B5EF4-FFF2-40B4-BE49-F238E27FC236}">
                <a16:creationId xmlns:a16="http://schemas.microsoft.com/office/drawing/2014/main" id="{DE74C5F9-FDCF-A494-ACAB-7ABA1C77D170}"/>
              </a:ext>
            </a:extLst>
          </p:cNvPr>
          <p:cNvSpPr>
            <a:spLocks noGrp="1" noChangeArrowheads="1"/>
          </p:cNvSpPr>
          <p:nvPr>
            <p:ph type="dt" idx="1"/>
          </p:nvPr>
        </p:nvSpPr>
        <p:spPr bwMode="auto">
          <a:xfrm>
            <a:off x="5438775" y="0"/>
            <a:ext cx="4160838" cy="3667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5364" name="Rectangle 4">
            <a:extLst>
              <a:ext uri="{FF2B5EF4-FFF2-40B4-BE49-F238E27FC236}">
                <a16:creationId xmlns:a16="http://schemas.microsoft.com/office/drawing/2014/main" id="{7ED81332-88FD-D156-8F2C-B8A98B96176E}"/>
              </a:ext>
            </a:extLst>
          </p:cNvPr>
          <p:cNvSpPr>
            <a:spLocks noGrp="1" noRot="1" noChangeAspect="1" noChangeArrowheads="1" noTextEdit="1"/>
          </p:cNvSpPr>
          <p:nvPr>
            <p:ph type="sldImg" idx="2"/>
          </p:nvPr>
        </p:nvSpPr>
        <p:spPr bwMode="auto">
          <a:xfrm>
            <a:off x="2971800" y="547688"/>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BFCE2E8F-0899-EAAA-17B6-B3E0581717B4}"/>
              </a:ext>
            </a:extLst>
          </p:cNvPr>
          <p:cNvSpPr>
            <a:spLocks noGrp="1" noChangeArrowheads="1"/>
          </p:cNvSpPr>
          <p:nvPr>
            <p:ph type="body" sz="quarter" idx="3"/>
          </p:nvPr>
        </p:nvSpPr>
        <p:spPr bwMode="auto">
          <a:xfrm>
            <a:off x="960438" y="3475038"/>
            <a:ext cx="7680325" cy="32924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37CA0AA9-BF0F-8F5D-B419-074978835B4D}"/>
              </a:ext>
            </a:extLst>
          </p:cNvPr>
          <p:cNvSpPr>
            <a:spLocks noGrp="1" noChangeArrowheads="1"/>
          </p:cNvSpPr>
          <p:nvPr>
            <p:ph type="ftr" sz="quarter" idx="4"/>
          </p:nvPr>
        </p:nvSpPr>
        <p:spPr bwMode="auto">
          <a:xfrm>
            <a:off x="0" y="6946900"/>
            <a:ext cx="4160838" cy="3667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511" name="Rectangle 7">
            <a:extLst>
              <a:ext uri="{FF2B5EF4-FFF2-40B4-BE49-F238E27FC236}">
                <a16:creationId xmlns:a16="http://schemas.microsoft.com/office/drawing/2014/main" id="{D3DED816-A437-E27D-3782-E1E0ED10606C}"/>
              </a:ext>
            </a:extLst>
          </p:cNvPr>
          <p:cNvSpPr>
            <a:spLocks noGrp="1" noChangeArrowheads="1"/>
          </p:cNvSpPr>
          <p:nvPr>
            <p:ph type="sldNum" sz="quarter" idx="5"/>
          </p:nvPr>
        </p:nvSpPr>
        <p:spPr bwMode="auto">
          <a:xfrm>
            <a:off x="5438775" y="6946900"/>
            <a:ext cx="4160838" cy="3667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eaLnBrk="1" hangingPunct="1">
              <a:defRPr sz="1200">
                <a:latin typeface="Arial" charset="0"/>
                <a:cs typeface="+mn-cs"/>
              </a:defRPr>
            </a:lvl1pPr>
          </a:lstStyle>
          <a:p>
            <a:pPr>
              <a:defRPr/>
            </a:pPr>
            <a:fld id="{053172E2-3E91-A14D-AB38-E72622CD42B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1105B06-510C-12B7-88F0-865C3B9E9BB6}"/>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0238AC6-0B2B-F74C-85DA-C85B5FDA8112}" type="slidenum">
              <a:rPr lang="en-US" altLang="en-US" smtClean="0"/>
              <a:pPr eaLnBrk="1" hangingPunct="1">
                <a:spcBef>
                  <a:spcPct val="0"/>
                </a:spcBef>
                <a:defRPr/>
              </a:pPr>
              <a:t>2</a:t>
            </a:fld>
            <a:endParaRPr lang="en-US" altLang="en-US" dirty="0"/>
          </a:p>
        </p:txBody>
      </p:sp>
      <p:sp>
        <p:nvSpPr>
          <p:cNvPr id="19459" name="Rectangle 2">
            <a:extLst>
              <a:ext uri="{FF2B5EF4-FFF2-40B4-BE49-F238E27FC236}">
                <a16:creationId xmlns:a16="http://schemas.microsoft.com/office/drawing/2014/main" id="{076C1C0D-A645-195E-718C-E6508DB0552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0D712D9-90C0-A155-F662-E053F48D0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6B7195E-9815-22DC-DDAD-C6A27D2FC8A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BDE78FF-232E-A64C-A051-4BE161507FAA}" type="slidenum">
              <a:rPr lang="en-US" altLang="en-US" smtClean="0"/>
              <a:pPr eaLnBrk="1" hangingPunct="1">
                <a:spcBef>
                  <a:spcPct val="0"/>
                </a:spcBef>
                <a:defRPr/>
              </a:pPr>
              <a:t>11</a:t>
            </a:fld>
            <a:endParaRPr lang="en-US" altLang="en-US" dirty="0"/>
          </a:p>
        </p:txBody>
      </p:sp>
      <p:sp>
        <p:nvSpPr>
          <p:cNvPr id="37891" name="Rectangle 2">
            <a:extLst>
              <a:ext uri="{FF2B5EF4-FFF2-40B4-BE49-F238E27FC236}">
                <a16:creationId xmlns:a16="http://schemas.microsoft.com/office/drawing/2014/main" id="{D8A4537A-F866-A78F-33CD-264BCFA68CA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5E4B2BA-B395-CB5B-9E41-73666EDE2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1C0236C-856E-27F7-8BD8-476A373025A0}"/>
              </a:ext>
            </a:extLst>
          </p:cNvPr>
          <p:cNvSpPr txBox="1">
            <a:spLocks noGrp="1" noChangeArrowheads="1"/>
          </p:cNvSpPr>
          <p:nvPr/>
        </p:nvSpPr>
        <p:spPr bwMode="auto">
          <a:xfrm>
            <a:off x="5438775" y="6946900"/>
            <a:ext cx="4160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7" rIns="96653" bIns="4832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24EE7DB-C1E9-5B48-AAAB-54F4AA82CE4F}" type="slidenum">
              <a:rPr lang="en-US" altLang="en-US"/>
              <a:pPr algn="r" eaLnBrk="1" hangingPunct="1">
                <a:spcBef>
                  <a:spcPct val="0"/>
                </a:spcBef>
              </a:pPr>
              <a:t>12</a:t>
            </a:fld>
            <a:endParaRPr lang="en-US" altLang="en-US"/>
          </a:p>
        </p:txBody>
      </p:sp>
      <p:sp>
        <p:nvSpPr>
          <p:cNvPr id="39939" name="Rectangle 2">
            <a:extLst>
              <a:ext uri="{FF2B5EF4-FFF2-40B4-BE49-F238E27FC236}">
                <a16:creationId xmlns:a16="http://schemas.microsoft.com/office/drawing/2014/main" id="{77FD1693-4A93-1E1C-E638-26349C052A9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5FAF12C-923F-E692-A385-33E0194E54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797D809-ABA5-B224-9E0C-50A65199741A}"/>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F6942A0-C667-C042-9382-5DEC64AEAEAB}" type="slidenum">
              <a:rPr lang="en-US" altLang="en-US" smtClean="0"/>
              <a:pPr eaLnBrk="1" hangingPunct="1">
                <a:spcBef>
                  <a:spcPct val="0"/>
                </a:spcBef>
                <a:defRPr/>
              </a:pPr>
              <a:t>13</a:t>
            </a:fld>
            <a:endParaRPr lang="en-US" altLang="en-US" dirty="0"/>
          </a:p>
        </p:txBody>
      </p:sp>
      <p:sp>
        <p:nvSpPr>
          <p:cNvPr id="41987" name="Rectangle 2">
            <a:extLst>
              <a:ext uri="{FF2B5EF4-FFF2-40B4-BE49-F238E27FC236}">
                <a16:creationId xmlns:a16="http://schemas.microsoft.com/office/drawing/2014/main" id="{7D4C2183-6280-6EC2-EFCF-EC8DF15EB9C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1F09869-9A47-458A-1F6A-BFEB6929C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51BE055-848A-0D70-1A85-91C602829BC6}"/>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828DEFE-C031-DE4C-9021-EFBE79A241BA}" type="slidenum">
              <a:rPr lang="en-US" altLang="en-US" smtClean="0"/>
              <a:pPr eaLnBrk="1" hangingPunct="1">
                <a:spcBef>
                  <a:spcPct val="0"/>
                </a:spcBef>
                <a:defRPr/>
              </a:pPr>
              <a:t>14</a:t>
            </a:fld>
            <a:endParaRPr lang="en-US" altLang="en-US" dirty="0"/>
          </a:p>
        </p:txBody>
      </p:sp>
      <p:sp>
        <p:nvSpPr>
          <p:cNvPr id="44035" name="Rectangle 2">
            <a:extLst>
              <a:ext uri="{FF2B5EF4-FFF2-40B4-BE49-F238E27FC236}">
                <a16:creationId xmlns:a16="http://schemas.microsoft.com/office/drawing/2014/main" id="{2F2C0A15-923F-2970-AC2D-D616C0310B7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5EA6076-7E5D-F71C-12F3-05CA8F7F2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45A4BE7-9F10-DDCB-DBC1-12C69575860F}"/>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261B1D4-3DBC-DC4D-8D52-8E8640336B5A}" type="slidenum">
              <a:rPr lang="en-US" altLang="en-US" smtClean="0"/>
              <a:pPr eaLnBrk="1" hangingPunct="1">
                <a:spcBef>
                  <a:spcPct val="0"/>
                </a:spcBef>
                <a:defRPr/>
              </a:pPr>
              <a:t>15</a:t>
            </a:fld>
            <a:endParaRPr lang="en-US" altLang="en-US" dirty="0"/>
          </a:p>
        </p:txBody>
      </p:sp>
      <p:sp>
        <p:nvSpPr>
          <p:cNvPr id="46083" name="Rectangle 2">
            <a:extLst>
              <a:ext uri="{FF2B5EF4-FFF2-40B4-BE49-F238E27FC236}">
                <a16:creationId xmlns:a16="http://schemas.microsoft.com/office/drawing/2014/main" id="{EED35683-4FC6-2ADE-B13F-AB7F95F69B6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9660E3F-36C3-E2B2-D3E4-23FA49D87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96EFACF-E4C6-6A88-F485-35EA81E7C9B7}"/>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206AFA1-26B7-7946-8D22-532C31FDA347}" type="slidenum">
              <a:rPr lang="en-US" altLang="en-US" smtClean="0"/>
              <a:pPr eaLnBrk="1" hangingPunct="1">
                <a:spcBef>
                  <a:spcPct val="0"/>
                </a:spcBef>
                <a:defRPr/>
              </a:pPr>
              <a:t>16</a:t>
            </a:fld>
            <a:endParaRPr lang="en-US" altLang="en-US" dirty="0"/>
          </a:p>
        </p:txBody>
      </p:sp>
      <p:sp>
        <p:nvSpPr>
          <p:cNvPr id="48131" name="Rectangle 2">
            <a:extLst>
              <a:ext uri="{FF2B5EF4-FFF2-40B4-BE49-F238E27FC236}">
                <a16:creationId xmlns:a16="http://schemas.microsoft.com/office/drawing/2014/main" id="{EA14B1A8-A435-B9C8-00FA-6396562A31B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7D73F5C-117D-3C0C-7FB3-C4CCFD009D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7A5CD04-2EDF-21D0-50A8-95C5DF61ADEB}"/>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FD0796B-B2E0-F04E-8CA3-A20947FCF3D4}" type="slidenum">
              <a:rPr lang="en-US" altLang="en-US" smtClean="0"/>
              <a:pPr eaLnBrk="1" hangingPunct="1">
                <a:spcBef>
                  <a:spcPct val="0"/>
                </a:spcBef>
                <a:defRPr/>
              </a:pPr>
              <a:t>17</a:t>
            </a:fld>
            <a:endParaRPr lang="en-US" altLang="en-US" dirty="0"/>
          </a:p>
        </p:txBody>
      </p:sp>
      <p:sp>
        <p:nvSpPr>
          <p:cNvPr id="50179" name="Rectangle 2">
            <a:extLst>
              <a:ext uri="{FF2B5EF4-FFF2-40B4-BE49-F238E27FC236}">
                <a16:creationId xmlns:a16="http://schemas.microsoft.com/office/drawing/2014/main" id="{E4F2CCC9-2441-601C-D599-7223E852AD80}"/>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409B921-C16F-B3D5-C9DB-55B66806A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0DCA7A8-5A9F-53EF-7B3B-2B621CA976E3}"/>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1C8F1A3-7205-6142-BA2E-692F7365CA34}" type="slidenum">
              <a:rPr lang="en-US" altLang="en-US" smtClean="0"/>
              <a:pPr eaLnBrk="1" hangingPunct="1">
                <a:spcBef>
                  <a:spcPct val="0"/>
                </a:spcBef>
                <a:defRPr/>
              </a:pPr>
              <a:t>18</a:t>
            </a:fld>
            <a:endParaRPr lang="en-US" altLang="en-US" dirty="0"/>
          </a:p>
        </p:txBody>
      </p:sp>
      <p:sp>
        <p:nvSpPr>
          <p:cNvPr id="52227" name="Rectangle 2">
            <a:extLst>
              <a:ext uri="{FF2B5EF4-FFF2-40B4-BE49-F238E27FC236}">
                <a16:creationId xmlns:a16="http://schemas.microsoft.com/office/drawing/2014/main" id="{C6F34C8B-1996-0FD2-7B87-1E36F1E5EE7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19BB1EC-EED8-5A7E-0D93-DE05B313EC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9487A85-0C3A-B793-3087-DF0C08BAB501}"/>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5478A2F-9700-7D42-8BFE-3D4CFE2583FE}" type="slidenum">
              <a:rPr lang="en-US" altLang="en-US" smtClean="0"/>
              <a:pPr eaLnBrk="1" hangingPunct="1">
                <a:spcBef>
                  <a:spcPct val="0"/>
                </a:spcBef>
                <a:defRPr/>
              </a:pPr>
              <a:t>19</a:t>
            </a:fld>
            <a:endParaRPr lang="en-US" altLang="en-US" dirty="0"/>
          </a:p>
        </p:txBody>
      </p:sp>
      <p:sp>
        <p:nvSpPr>
          <p:cNvPr id="54275" name="Rectangle 2">
            <a:extLst>
              <a:ext uri="{FF2B5EF4-FFF2-40B4-BE49-F238E27FC236}">
                <a16:creationId xmlns:a16="http://schemas.microsoft.com/office/drawing/2014/main" id="{39A44BB1-83FA-F2E1-F273-8835127E80E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1581DCBF-7678-D7C3-D351-BA88888B55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B858233-B593-4BD8-96BD-A6D8203334F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8464BBE-38DC-B045-B52C-4AE4D7940EC9}" type="slidenum">
              <a:rPr lang="en-US" altLang="en-US" smtClean="0"/>
              <a:pPr eaLnBrk="1" hangingPunct="1">
                <a:spcBef>
                  <a:spcPct val="0"/>
                </a:spcBef>
                <a:defRPr/>
              </a:pPr>
              <a:t>20</a:t>
            </a:fld>
            <a:endParaRPr lang="en-US" altLang="en-US" dirty="0"/>
          </a:p>
        </p:txBody>
      </p:sp>
      <p:sp>
        <p:nvSpPr>
          <p:cNvPr id="56323" name="Rectangle 2">
            <a:extLst>
              <a:ext uri="{FF2B5EF4-FFF2-40B4-BE49-F238E27FC236}">
                <a16:creationId xmlns:a16="http://schemas.microsoft.com/office/drawing/2014/main" id="{500970B2-C979-7956-3495-0674ED8A9FA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2F7CE4AC-4D9A-2F6A-D88B-7DB1AEF7C1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685F4D3-10A5-A191-971E-454062B371F0}"/>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D9EE6E0-723B-68FF-FFD6-BBD25FFEC0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6C46F93-8233-CA8B-3301-249C41499702}"/>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3AE55A7-089B-484D-A36D-6FA9F504E50E}" type="slidenum">
              <a:rPr lang="en-US" altLang="en-US" smtClean="0"/>
              <a:pPr eaLnBrk="1" hangingPunct="1">
                <a:spcBef>
                  <a:spcPct val="0"/>
                </a:spcBef>
                <a:defRPr/>
              </a:pPr>
              <a:t>21</a:t>
            </a:fld>
            <a:endParaRPr lang="en-US" altLang="en-US" dirty="0"/>
          </a:p>
        </p:txBody>
      </p:sp>
      <p:sp>
        <p:nvSpPr>
          <p:cNvPr id="58371" name="Rectangle 2">
            <a:extLst>
              <a:ext uri="{FF2B5EF4-FFF2-40B4-BE49-F238E27FC236}">
                <a16:creationId xmlns:a16="http://schemas.microsoft.com/office/drawing/2014/main" id="{94C65108-0E32-D937-C843-604751259DCD}"/>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13CC73C1-194E-47E0-750C-8FAE2ED720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13996BD-02DF-2056-5D11-D93FAC9402C6}"/>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6475BF8-2BB4-204F-9E21-56B08007AD8C}" type="slidenum">
              <a:rPr lang="en-US" altLang="en-US" smtClean="0"/>
              <a:pPr eaLnBrk="1" hangingPunct="1">
                <a:spcBef>
                  <a:spcPct val="0"/>
                </a:spcBef>
                <a:defRPr/>
              </a:pPr>
              <a:t>22</a:t>
            </a:fld>
            <a:endParaRPr lang="en-US" altLang="en-US" dirty="0"/>
          </a:p>
        </p:txBody>
      </p:sp>
      <p:sp>
        <p:nvSpPr>
          <p:cNvPr id="60419" name="Rectangle 2">
            <a:extLst>
              <a:ext uri="{FF2B5EF4-FFF2-40B4-BE49-F238E27FC236}">
                <a16:creationId xmlns:a16="http://schemas.microsoft.com/office/drawing/2014/main" id="{21E25DB1-ACFE-21D9-E1E3-0091D9A23A9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C0C11536-B858-BDF8-AB49-39EAA5AC81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4E252A5-DB17-DAE7-14D4-CE7BD9CF89D3}"/>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591EF87-4880-1F4D-AE24-D7B6D20DAEE0}" type="slidenum">
              <a:rPr lang="en-US" altLang="en-US" smtClean="0"/>
              <a:pPr eaLnBrk="1" hangingPunct="1">
                <a:spcBef>
                  <a:spcPct val="0"/>
                </a:spcBef>
                <a:defRPr/>
              </a:pPr>
              <a:t>23</a:t>
            </a:fld>
            <a:endParaRPr lang="en-US" altLang="en-US" dirty="0"/>
          </a:p>
        </p:txBody>
      </p:sp>
      <p:sp>
        <p:nvSpPr>
          <p:cNvPr id="62467" name="Rectangle 2">
            <a:extLst>
              <a:ext uri="{FF2B5EF4-FFF2-40B4-BE49-F238E27FC236}">
                <a16:creationId xmlns:a16="http://schemas.microsoft.com/office/drawing/2014/main" id="{75C30069-F94D-7F2D-9A0E-FB064CBC725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6221BA5-88FA-493C-BC39-C4FFE61FD9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FC34225-D61D-A7B7-85D7-13D068C9A50B}"/>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972A5C2-6A0A-654A-B548-DD05E348173D}" type="slidenum">
              <a:rPr lang="en-US" altLang="en-US" smtClean="0"/>
              <a:pPr eaLnBrk="1" hangingPunct="1">
                <a:spcBef>
                  <a:spcPct val="0"/>
                </a:spcBef>
                <a:defRPr/>
              </a:pPr>
              <a:t>24</a:t>
            </a:fld>
            <a:endParaRPr lang="en-US" altLang="en-US" dirty="0"/>
          </a:p>
        </p:txBody>
      </p:sp>
      <p:sp>
        <p:nvSpPr>
          <p:cNvPr id="64515" name="Rectangle 2">
            <a:extLst>
              <a:ext uri="{FF2B5EF4-FFF2-40B4-BE49-F238E27FC236}">
                <a16:creationId xmlns:a16="http://schemas.microsoft.com/office/drawing/2014/main" id="{FA7CDF32-0289-F62C-793D-4A878657BCD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B79921F-E315-42DA-0F62-3395F18604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F8A1C33-61CA-CB5D-3ECE-7BEDFC7CC086}"/>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EBFB051-729D-AB43-A6DF-2407BAB8A8C4}" type="slidenum">
              <a:rPr lang="en-US" altLang="en-US" smtClean="0"/>
              <a:pPr eaLnBrk="1" hangingPunct="1">
                <a:spcBef>
                  <a:spcPct val="0"/>
                </a:spcBef>
                <a:defRPr/>
              </a:pPr>
              <a:t>25</a:t>
            </a:fld>
            <a:endParaRPr lang="en-US" altLang="en-US" dirty="0"/>
          </a:p>
        </p:txBody>
      </p:sp>
      <p:sp>
        <p:nvSpPr>
          <p:cNvPr id="66563" name="Rectangle 2">
            <a:extLst>
              <a:ext uri="{FF2B5EF4-FFF2-40B4-BE49-F238E27FC236}">
                <a16:creationId xmlns:a16="http://schemas.microsoft.com/office/drawing/2014/main" id="{A959D211-2D72-7589-7A2E-52CDABB2EC4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3233D6F6-A672-1D48-F2DA-5C057E669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EF92EC5-ED0A-08B5-2FC4-85C1C74F6B51}"/>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ECA781A-D21C-9341-AE6C-41A619649AE7}" type="slidenum">
              <a:rPr lang="en-US" altLang="en-US" smtClean="0"/>
              <a:pPr eaLnBrk="1" hangingPunct="1">
                <a:spcBef>
                  <a:spcPct val="0"/>
                </a:spcBef>
                <a:defRPr/>
              </a:pPr>
              <a:t>26</a:t>
            </a:fld>
            <a:endParaRPr lang="en-US" altLang="en-US" dirty="0"/>
          </a:p>
        </p:txBody>
      </p:sp>
      <p:sp>
        <p:nvSpPr>
          <p:cNvPr id="68611" name="Rectangle 2">
            <a:extLst>
              <a:ext uri="{FF2B5EF4-FFF2-40B4-BE49-F238E27FC236}">
                <a16:creationId xmlns:a16="http://schemas.microsoft.com/office/drawing/2014/main" id="{F7FE32C3-240F-024E-728E-F968904DE01D}"/>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8469275-971E-52D1-0B9E-BCBBB9D050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9E90C9B-AA39-C911-5D33-D920BEC90FC1}"/>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6E12392-EDDD-1549-92D1-D08F6E3E631E}" type="slidenum">
              <a:rPr lang="en-US" altLang="en-US" smtClean="0"/>
              <a:pPr eaLnBrk="1" hangingPunct="1">
                <a:spcBef>
                  <a:spcPct val="0"/>
                </a:spcBef>
                <a:defRPr/>
              </a:pPr>
              <a:t>27</a:t>
            </a:fld>
            <a:endParaRPr lang="en-US" altLang="en-US" dirty="0"/>
          </a:p>
        </p:txBody>
      </p:sp>
      <p:sp>
        <p:nvSpPr>
          <p:cNvPr id="70659" name="Rectangle 2">
            <a:extLst>
              <a:ext uri="{FF2B5EF4-FFF2-40B4-BE49-F238E27FC236}">
                <a16:creationId xmlns:a16="http://schemas.microsoft.com/office/drawing/2014/main" id="{250E2713-912F-9F28-6A0A-01AE7A04F78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549C923B-EEF3-BA3D-B591-D695933305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F9DC2FF-4A42-664A-3294-80D004888BB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BFF4BD7-7CF0-7145-8095-840A48389BAC}" type="slidenum">
              <a:rPr lang="en-US" altLang="en-US" smtClean="0"/>
              <a:pPr eaLnBrk="1" hangingPunct="1">
                <a:spcBef>
                  <a:spcPct val="0"/>
                </a:spcBef>
                <a:defRPr/>
              </a:pPr>
              <a:t>28</a:t>
            </a:fld>
            <a:endParaRPr lang="en-US" altLang="en-US" dirty="0"/>
          </a:p>
        </p:txBody>
      </p:sp>
      <p:sp>
        <p:nvSpPr>
          <p:cNvPr id="72707" name="Rectangle 2">
            <a:extLst>
              <a:ext uri="{FF2B5EF4-FFF2-40B4-BE49-F238E27FC236}">
                <a16:creationId xmlns:a16="http://schemas.microsoft.com/office/drawing/2014/main" id="{0ABA0973-BAA9-9C59-AB8E-3B00457A15A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C36C1453-EB4D-D749-2AE2-9694926CD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29</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0153E02-930B-AF59-4495-DF773BF2FF7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1CE17C38-9490-33FD-460B-71E75D96E3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963C836-34E5-B392-6732-F61C42B353A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D343863-46E4-404D-A757-9F0133DF74E4}" type="slidenum">
              <a:rPr lang="en-US" altLang="en-US" smtClean="0"/>
              <a:pPr eaLnBrk="1" hangingPunct="1">
                <a:spcBef>
                  <a:spcPct val="0"/>
                </a:spcBef>
                <a:defRPr/>
              </a:pPr>
              <a:t>5</a:t>
            </a:fld>
            <a:endParaRPr lang="en-US" altLang="en-US" dirty="0"/>
          </a:p>
        </p:txBody>
      </p:sp>
      <p:sp>
        <p:nvSpPr>
          <p:cNvPr id="25603" name="Rectangle 2">
            <a:extLst>
              <a:ext uri="{FF2B5EF4-FFF2-40B4-BE49-F238E27FC236}">
                <a16:creationId xmlns:a16="http://schemas.microsoft.com/office/drawing/2014/main" id="{2781E41E-42B2-99FE-D660-0DF2410FB6C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DF8D4C6-4034-861A-E28C-0727BE1ADB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18BFA0F-7B0A-7074-FBD1-B82B55D229F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4F597CC-8B44-FD48-9424-4714B6400F8C}" type="slidenum">
              <a:rPr lang="en-US" altLang="en-US" smtClean="0"/>
              <a:pPr eaLnBrk="1" hangingPunct="1">
                <a:spcBef>
                  <a:spcPct val="0"/>
                </a:spcBef>
                <a:defRPr/>
              </a:pPr>
              <a:t>6</a:t>
            </a:fld>
            <a:endParaRPr lang="en-US" altLang="en-US" dirty="0"/>
          </a:p>
        </p:txBody>
      </p:sp>
      <p:sp>
        <p:nvSpPr>
          <p:cNvPr id="27651" name="Rectangle 2">
            <a:extLst>
              <a:ext uri="{FF2B5EF4-FFF2-40B4-BE49-F238E27FC236}">
                <a16:creationId xmlns:a16="http://schemas.microsoft.com/office/drawing/2014/main" id="{841D8B71-A582-C6C4-10D2-C9B931F711B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7D4E9B0-3E54-9334-60A0-E2B6426357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EDC7154-7D27-58C5-A393-9A94D9624FF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04DEB14-A7A6-7D4E-9330-D26F135FF33C}" type="slidenum">
              <a:rPr lang="en-US" altLang="en-US" smtClean="0"/>
              <a:pPr eaLnBrk="1" hangingPunct="1">
                <a:spcBef>
                  <a:spcPct val="0"/>
                </a:spcBef>
                <a:defRPr/>
              </a:pPr>
              <a:t>7</a:t>
            </a:fld>
            <a:endParaRPr lang="en-US" altLang="en-US" dirty="0"/>
          </a:p>
        </p:txBody>
      </p:sp>
      <p:sp>
        <p:nvSpPr>
          <p:cNvPr id="29699" name="Rectangle 2">
            <a:extLst>
              <a:ext uri="{FF2B5EF4-FFF2-40B4-BE49-F238E27FC236}">
                <a16:creationId xmlns:a16="http://schemas.microsoft.com/office/drawing/2014/main" id="{819E8CD7-59BE-C38C-230F-ADA5D8F34D1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769E040-C4E8-A4F6-A3B4-2DDB8E4E3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65F182C-5EEA-D145-248F-FEA1FF8E0DA8}"/>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FCAA913-E7AF-D74D-AC97-82ACFD05258D}" type="slidenum">
              <a:rPr lang="en-US" altLang="en-US" smtClean="0"/>
              <a:pPr eaLnBrk="1" hangingPunct="1">
                <a:spcBef>
                  <a:spcPct val="0"/>
                </a:spcBef>
                <a:defRPr/>
              </a:pPr>
              <a:t>8</a:t>
            </a:fld>
            <a:endParaRPr lang="en-US" altLang="en-US" dirty="0"/>
          </a:p>
        </p:txBody>
      </p:sp>
      <p:sp>
        <p:nvSpPr>
          <p:cNvPr id="31747" name="Rectangle 2">
            <a:extLst>
              <a:ext uri="{FF2B5EF4-FFF2-40B4-BE49-F238E27FC236}">
                <a16:creationId xmlns:a16="http://schemas.microsoft.com/office/drawing/2014/main" id="{06E132BD-1540-562C-2F37-EA192877A90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1A28567-3C14-8B68-65E2-7007129757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61CF475-E9E6-7E52-A306-C62E00D102CA}"/>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D4334B9-FC84-F04C-AF9F-77313C6DAA29}" type="slidenum">
              <a:rPr lang="en-US" altLang="en-US" smtClean="0"/>
              <a:pPr eaLnBrk="1" hangingPunct="1">
                <a:spcBef>
                  <a:spcPct val="0"/>
                </a:spcBef>
                <a:defRPr/>
              </a:pPr>
              <a:t>9</a:t>
            </a:fld>
            <a:endParaRPr lang="en-US" altLang="en-US" dirty="0"/>
          </a:p>
        </p:txBody>
      </p:sp>
      <p:sp>
        <p:nvSpPr>
          <p:cNvPr id="33795" name="Rectangle 2">
            <a:extLst>
              <a:ext uri="{FF2B5EF4-FFF2-40B4-BE49-F238E27FC236}">
                <a16:creationId xmlns:a16="http://schemas.microsoft.com/office/drawing/2014/main" id="{49BCE0F7-D02E-AE88-2328-51A8B785E27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CEFE7AC-3712-E35E-7617-D75A236CCA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9F16EA4-29E7-DEF4-652B-3E41E3BA835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3717EDB-42BF-6A44-8939-CFE139AF8764}" type="slidenum">
              <a:rPr lang="en-US" altLang="en-US" smtClean="0"/>
              <a:pPr eaLnBrk="1" hangingPunct="1">
                <a:spcBef>
                  <a:spcPct val="0"/>
                </a:spcBef>
                <a:defRPr/>
              </a:pPr>
              <a:t>10</a:t>
            </a:fld>
            <a:endParaRPr lang="en-US" altLang="en-US" dirty="0"/>
          </a:p>
        </p:txBody>
      </p:sp>
      <p:sp>
        <p:nvSpPr>
          <p:cNvPr id="35843" name="Rectangle 2">
            <a:extLst>
              <a:ext uri="{FF2B5EF4-FFF2-40B4-BE49-F238E27FC236}">
                <a16:creationId xmlns:a16="http://schemas.microsoft.com/office/drawing/2014/main" id="{38AF7A6C-1061-6AA2-FD5C-C6222C8C99E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6F27799E-0993-15BF-E70A-A8B080CE4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7709317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953B8AB-02C7-F247-92F1-90E7D445CF58}" type="slidenum">
              <a:rPr lang="en-US" smtClean="0"/>
              <a:pPr>
                <a:defRPr/>
              </a:pPr>
              <a:t>‹#›</a:t>
            </a:fld>
            <a:endParaRPr lang="en-US" dirty="0"/>
          </a:p>
        </p:txBody>
      </p:sp>
    </p:spTree>
    <p:extLst>
      <p:ext uri="{BB962C8B-B14F-4D97-AF65-F5344CB8AC3E}">
        <p14:creationId xmlns:p14="http://schemas.microsoft.com/office/powerpoint/2010/main" val="26468410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63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262C63-0203-1641-8E65-314AD65F5FB5}" type="slidenum">
              <a:rPr lang="en-US" smtClean="0"/>
              <a:pPr>
                <a:defRPr/>
              </a:pPr>
              <a:t>‹#›</a:t>
            </a:fld>
            <a:endParaRPr lang="en-US" dirty="0"/>
          </a:p>
        </p:txBody>
      </p:sp>
    </p:spTree>
    <p:extLst>
      <p:ext uri="{BB962C8B-B14F-4D97-AF65-F5344CB8AC3E}">
        <p14:creationId xmlns:p14="http://schemas.microsoft.com/office/powerpoint/2010/main" val="19698440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0C856F-C54E-1546-8564-C8FAE133D5DD}" type="slidenum">
              <a:rPr lang="en-US" smtClean="0"/>
              <a:pPr>
                <a:defRPr/>
              </a:pPr>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6634942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29D99B-0764-F042-9D15-0B5741FF1FB1}" type="slidenum">
              <a:rPr lang="en-US" smtClean="0"/>
              <a:pPr>
                <a:defRPr/>
              </a:pPr>
              <a:t>‹#›</a:t>
            </a:fld>
            <a:endParaRPr lang="en-US" dirty="0"/>
          </a:p>
        </p:txBody>
      </p:sp>
    </p:spTree>
    <p:extLst>
      <p:ext uri="{BB962C8B-B14F-4D97-AF65-F5344CB8AC3E}">
        <p14:creationId xmlns:p14="http://schemas.microsoft.com/office/powerpoint/2010/main" val="33394811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0AB2DF-D207-404A-93D6-1BF3F5953893}" type="slidenum">
              <a:rPr lang="en-US" smtClean="0"/>
              <a:pPr>
                <a:defRPr/>
              </a:pPr>
              <a:t>‹#›</a:t>
            </a:fld>
            <a:endParaRPr lang="en-US" dirty="0"/>
          </a:p>
        </p:txBody>
      </p:sp>
    </p:spTree>
    <p:extLst>
      <p:ext uri="{BB962C8B-B14F-4D97-AF65-F5344CB8AC3E}">
        <p14:creationId xmlns:p14="http://schemas.microsoft.com/office/powerpoint/2010/main" val="35537172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581C47A-64E1-004F-ACD6-C03D2AC84231}" type="slidenum">
              <a:rPr lang="en-US" smtClean="0"/>
              <a:pPr>
                <a:defRPr/>
              </a:pPr>
              <a:t>‹#›</a:t>
            </a:fld>
            <a:endParaRPr lang="en-US" dirty="0"/>
          </a:p>
        </p:txBody>
      </p:sp>
    </p:spTree>
    <p:extLst>
      <p:ext uri="{BB962C8B-B14F-4D97-AF65-F5344CB8AC3E}">
        <p14:creationId xmlns:p14="http://schemas.microsoft.com/office/powerpoint/2010/main" val="28649305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BAA88A-DF76-8D47-8DDD-2F2A4A456B2D}" type="slidenum">
              <a:rPr lang="en-US" smtClean="0"/>
              <a:pPr>
                <a:defRPr/>
              </a:pPr>
              <a:t>‹#›</a:t>
            </a:fld>
            <a:endParaRPr lang="en-US" dirty="0"/>
          </a:p>
        </p:txBody>
      </p:sp>
    </p:spTree>
    <p:extLst>
      <p:ext uri="{BB962C8B-B14F-4D97-AF65-F5344CB8AC3E}">
        <p14:creationId xmlns:p14="http://schemas.microsoft.com/office/powerpoint/2010/main" val="30350109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1B40EB-20B6-5447-B758-2E31A440E587}" type="slidenum">
              <a:rPr lang="en-US" smtClean="0"/>
              <a:pPr>
                <a:defRPr/>
              </a:pPr>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54532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CD58860-96D6-6A47-BD94-09ACE033D387}" type="slidenum">
              <a:rPr lang="en-US" smtClean="0"/>
              <a:pPr>
                <a:defRPr/>
              </a:pPr>
              <a:t>‹#›</a:t>
            </a:fld>
            <a:endParaRPr lang="en-US" dirty="0"/>
          </a:p>
        </p:txBody>
      </p:sp>
    </p:spTree>
    <p:extLst>
      <p:ext uri="{BB962C8B-B14F-4D97-AF65-F5344CB8AC3E}">
        <p14:creationId xmlns:p14="http://schemas.microsoft.com/office/powerpoint/2010/main" val="109609976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4019DA-BBF9-504E-83A7-3FA518DF887F}" type="slidenum">
              <a:rPr lang="en-US" smtClean="0"/>
              <a:pPr>
                <a:defRPr/>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27572223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Blondel%27s_theore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baycitymetering.com/" TargetMode="External"/><Relationship Id="rId4" Type="http://schemas.openxmlformats.org/officeDocument/2006/relationships/hyperlink" Target="http://www.powermeasurements.org/library/Presentations/NCMS%202013%20-%20Non-Blondel%20Metering.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05235-9B81-D2E6-70E4-04BC5AB87BB8}"/>
              </a:ext>
            </a:extLst>
          </p:cNvPr>
          <p:cNvSpPr>
            <a:spLocks noGrp="1"/>
          </p:cNvSpPr>
          <p:nvPr>
            <p:ph type="ctrTitle"/>
          </p:nvPr>
        </p:nvSpPr>
        <p:spPr>
          <a:xfrm>
            <a:off x="2057400" y="1701800"/>
            <a:ext cx="7086600" cy="1557338"/>
          </a:xfrm>
        </p:spPr>
        <p:txBody>
          <a:bodyPr>
            <a:noAutofit/>
          </a:bodyPr>
          <a:lstStyle/>
          <a:p>
            <a:pPr fontAlgn="auto">
              <a:spcAft>
                <a:spcPts val="0"/>
              </a:spcAft>
              <a:defRPr/>
            </a:pPr>
            <a:r>
              <a:rPr lang="en-US" sz="6600" dirty="0">
                <a:latin typeface="+mj-lt"/>
                <a:cs typeface="Arial" panose="020B0604020202020204" pitchFamily="34" charset="0"/>
              </a:rPr>
              <a:t>ANSI </a:t>
            </a:r>
            <a:r>
              <a:rPr sz="6600" dirty="0">
                <a:latin typeface="+mj-lt"/>
                <a:cs typeface="Arial" panose="020B0604020202020204" pitchFamily="34" charset="0"/>
              </a:rPr>
              <a:t>Meter Forms</a:t>
            </a:r>
          </a:p>
        </p:txBody>
      </p:sp>
      <p:sp>
        <p:nvSpPr>
          <p:cNvPr id="17411" name="Text Box 10">
            <a:extLst>
              <a:ext uri="{FF2B5EF4-FFF2-40B4-BE49-F238E27FC236}">
                <a16:creationId xmlns:a16="http://schemas.microsoft.com/office/drawing/2014/main" id="{26F8E2C6-E10D-0810-8CA4-5BC9BF27F4D5}"/>
              </a:ext>
            </a:extLst>
          </p:cNvPr>
          <p:cNvSpPr txBox="1">
            <a:spLocks noChangeArrowheads="1"/>
          </p:cNvSpPr>
          <p:nvPr/>
        </p:nvSpPr>
        <p:spPr bwMode="auto">
          <a:xfrm>
            <a:off x="609600" y="437832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dirty="0">
                <a:solidFill>
                  <a:srgbClr val="C00000"/>
                </a:solidFill>
                <a:latin typeface="Arial" panose="020B0604020202020204" pitchFamily="34" charset="0"/>
              </a:rPr>
              <a:t>Prepared by Perry Lawton, TESCO</a:t>
            </a:r>
          </a:p>
          <a:p>
            <a:pPr algn="r" eaLnBrk="1" hangingPunct="1">
              <a:lnSpc>
                <a:spcPct val="100000"/>
              </a:lnSpc>
              <a:spcBef>
                <a:spcPct val="0"/>
              </a:spcBef>
              <a:buFontTx/>
              <a:buNone/>
            </a:pPr>
            <a:r>
              <a:rPr lang="en-US" altLang="en-US" sz="1600" dirty="0">
                <a:solidFill>
                  <a:srgbClr val="C00000"/>
                </a:solidFill>
                <a:latin typeface="Arial" panose="020B0604020202020204" pitchFamily="34" charset="0"/>
              </a:rPr>
              <a:t>The Eastern Specialty Company</a:t>
            </a:r>
          </a:p>
          <a:p>
            <a:pPr algn="r" eaLnBrk="1" hangingPunct="1">
              <a:lnSpc>
                <a:spcPct val="100000"/>
              </a:lnSpc>
              <a:spcBef>
                <a:spcPct val="0"/>
              </a:spcBef>
              <a:buFontTx/>
              <a:buNone/>
            </a:pPr>
            <a:endParaRPr lang="en-US" altLang="en-US" sz="2400" dirty="0">
              <a:solidFill>
                <a:srgbClr val="C00000"/>
              </a:solidFill>
              <a:latin typeface="Arial" panose="020B0604020202020204" pitchFamily="34" charset="0"/>
            </a:endParaRPr>
          </a:p>
          <a:p>
            <a:pPr algn="r" eaLnBrk="1" hangingPunct="1">
              <a:lnSpc>
                <a:spcPct val="100000"/>
              </a:lnSpc>
              <a:spcBef>
                <a:spcPct val="0"/>
              </a:spcBef>
              <a:buFontTx/>
              <a:buNone/>
            </a:pPr>
            <a:r>
              <a:rPr lang="en-US" altLang="en-US" sz="1600" i="1" dirty="0">
                <a:solidFill>
                  <a:srgbClr val="C00000"/>
                </a:solidFill>
                <a:latin typeface="Arial" panose="020B0604020202020204" pitchFamily="34" charset="0"/>
              </a:rPr>
              <a:t>For North Carolina Electric Meter School</a:t>
            </a:r>
          </a:p>
          <a:p>
            <a:pPr algn="r" eaLnBrk="1" hangingPunct="1">
              <a:lnSpc>
                <a:spcPct val="100000"/>
              </a:lnSpc>
              <a:spcBef>
                <a:spcPct val="0"/>
              </a:spcBef>
              <a:buFontTx/>
              <a:buNone/>
            </a:pPr>
            <a:r>
              <a:rPr lang="en-US" altLang="en-US" sz="1600" i="1" dirty="0">
                <a:solidFill>
                  <a:srgbClr val="C00000"/>
                </a:solidFill>
                <a:latin typeface="Arial" panose="020B0604020202020204" pitchFamily="34" charset="0"/>
              </a:rPr>
              <a:t>Polyphase Track</a:t>
            </a:r>
          </a:p>
          <a:p>
            <a:pPr algn="r" eaLnBrk="1" hangingPunct="1">
              <a:lnSpc>
                <a:spcPct val="100000"/>
              </a:lnSpc>
              <a:spcBef>
                <a:spcPct val="0"/>
              </a:spcBef>
              <a:buFontTx/>
              <a:buNone/>
            </a:pPr>
            <a:r>
              <a:rPr lang="en-US" altLang="en-US" sz="1600" i="1" dirty="0">
                <a:solidFill>
                  <a:srgbClr val="C00000"/>
                </a:solidFill>
                <a:latin typeface="Arial" panose="020B0604020202020204" pitchFamily="34" charset="0"/>
              </a:rPr>
              <a:t>Monday June 10, 2024 </a:t>
            </a:r>
          </a:p>
          <a:p>
            <a:pPr algn="r" eaLnBrk="1" hangingPunct="1">
              <a:lnSpc>
                <a:spcPct val="100000"/>
              </a:lnSpc>
              <a:spcBef>
                <a:spcPct val="0"/>
              </a:spcBef>
              <a:buFontTx/>
              <a:buNone/>
            </a:pPr>
            <a:r>
              <a:rPr lang="en-US" altLang="en-US" sz="1600" i="1" dirty="0">
                <a:solidFill>
                  <a:srgbClr val="C00000"/>
                </a:solidFill>
                <a:latin typeface="Arial" panose="020B0604020202020204" pitchFamily="34" charset="0"/>
              </a:rPr>
              <a:t>2:45 PM</a:t>
            </a:r>
          </a:p>
        </p:txBody>
      </p:sp>
      <p:pic>
        <p:nvPicPr>
          <p:cNvPr id="2" name="Picture 2" descr="North Carolina Electric Meter School and Conference Logo">
            <a:extLst>
              <a:ext uri="{FF2B5EF4-FFF2-40B4-BE49-F238E27FC236}">
                <a16:creationId xmlns:a16="http://schemas.microsoft.com/office/drawing/2014/main" id="{E9EE5831-80B8-500D-EF9E-7B19CBDD9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029200"/>
            <a:ext cx="1080429" cy="1080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5C198EEB-97B7-F392-87AA-0B4E1D1A9227}"/>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Self-Contained Meters</a:t>
            </a:r>
          </a:p>
        </p:txBody>
      </p:sp>
      <p:sp>
        <p:nvSpPr>
          <p:cNvPr id="34825" name="Footer Placeholder 4">
            <a:extLst>
              <a:ext uri="{FF2B5EF4-FFF2-40B4-BE49-F238E27FC236}">
                <a16:creationId xmlns:a16="http://schemas.microsoft.com/office/drawing/2014/main" id="{A32220AC-EA8B-7C33-1044-2D8DB72B354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4826" name="Slide Number Placeholder 5">
            <a:extLst>
              <a:ext uri="{FF2B5EF4-FFF2-40B4-BE49-F238E27FC236}">
                <a16:creationId xmlns:a16="http://schemas.microsoft.com/office/drawing/2014/main" id="{E06936B4-37AB-2E6F-8A38-16DD0BA39E2E}"/>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DE7C2D-181C-AF4B-96BB-8497EFAAF1B3}" type="slidenum">
              <a:rPr lang="en-US" altLang="en-US">
                <a:solidFill>
                  <a:srgbClr val="898989"/>
                </a:solidFill>
              </a:rPr>
              <a:pPr/>
              <a:t>10</a:t>
            </a:fld>
            <a:endParaRPr lang="en-US" altLang="en-US">
              <a:solidFill>
                <a:srgbClr val="898989"/>
              </a:solidFill>
            </a:endParaRPr>
          </a:p>
        </p:txBody>
      </p:sp>
      <p:pic>
        <p:nvPicPr>
          <p:cNvPr id="34819" name="Picture 5" descr="house">
            <a:extLst>
              <a:ext uri="{FF2B5EF4-FFF2-40B4-BE49-F238E27FC236}">
                <a16:creationId xmlns:a16="http://schemas.microsoft.com/office/drawing/2014/main" id="{0B6B2944-C175-44AD-D315-D07C9BF16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43200"/>
            <a:ext cx="28289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Freeform 8">
            <a:extLst>
              <a:ext uri="{FF2B5EF4-FFF2-40B4-BE49-F238E27FC236}">
                <a16:creationId xmlns:a16="http://schemas.microsoft.com/office/drawing/2014/main" id="{24649846-61C6-6591-FADA-71F287C1A362}"/>
              </a:ext>
            </a:extLst>
          </p:cNvPr>
          <p:cNvSpPr>
            <a:spLocks/>
          </p:cNvSpPr>
          <p:nvPr/>
        </p:nvSpPr>
        <p:spPr bwMode="auto">
          <a:xfrm>
            <a:off x="2895600" y="2108200"/>
            <a:ext cx="3276600" cy="3365500"/>
          </a:xfrm>
          <a:custGeom>
            <a:avLst/>
            <a:gdLst>
              <a:gd name="T0" fmla="*/ 2147483646 w 2064"/>
              <a:gd name="T1" fmla="*/ 0 h 2120"/>
              <a:gd name="T2" fmla="*/ 2147483646 w 2064"/>
              <a:gd name="T3" fmla="*/ 2147483646 h 2120"/>
              <a:gd name="T4" fmla="*/ 2147483646 w 2064"/>
              <a:gd name="T5" fmla="*/ 2147483646 h 2120"/>
              <a:gd name="T6" fmla="*/ 0 60000 65536"/>
              <a:gd name="T7" fmla="*/ 0 60000 65536"/>
              <a:gd name="T8" fmla="*/ 0 60000 65536"/>
            </a:gdLst>
            <a:ahLst/>
            <a:cxnLst>
              <a:cxn ang="T6">
                <a:pos x="T0" y="T1"/>
              </a:cxn>
              <a:cxn ang="T7">
                <a:pos x="T2" y="T3"/>
              </a:cxn>
              <a:cxn ang="T8">
                <a:pos x="T4" y="T5"/>
              </a:cxn>
            </a:cxnLst>
            <a:rect l="0" t="0" r="r" b="b"/>
            <a:pathLst>
              <a:path w="2064" h="2120">
                <a:moveTo>
                  <a:pt x="48" y="0"/>
                </a:moveTo>
                <a:cubicBezTo>
                  <a:pt x="24" y="764"/>
                  <a:pt x="0" y="1528"/>
                  <a:pt x="336" y="1824"/>
                </a:cubicBezTo>
                <a:cubicBezTo>
                  <a:pt x="672" y="2120"/>
                  <a:pt x="1368" y="1948"/>
                  <a:pt x="2064" y="1776"/>
                </a:cubicBezTo>
              </a:path>
            </a:pathLst>
          </a:custGeom>
          <a:noFill/>
          <a:ln w="476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1" name="Text Box 9">
            <a:extLst>
              <a:ext uri="{FF2B5EF4-FFF2-40B4-BE49-F238E27FC236}">
                <a16:creationId xmlns:a16="http://schemas.microsoft.com/office/drawing/2014/main" id="{770AFF8B-8BDC-08FD-360F-DEC155FE535E}"/>
              </a:ext>
            </a:extLst>
          </p:cNvPr>
          <p:cNvSpPr txBox="1">
            <a:spLocks noChangeArrowheads="1"/>
          </p:cNvSpPr>
          <p:nvPr/>
        </p:nvSpPr>
        <p:spPr bwMode="auto">
          <a:xfrm>
            <a:off x="2895600" y="3446463"/>
            <a:ext cx="3505200"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Relatively Low Current</a:t>
            </a:r>
          </a:p>
          <a:p>
            <a:pPr algn="ctr" eaLnBrk="1" hangingPunct="1">
              <a:lnSpc>
                <a:spcPct val="100000"/>
              </a:lnSpc>
              <a:spcBef>
                <a:spcPct val="0"/>
              </a:spcBef>
              <a:buFontTx/>
              <a:buNone/>
            </a:pPr>
            <a:r>
              <a:rPr lang="en-US" altLang="en-US" sz="2400">
                <a:solidFill>
                  <a:srgbClr val="000000"/>
                </a:solidFill>
                <a:latin typeface="Arial" panose="020B0604020202020204" pitchFamily="34" charset="0"/>
              </a:rPr>
              <a:t>Example: 100A</a:t>
            </a:r>
          </a:p>
        </p:txBody>
      </p:sp>
      <p:pic>
        <p:nvPicPr>
          <p:cNvPr id="9" name="Picture 10" descr="meter">
            <a:extLst>
              <a:ext uri="{FF2B5EF4-FFF2-40B4-BE49-F238E27FC236}">
                <a16:creationId xmlns:a16="http://schemas.microsoft.com/office/drawing/2014/main" id="{9B7E71A2-8386-A823-2924-18626AD1A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4432300"/>
            <a:ext cx="1155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pole">
            <a:extLst>
              <a:ext uri="{FF2B5EF4-FFF2-40B4-BE49-F238E27FC236}">
                <a16:creationId xmlns:a16="http://schemas.microsoft.com/office/drawing/2014/main" id="{090B94B5-7FFA-EA48-7CB5-A253849DA0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88" y="1219200"/>
            <a:ext cx="6096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3">
            <a:extLst>
              <a:ext uri="{FF2B5EF4-FFF2-40B4-BE49-F238E27FC236}">
                <a16:creationId xmlns:a16="http://schemas.microsoft.com/office/drawing/2014/main" id="{04BDABE8-CF44-A5E1-F245-A544D6986247}"/>
              </a:ext>
            </a:extLst>
          </p:cNvPr>
          <p:cNvSpPr txBox="1">
            <a:spLocks noChangeArrowheads="1"/>
          </p:cNvSpPr>
          <p:nvPr/>
        </p:nvSpPr>
        <p:spPr bwMode="auto">
          <a:xfrm>
            <a:off x="0" y="1092200"/>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a:solidFill>
                  <a:srgbClr val="000000"/>
                </a:solidFill>
                <a:latin typeface="Arial" panose="020B0604020202020204" pitchFamily="34" charset="0"/>
              </a:rPr>
              <a:t>Primarily Residential</a:t>
            </a:r>
          </a:p>
          <a:p>
            <a:pPr algn="ctr" eaLnBrk="1" hangingPunct="1">
              <a:lnSpc>
                <a:spcPct val="100000"/>
              </a:lnSpc>
              <a:spcBef>
                <a:spcPct val="0"/>
              </a:spcBef>
              <a:buFontTx/>
              <a:buNone/>
            </a:pPr>
            <a:endParaRPr lang="en-US" altLang="en-US" sz="32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5AA6BD4F-DAD2-0888-4756-F17535BD2583}"/>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Self-Contained</a:t>
            </a:r>
          </a:p>
        </p:txBody>
      </p:sp>
      <p:sp>
        <p:nvSpPr>
          <p:cNvPr id="36870" name="Footer Placeholder 4">
            <a:extLst>
              <a:ext uri="{FF2B5EF4-FFF2-40B4-BE49-F238E27FC236}">
                <a16:creationId xmlns:a16="http://schemas.microsoft.com/office/drawing/2014/main" id="{4706A306-FCF7-20A3-7892-3ADC70F348DA}"/>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6871" name="Slide Number Placeholder 5">
            <a:extLst>
              <a:ext uri="{FF2B5EF4-FFF2-40B4-BE49-F238E27FC236}">
                <a16:creationId xmlns:a16="http://schemas.microsoft.com/office/drawing/2014/main" id="{5C137171-C08A-BD9F-E0E6-9629C8310FBA}"/>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095CED-80F9-9240-BAC5-A89C5EE77097}" type="slidenum">
              <a:rPr lang="en-US" altLang="en-US">
                <a:solidFill>
                  <a:srgbClr val="898989"/>
                </a:solidFill>
              </a:rPr>
              <a:pPr/>
              <a:t>11</a:t>
            </a:fld>
            <a:endParaRPr lang="en-US" altLang="en-US">
              <a:solidFill>
                <a:srgbClr val="898989"/>
              </a:solidFill>
            </a:endParaRPr>
          </a:p>
        </p:txBody>
      </p:sp>
      <p:sp>
        <p:nvSpPr>
          <p:cNvPr id="36867" name="Text Box 3">
            <a:extLst>
              <a:ext uri="{FF2B5EF4-FFF2-40B4-BE49-F238E27FC236}">
                <a16:creationId xmlns:a16="http://schemas.microsoft.com/office/drawing/2014/main" id="{EF290D99-DED6-F585-0762-F9EAA9F06742}"/>
              </a:ext>
            </a:extLst>
          </p:cNvPr>
          <p:cNvSpPr txBox="1">
            <a:spLocks noChangeArrowheads="1"/>
          </p:cNvSpPr>
          <p:nvPr/>
        </p:nvSpPr>
        <p:spPr bwMode="auto">
          <a:xfrm>
            <a:off x="1588" y="12954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a:solidFill>
                  <a:srgbClr val="000000"/>
                </a:solidFill>
                <a:latin typeface="Arial" panose="020B0604020202020204" pitchFamily="34" charset="0"/>
              </a:rPr>
              <a:t>Primarily Residential</a:t>
            </a:r>
          </a:p>
        </p:txBody>
      </p:sp>
      <p:pic>
        <p:nvPicPr>
          <p:cNvPr id="36868" name="Picture 2" descr="How to Do Home Electrical Repairs: Tips and Guidelines | HowStuffWorks">
            <a:extLst>
              <a:ext uri="{FF2B5EF4-FFF2-40B4-BE49-F238E27FC236}">
                <a16:creationId xmlns:a16="http://schemas.microsoft.com/office/drawing/2014/main" id="{6843F7E1-5AF1-879B-16B0-8DCBEF4FF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2244725"/>
            <a:ext cx="3090862"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Electrical Meter Base and Panel Upgrade - YouTube">
            <a:extLst>
              <a:ext uri="{FF2B5EF4-FFF2-40B4-BE49-F238E27FC236}">
                <a16:creationId xmlns:a16="http://schemas.microsoft.com/office/drawing/2014/main" id="{8813E770-D75E-EF11-837A-A3A620B82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395663"/>
            <a:ext cx="38433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6409FC29-7CBC-F323-D86C-98483BAE6645}"/>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Transformer-Rated Meters</a:t>
            </a:r>
          </a:p>
        </p:txBody>
      </p:sp>
      <p:sp>
        <p:nvSpPr>
          <p:cNvPr id="38915" name="Footer Placeholder 1">
            <a:extLst>
              <a:ext uri="{FF2B5EF4-FFF2-40B4-BE49-F238E27FC236}">
                <a16:creationId xmlns:a16="http://schemas.microsoft.com/office/drawing/2014/main" id="{27DD9905-9DE9-8E0E-64B3-F01F4E54217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ABF959B4-D63C-03E8-B152-DB11257126D3}"/>
              </a:ext>
            </a:extLst>
          </p:cNvPr>
          <p:cNvSpPr>
            <a:spLocks noGrp="1"/>
          </p:cNvSpPr>
          <p:nvPr>
            <p:ph type="sldNum" sz="quarter" idx="4"/>
          </p:nvPr>
        </p:nvSpPr>
        <p:spPr/>
        <p:txBody>
          <a:bodyPr/>
          <a:lstStyle/>
          <a:p>
            <a:pPr>
              <a:defRPr/>
            </a:pPr>
            <a:fld id="{AEE4827D-6704-6B42-9B28-41998B2132F5}" type="slidenum">
              <a:rPr lang="en-US"/>
              <a:pPr>
                <a:defRPr/>
              </a:pPr>
              <a:t>12</a:t>
            </a:fld>
            <a:endParaRPr lang="en-US" dirty="0"/>
          </a:p>
        </p:txBody>
      </p:sp>
      <p:sp>
        <p:nvSpPr>
          <p:cNvPr id="38917" name="Text Box 7">
            <a:extLst>
              <a:ext uri="{FF2B5EF4-FFF2-40B4-BE49-F238E27FC236}">
                <a16:creationId xmlns:a16="http://schemas.microsoft.com/office/drawing/2014/main" id="{036EB968-961B-AE37-96CF-26FDFA3320E7}"/>
              </a:ext>
            </a:extLst>
          </p:cNvPr>
          <p:cNvSpPr txBox="1">
            <a:spLocks noChangeArrowheads="1"/>
          </p:cNvSpPr>
          <p:nvPr/>
        </p:nvSpPr>
        <p:spPr bwMode="auto">
          <a:xfrm>
            <a:off x="304800" y="2686050"/>
            <a:ext cx="35052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Relatively High Current</a:t>
            </a:r>
          </a:p>
          <a:p>
            <a:pPr algn="ctr" eaLnBrk="1" hangingPunct="1">
              <a:lnSpc>
                <a:spcPct val="100000"/>
              </a:lnSpc>
              <a:spcBef>
                <a:spcPct val="0"/>
              </a:spcBef>
              <a:buFontTx/>
              <a:buNone/>
            </a:pPr>
            <a:r>
              <a:rPr lang="en-US" altLang="en-US" sz="2400">
                <a:solidFill>
                  <a:srgbClr val="000000"/>
                </a:solidFill>
                <a:latin typeface="Arial" panose="020B0604020202020204" pitchFamily="34" charset="0"/>
              </a:rPr>
              <a:t>Example: 4000A</a:t>
            </a:r>
          </a:p>
        </p:txBody>
      </p:sp>
      <p:pic>
        <p:nvPicPr>
          <p:cNvPr id="38918" name="Picture 9" descr="factory">
            <a:extLst>
              <a:ext uri="{FF2B5EF4-FFF2-40B4-BE49-F238E27FC236}">
                <a16:creationId xmlns:a16="http://schemas.microsoft.com/office/drawing/2014/main" id="{E3FF6C87-1BF8-F74E-A35E-485F65BC8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67050"/>
            <a:ext cx="24780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Freeform 31">
            <a:extLst>
              <a:ext uri="{FF2B5EF4-FFF2-40B4-BE49-F238E27FC236}">
                <a16:creationId xmlns:a16="http://schemas.microsoft.com/office/drawing/2014/main" id="{7B8F1489-0996-3C4C-9F4B-775137A779A0}"/>
              </a:ext>
            </a:extLst>
          </p:cNvPr>
          <p:cNvSpPr>
            <a:spLocks/>
          </p:cNvSpPr>
          <p:nvPr/>
        </p:nvSpPr>
        <p:spPr bwMode="auto">
          <a:xfrm>
            <a:off x="1905000" y="3829050"/>
            <a:ext cx="4648200" cy="317500"/>
          </a:xfrm>
          <a:custGeom>
            <a:avLst/>
            <a:gdLst>
              <a:gd name="T0" fmla="*/ 0 w 2928"/>
              <a:gd name="T1" fmla="*/ 0 h 200"/>
              <a:gd name="T2" fmla="*/ 2147483646 w 2928"/>
              <a:gd name="T3" fmla="*/ 2147483646 h 200"/>
              <a:gd name="T4" fmla="*/ 2147483646 w 2928"/>
              <a:gd name="T5" fmla="*/ 2147483646 h 200"/>
              <a:gd name="T6" fmla="*/ 0 60000 65536"/>
              <a:gd name="T7" fmla="*/ 0 60000 65536"/>
              <a:gd name="T8" fmla="*/ 0 60000 65536"/>
            </a:gdLst>
            <a:ahLst/>
            <a:cxnLst>
              <a:cxn ang="T6">
                <a:pos x="T0" y="T1"/>
              </a:cxn>
              <a:cxn ang="T7">
                <a:pos x="T2" y="T3"/>
              </a:cxn>
              <a:cxn ang="T8">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8" descr="meter">
            <a:extLst>
              <a:ext uri="{FF2B5EF4-FFF2-40B4-BE49-F238E27FC236}">
                <a16:creationId xmlns:a16="http://schemas.microsoft.com/office/drawing/2014/main" id="{B970917B-2F2A-1650-4646-79E487F95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600450"/>
            <a:ext cx="1155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6">
            <a:extLst>
              <a:ext uri="{FF2B5EF4-FFF2-40B4-BE49-F238E27FC236}">
                <a16:creationId xmlns:a16="http://schemas.microsoft.com/office/drawing/2014/main" id="{64EA71BD-74B1-5058-07FD-CEA4EB749415}"/>
              </a:ext>
            </a:extLst>
          </p:cNvPr>
          <p:cNvSpPr>
            <a:spLocks noChangeArrowheads="1"/>
          </p:cNvSpPr>
          <p:nvPr/>
        </p:nvSpPr>
        <p:spPr bwMode="auto">
          <a:xfrm>
            <a:off x="3352800" y="3143250"/>
            <a:ext cx="2133600" cy="2057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922" name="Picture 20" descr="pole">
            <a:extLst>
              <a:ext uri="{FF2B5EF4-FFF2-40B4-BE49-F238E27FC236}">
                <a16:creationId xmlns:a16="http://schemas.microsoft.com/office/drawing/2014/main" id="{CC50F638-5A66-626B-4A0C-FBBA3AB5A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32956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 Box 4">
            <a:extLst>
              <a:ext uri="{FF2B5EF4-FFF2-40B4-BE49-F238E27FC236}">
                <a16:creationId xmlns:a16="http://schemas.microsoft.com/office/drawing/2014/main" id="{50136370-07CC-E5F6-407A-B21BBC04F95A}"/>
              </a:ext>
            </a:extLst>
          </p:cNvPr>
          <p:cNvSpPr txBox="1">
            <a:spLocks noChangeArrowheads="1"/>
          </p:cNvSpPr>
          <p:nvPr/>
        </p:nvSpPr>
        <p:spPr bwMode="auto">
          <a:xfrm>
            <a:off x="-17463" y="1525588"/>
            <a:ext cx="914400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a:solidFill>
                  <a:srgbClr val="000000"/>
                </a:solidFill>
                <a:latin typeface="Arial" panose="020B0604020202020204" pitchFamily="34" charset="0"/>
              </a:rPr>
              <a:t>Primarily Commercial/Industrial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9BB280A5-3FAB-5812-6B60-9A370846C660}"/>
              </a:ext>
            </a:extLst>
          </p:cNvPr>
          <p:cNvSpPr>
            <a:spLocks noGrp="1" noChangeArrowheads="1"/>
          </p:cNvSpPr>
          <p:nvPr>
            <p:ph type="title"/>
          </p:nvPr>
        </p:nvSpPr>
        <p:spPr>
          <a:xfrm>
            <a:off x="1557338" y="234950"/>
            <a:ext cx="7207250" cy="679450"/>
          </a:xfrm>
        </p:spPr>
        <p:txBody>
          <a:bodyPr/>
          <a:lstStyle/>
          <a:p>
            <a:pPr marL="838200" indent="-838200" fontAlgn="auto">
              <a:spcAft>
                <a:spcPts val="0"/>
              </a:spcAft>
              <a:defRPr/>
            </a:pPr>
            <a:r>
              <a:rPr altLang="en-US" dirty="0"/>
              <a:t>Transformer-Rated Meters</a:t>
            </a:r>
          </a:p>
        </p:txBody>
      </p:sp>
      <p:sp>
        <p:nvSpPr>
          <p:cNvPr id="40963" name="Footer Placeholder 1">
            <a:extLst>
              <a:ext uri="{FF2B5EF4-FFF2-40B4-BE49-F238E27FC236}">
                <a16:creationId xmlns:a16="http://schemas.microsoft.com/office/drawing/2014/main" id="{5539FE2F-F769-3749-AA5E-E67F1F3EF8C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0C42DB60-6217-BAD2-0E5A-FFFD75BE53BA}"/>
              </a:ext>
            </a:extLst>
          </p:cNvPr>
          <p:cNvSpPr>
            <a:spLocks noGrp="1"/>
          </p:cNvSpPr>
          <p:nvPr>
            <p:ph type="sldNum" sz="quarter" idx="4"/>
          </p:nvPr>
        </p:nvSpPr>
        <p:spPr/>
        <p:txBody>
          <a:bodyPr/>
          <a:lstStyle/>
          <a:p>
            <a:pPr>
              <a:defRPr/>
            </a:pPr>
            <a:fld id="{1E7ECB10-6FF5-0942-A659-67F34F402B88}" type="slidenum">
              <a:rPr lang="en-US"/>
              <a:pPr>
                <a:defRPr/>
              </a:pPr>
              <a:t>13</a:t>
            </a:fld>
            <a:endParaRPr lang="en-US" dirty="0"/>
          </a:p>
        </p:txBody>
      </p:sp>
      <p:pic>
        <p:nvPicPr>
          <p:cNvPr id="40965" name="Picture 8">
            <a:extLst>
              <a:ext uri="{FF2B5EF4-FFF2-40B4-BE49-F238E27FC236}">
                <a16:creationId xmlns:a16="http://schemas.microsoft.com/office/drawing/2014/main" id="{B91F3FE1-EBFF-C3B2-0C1D-4E20F12DC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97063"/>
            <a:ext cx="33337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6" name="Text Box 4">
            <a:extLst>
              <a:ext uri="{FF2B5EF4-FFF2-40B4-BE49-F238E27FC236}">
                <a16:creationId xmlns:a16="http://schemas.microsoft.com/office/drawing/2014/main" id="{7B9DE5FC-F381-1B38-1086-E78ADB22EBD3}"/>
              </a:ext>
            </a:extLst>
          </p:cNvPr>
          <p:cNvSpPr txBox="1">
            <a:spLocks noChangeArrowheads="1"/>
          </p:cNvSpPr>
          <p:nvPr/>
        </p:nvSpPr>
        <p:spPr bwMode="auto">
          <a:xfrm>
            <a:off x="-41275" y="1320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a:solidFill>
                  <a:srgbClr val="000000"/>
                </a:solidFill>
                <a:latin typeface="Arial" panose="020B0604020202020204" pitchFamily="34" charset="0"/>
              </a:rPr>
              <a:t>Primarily Commercial/Industrial</a:t>
            </a:r>
          </a:p>
        </p:txBody>
      </p:sp>
      <p:pic>
        <p:nvPicPr>
          <p:cNvPr id="40967" name="Picture 2" descr="https://www.tescometering.com/wp-content/uploads/2019/01/TESCO-Transockets-Photo-1.jpg">
            <a:extLst>
              <a:ext uri="{FF2B5EF4-FFF2-40B4-BE49-F238E27FC236}">
                <a16:creationId xmlns:a16="http://schemas.microsoft.com/office/drawing/2014/main" id="{DF9116E1-F4E3-CBC9-FDA2-EC61720C4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256" y="2436812"/>
            <a:ext cx="3138487"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 descr="https://www.tescometering.com/wp-content/uploads/2019/01/TESCO-Transockets-Photo-2.jpg">
            <a:extLst>
              <a:ext uri="{FF2B5EF4-FFF2-40B4-BE49-F238E27FC236}">
                <a16:creationId xmlns:a16="http://schemas.microsoft.com/office/drawing/2014/main" id="{28B9B8E4-5147-0E90-9DE3-B810D8BCA6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2291"/>
          <a:stretch/>
        </p:blipFill>
        <p:spPr bwMode="auto">
          <a:xfrm>
            <a:off x="3575050" y="3027363"/>
            <a:ext cx="2673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DD3F54F4-9750-5377-A5FA-3A500B3DE85C}"/>
              </a:ext>
            </a:extLst>
          </p:cNvPr>
          <p:cNvSpPr>
            <a:spLocks noGrp="1" noChangeArrowheads="1"/>
          </p:cNvSpPr>
          <p:nvPr>
            <p:ph type="title"/>
          </p:nvPr>
        </p:nvSpPr>
        <p:spPr/>
        <p:txBody>
          <a:bodyPr/>
          <a:lstStyle/>
          <a:p>
            <a:pPr fontAlgn="auto">
              <a:spcAft>
                <a:spcPts val="0"/>
              </a:spcAft>
              <a:defRPr/>
            </a:pPr>
            <a:r>
              <a:rPr altLang="en-US" dirty="0"/>
              <a:t>Diagram Example</a:t>
            </a:r>
          </a:p>
        </p:txBody>
      </p:sp>
      <p:sp>
        <p:nvSpPr>
          <p:cNvPr id="43014" name="Footer Placeholder 4">
            <a:extLst>
              <a:ext uri="{FF2B5EF4-FFF2-40B4-BE49-F238E27FC236}">
                <a16:creationId xmlns:a16="http://schemas.microsoft.com/office/drawing/2014/main" id="{BBA4F105-7A58-F5D6-B8F8-20C879A59F18}"/>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43015" name="Slide Number Placeholder 5">
            <a:extLst>
              <a:ext uri="{FF2B5EF4-FFF2-40B4-BE49-F238E27FC236}">
                <a16:creationId xmlns:a16="http://schemas.microsoft.com/office/drawing/2014/main" id="{4AC7AE89-A2F0-FD6D-BEEF-EE37A2808772}"/>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24A60B-11BE-0846-8E52-C13C36F77FDA}" type="slidenum">
              <a:rPr lang="en-US" altLang="en-US">
                <a:solidFill>
                  <a:srgbClr val="898989"/>
                </a:solidFill>
              </a:rPr>
              <a:pPr/>
              <a:t>14</a:t>
            </a:fld>
            <a:endParaRPr lang="en-US" altLang="en-US">
              <a:solidFill>
                <a:srgbClr val="898989"/>
              </a:solidFill>
            </a:endParaRPr>
          </a:p>
        </p:txBody>
      </p:sp>
      <p:graphicFrame>
        <p:nvGraphicFramePr>
          <p:cNvPr id="43011" name="Object 1">
            <a:extLst>
              <a:ext uri="{FF2B5EF4-FFF2-40B4-BE49-F238E27FC236}">
                <a16:creationId xmlns:a16="http://schemas.microsoft.com/office/drawing/2014/main" id="{42FFE7CD-C09F-10FF-DFA7-D6D7E05957F5}"/>
              </a:ext>
            </a:extLst>
          </p:cNvPr>
          <p:cNvGraphicFramePr>
            <a:graphicFrameLocks noChangeAspect="1"/>
          </p:cNvGraphicFramePr>
          <p:nvPr/>
        </p:nvGraphicFramePr>
        <p:xfrm>
          <a:off x="152400" y="1066800"/>
          <a:ext cx="4016375" cy="5195888"/>
        </p:xfrm>
        <a:graphic>
          <a:graphicData uri="http://schemas.openxmlformats.org/presentationml/2006/ole">
            <mc:AlternateContent xmlns:mc="http://schemas.openxmlformats.org/markup-compatibility/2006">
              <mc:Choice xmlns:v="urn:schemas-microsoft-com:vml" Requires="v">
                <p:oleObj name="Acrobat Document" r:id="rId3" imgW="3556000" imgH="4597400" progId="AcroExch.Document.DC">
                  <p:embed/>
                </p:oleObj>
              </mc:Choice>
              <mc:Fallback>
                <p:oleObj name="Acrobat Document" r:id="rId3" imgW="3556000" imgH="4597400"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4016375"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2" name="Text Box 17">
            <a:extLst>
              <a:ext uri="{FF2B5EF4-FFF2-40B4-BE49-F238E27FC236}">
                <a16:creationId xmlns:a16="http://schemas.microsoft.com/office/drawing/2014/main" id="{6DFD9627-73B8-B2E6-E71B-A4CAB542C0C0}"/>
              </a:ext>
            </a:extLst>
          </p:cNvPr>
          <p:cNvSpPr txBox="1">
            <a:spLocks noChangeArrowheads="1"/>
          </p:cNvSpPr>
          <p:nvPr/>
        </p:nvSpPr>
        <p:spPr bwMode="auto">
          <a:xfrm>
            <a:off x="4495800" y="1524000"/>
            <a:ext cx="464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References</a:t>
            </a:r>
          </a:p>
        </p:txBody>
      </p:sp>
      <p:sp>
        <p:nvSpPr>
          <p:cNvPr id="43013" name="Rectangle 8">
            <a:extLst>
              <a:ext uri="{FF2B5EF4-FFF2-40B4-BE49-F238E27FC236}">
                <a16:creationId xmlns:a16="http://schemas.microsoft.com/office/drawing/2014/main" id="{286BEB2C-6989-99AB-83DA-57E3B8D63544}"/>
              </a:ext>
            </a:extLst>
          </p:cNvPr>
          <p:cNvSpPr>
            <a:spLocks noChangeArrowheads="1"/>
          </p:cNvSpPr>
          <p:nvPr/>
        </p:nvSpPr>
        <p:spPr bwMode="auto">
          <a:xfrm>
            <a:off x="4648200" y="1874838"/>
            <a:ext cx="43989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1100">
                <a:solidFill>
                  <a:srgbClr val="202122"/>
                </a:solidFill>
                <a:latin typeface="Arial" panose="020B0604020202020204" pitchFamily="34" charset="0"/>
              </a:rPr>
              <a:t>Power Measurements Handbook, Dr. Bill Hardy</a:t>
            </a:r>
          </a:p>
          <a:p>
            <a:pPr>
              <a:lnSpc>
                <a:spcPct val="100000"/>
              </a:lnSpc>
              <a:spcBef>
                <a:spcPct val="0"/>
              </a:spcBef>
            </a:pPr>
            <a:r>
              <a:rPr lang="en-US" altLang="en-US" sz="1100">
                <a:solidFill>
                  <a:srgbClr val="202122"/>
                </a:solidFill>
                <a:latin typeface="Arial" panose="020B0604020202020204" pitchFamily="34" charset="0"/>
              </a:rPr>
              <a:t>UGLY’s Electrical References</a:t>
            </a:r>
          </a:p>
          <a:p>
            <a:pPr>
              <a:lnSpc>
                <a:spcPct val="100000"/>
              </a:lnSpc>
              <a:spcBef>
                <a:spcPct val="0"/>
              </a:spcBef>
            </a:pPr>
            <a:r>
              <a:rPr lang="en-US" altLang="en-US" sz="1100">
                <a:solidFill>
                  <a:srgbClr val="202122"/>
                </a:solidFill>
                <a:latin typeface="Arial" panose="020B0604020202020204" pitchFamily="34" charset="0"/>
              </a:rPr>
              <a:t>Meterman’s Handbook</a:t>
            </a:r>
          </a:p>
          <a:p>
            <a:pPr>
              <a:lnSpc>
                <a:spcPct val="100000"/>
              </a:lnSpc>
              <a:spcBef>
                <a:spcPct val="0"/>
              </a:spcBef>
            </a:pPr>
            <a:r>
              <a:rPr lang="en-US" altLang="en-US" sz="1100">
                <a:solidFill>
                  <a:srgbClr val="202122"/>
                </a:solidFill>
                <a:latin typeface="Arial" panose="020B0604020202020204" pitchFamily="34" charset="0"/>
              </a:rPr>
              <a:t>Manufacturer’s websites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0EDA7AB4-B599-9F5F-DE8F-1A500A80DE67}"/>
              </a:ext>
            </a:extLst>
          </p:cNvPr>
          <p:cNvSpPr>
            <a:spLocks noGrp="1" noChangeArrowheads="1"/>
          </p:cNvSpPr>
          <p:nvPr>
            <p:ph type="title"/>
          </p:nvPr>
        </p:nvSpPr>
        <p:spPr>
          <a:xfrm>
            <a:off x="1557338" y="158750"/>
            <a:ext cx="7207250" cy="679450"/>
          </a:xfrm>
        </p:spPr>
        <p:txBody>
          <a:bodyPr/>
          <a:lstStyle/>
          <a:p>
            <a:pPr fontAlgn="auto">
              <a:spcAft>
                <a:spcPts val="0"/>
              </a:spcAft>
              <a:defRPr/>
            </a:pPr>
            <a:r>
              <a:rPr altLang="en-US" dirty="0"/>
              <a:t>Diagram Example</a:t>
            </a:r>
          </a:p>
        </p:txBody>
      </p:sp>
      <p:sp>
        <p:nvSpPr>
          <p:cNvPr id="45063" name="Footer Placeholder 4">
            <a:extLst>
              <a:ext uri="{FF2B5EF4-FFF2-40B4-BE49-F238E27FC236}">
                <a16:creationId xmlns:a16="http://schemas.microsoft.com/office/drawing/2014/main" id="{EFCA79B3-D497-6B4A-164B-A85A31CC9BC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45064" name="Slide Number Placeholder 5">
            <a:extLst>
              <a:ext uri="{FF2B5EF4-FFF2-40B4-BE49-F238E27FC236}">
                <a16:creationId xmlns:a16="http://schemas.microsoft.com/office/drawing/2014/main" id="{05EF96A5-2E8B-6831-3042-F4579380CC00}"/>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E7EC68-19F1-A248-8E3A-89B5AE9B06D5}" type="slidenum">
              <a:rPr lang="en-US" altLang="en-US">
                <a:solidFill>
                  <a:srgbClr val="898989"/>
                </a:solidFill>
              </a:rPr>
              <a:pPr/>
              <a:t>15</a:t>
            </a:fld>
            <a:endParaRPr lang="en-US" altLang="en-US">
              <a:solidFill>
                <a:srgbClr val="898989"/>
              </a:solidFill>
            </a:endParaRPr>
          </a:p>
        </p:txBody>
      </p:sp>
      <p:graphicFrame>
        <p:nvGraphicFramePr>
          <p:cNvPr id="45059" name="Object 1">
            <a:extLst>
              <a:ext uri="{FF2B5EF4-FFF2-40B4-BE49-F238E27FC236}">
                <a16:creationId xmlns:a16="http://schemas.microsoft.com/office/drawing/2014/main" id="{1669D0B7-DA3E-5FF8-6DD2-C48C116EFF33}"/>
              </a:ext>
            </a:extLst>
          </p:cNvPr>
          <p:cNvGraphicFramePr>
            <a:graphicFrameLocks noChangeAspect="1"/>
          </p:cNvGraphicFramePr>
          <p:nvPr/>
        </p:nvGraphicFramePr>
        <p:xfrm>
          <a:off x="152400" y="1066800"/>
          <a:ext cx="4016375" cy="5195888"/>
        </p:xfrm>
        <a:graphic>
          <a:graphicData uri="http://schemas.openxmlformats.org/presentationml/2006/ole">
            <mc:AlternateContent xmlns:mc="http://schemas.openxmlformats.org/markup-compatibility/2006">
              <mc:Choice xmlns:v="urn:schemas-microsoft-com:vml" Requires="v">
                <p:oleObj name="Acrobat Document" r:id="rId3" imgW="3556000" imgH="4597400" progId="AcroExch.Document.DC">
                  <p:embed/>
                </p:oleObj>
              </mc:Choice>
              <mc:Fallback>
                <p:oleObj name="Acrobat Document" r:id="rId3" imgW="3556000" imgH="4597400"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4016375"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0" name="Text Box 17">
            <a:extLst>
              <a:ext uri="{FF2B5EF4-FFF2-40B4-BE49-F238E27FC236}">
                <a16:creationId xmlns:a16="http://schemas.microsoft.com/office/drawing/2014/main" id="{B8D2A3C0-30A3-B9A5-1B9B-CB5E831DC9F2}"/>
              </a:ext>
            </a:extLst>
          </p:cNvPr>
          <p:cNvSpPr txBox="1">
            <a:spLocks noChangeArrowheads="1"/>
          </p:cNvSpPr>
          <p:nvPr/>
        </p:nvSpPr>
        <p:spPr bwMode="auto">
          <a:xfrm>
            <a:off x="4495800" y="1524000"/>
            <a:ext cx="464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References</a:t>
            </a:r>
          </a:p>
        </p:txBody>
      </p:sp>
      <p:sp>
        <p:nvSpPr>
          <p:cNvPr id="45061" name="Rectangle 8">
            <a:extLst>
              <a:ext uri="{FF2B5EF4-FFF2-40B4-BE49-F238E27FC236}">
                <a16:creationId xmlns:a16="http://schemas.microsoft.com/office/drawing/2014/main" id="{3F46384C-E604-F600-8C33-B436182264ED}"/>
              </a:ext>
            </a:extLst>
          </p:cNvPr>
          <p:cNvSpPr>
            <a:spLocks noChangeArrowheads="1"/>
          </p:cNvSpPr>
          <p:nvPr/>
        </p:nvSpPr>
        <p:spPr bwMode="auto">
          <a:xfrm>
            <a:off x="4648200" y="1874838"/>
            <a:ext cx="43989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1100">
                <a:solidFill>
                  <a:srgbClr val="202122"/>
                </a:solidFill>
                <a:latin typeface="Arial" panose="020B0604020202020204" pitchFamily="34" charset="0"/>
              </a:rPr>
              <a:t>Power Measurements Handbook, Dr. Bill Hardy</a:t>
            </a:r>
          </a:p>
          <a:p>
            <a:pPr>
              <a:lnSpc>
                <a:spcPct val="100000"/>
              </a:lnSpc>
              <a:spcBef>
                <a:spcPct val="0"/>
              </a:spcBef>
            </a:pPr>
            <a:r>
              <a:rPr lang="en-US" altLang="en-US" sz="1100">
                <a:solidFill>
                  <a:srgbClr val="202122"/>
                </a:solidFill>
                <a:latin typeface="Arial" panose="020B0604020202020204" pitchFamily="34" charset="0"/>
              </a:rPr>
              <a:t>UGLY’s Electrical References</a:t>
            </a:r>
          </a:p>
          <a:p>
            <a:pPr>
              <a:lnSpc>
                <a:spcPct val="100000"/>
              </a:lnSpc>
              <a:spcBef>
                <a:spcPct val="0"/>
              </a:spcBef>
            </a:pPr>
            <a:r>
              <a:rPr lang="en-US" altLang="en-US" sz="1100">
                <a:solidFill>
                  <a:srgbClr val="202122"/>
                </a:solidFill>
                <a:latin typeface="Arial" panose="020B0604020202020204" pitchFamily="34" charset="0"/>
              </a:rPr>
              <a:t>Meterman’s Handbook</a:t>
            </a:r>
          </a:p>
          <a:p>
            <a:pPr>
              <a:lnSpc>
                <a:spcPct val="100000"/>
              </a:lnSpc>
              <a:spcBef>
                <a:spcPct val="0"/>
              </a:spcBef>
            </a:pPr>
            <a:r>
              <a:rPr lang="en-US" altLang="en-US" sz="1100">
                <a:solidFill>
                  <a:srgbClr val="202122"/>
                </a:solidFill>
                <a:latin typeface="Arial" panose="020B0604020202020204" pitchFamily="34" charset="0"/>
              </a:rPr>
              <a:t>Manufacturer’s websites</a:t>
            </a:r>
          </a:p>
        </p:txBody>
      </p:sp>
      <p:sp>
        <p:nvSpPr>
          <p:cNvPr id="45062" name="Oval 2">
            <a:extLst>
              <a:ext uri="{FF2B5EF4-FFF2-40B4-BE49-F238E27FC236}">
                <a16:creationId xmlns:a16="http://schemas.microsoft.com/office/drawing/2014/main" id="{FB9362EA-AC4D-00B1-5DC1-A29CED5CCE65}"/>
              </a:ext>
            </a:extLst>
          </p:cNvPr>
          <p:cNvSpPr>
            <a:spLocks noChangeArrowheads="1"/>
          </p:cNvSpPr>
          <p:nvPr/>
        </p:nvSpPr>
        <p:spPr bwMode="auto">
          <a:xfrm>
            <a:off x="2438400" y="3962400"/>
            <a:ext cx="1371600" cy="1371600"/>
          </a:xfrm>
          <a:prstGeom prst="ellipse">
            <a:avLst/>
          </a:prstGeom>
          <a:noFill/>
          <a:ln w="603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D63DB685-DC8B-0347-568E-A58313FE89A1}"/>
              </a:ext>
            </a:extLst>
          </p:cNvPr>
          <p:cNvSpPr>
            <a:spLocks noGrp="1" noChangeArrowheads="1"/>
          </p:cNvSpPr>
          <p:nvPr>
            <p:ph type="title"/>
          </p:nvPr>
        </p:nvSpPr>
        <p:spPr/>
        <p:txBody>
          <a:bodyPr/>
          <a:lstStyle/>
          <a:p>
            <a:pPr fontAlgn="auto">
              <a:spcAft>
                <a:spcPts val="0"/>
              </a:spcAft>
              <a:defRPr/>
            </a:pPr>
            <a:r>
              <a:rPr altLang="en-US" dirty="0"/>
              <a:t>Diagram Example</a:t>
            </a:r>
          </a:p>
        </p:txBody>
      </p:sp>
      <p:sp>
        <p:nvSpPr>
          <p:cNvPr id="47109" name="Footer Placeholder 1">
            <a:extLst>
              <a:ext uri="{FF2B5EF4-FFF2-40B4-BE49-F238E27FC236}">
                <a16:creationId xmlns:a16="http://schemas.microsoft.com/office/drawing/2014/main" id="{599DBBC6-F551-A60D-43E6-75F438B8A95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0FEDB817-7ED6-9A12-0E18-484CA4E464EC}"/>
              </a:ext>
            </a:extLst>
          </p:cNvPr>
          <p:cNvSpPr>
            <a:spLocks noGrp="1"/>
          </p:cNvSpPr>
          <p:nvPr>
            <p:ph type="sldNum" sz="quarter" idx="4"/>
          </p:nvPr>
        </p:nvSpPr>
        <p:spPr/>
        <p:txBody>
          <a:bodyPr/>
          <a:lstStyle/>
          <a:p>
            <a:pPr>
              <a:defRPr/>
            </a:pPr>
            <a:fld id="{6BCA9EB0-E65B-D947-97C8-8148D5CF7731}" type="slidenum">
              <a:rPr lang="en-US"/>
              <a:pPr>
                <a:defRPr/>
              </a:pPr>
              <a:t>16</a:t>
            </a:fld>
            <a:endParaRPr lang="en-US" dirty="0"/>
          </a:p>
        </p:txBody>
      </p:sp>
      <p:pic>
        <p:nvPicPr>
          <p:cNvPr id="47107" name="Picture 2">
            <a:extLst>
              <a:ext uri="{FF2B5EF4-FFF2-40B4-BE49-F238E27FC236}">
                <a16:creationId xmlns:a16="http://schemas.microsoft.com/office/drawing/2014/main" id="{0BCBCF78-3845-D1C1-D21A-EA5FECF9D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614488"/>
            <a:ext cx="4024312" cy="478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Text Box 17">
            <a:extLst>
              <a:ext uri="{FF2B5EF4-FFF2-40B4-BE49-F238E27FC236}">
                <a16:creationId xmlns:a16="http://schemas.microsoft.com/office/drawing/2014/main" id="{C5A98E98-01BD-5099-3063-0E26D8DEAA45}"/>
              </a:ext>
            </a:extLst>
          </p:cNvPr>
          <p:cNvSpPr txBox="1">
            <a:spLocks noChangeArrowheads="1"/>
          </p:cNvSpPr>
          <p:nvPr/>
        </p:nvSpPr>
        <p:spPr bwMode="auto">
          <a:xfrm>
            <a:off x="4473575" y="2906713"/>
            <a:ext cx="46482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pPr>
            <a:r>
              <a:rPr lang="en-US" altLang="en-US" sz="2400">
                <a:solidFill>
                  <a:srgbClr val="000000"/>
                </a:solidFill>
                <a:latin typeface="Arial" panose="020B0604020202020204" pitchFamily="34" charset="0"/>
              </a:rPr>
              <a:t>3 Current Coils</a:t>
            </a:r>
          </a:p>
          <a:p>
            <a:pPr algn="ctr" eaLnBrk="1" hangingPunct="1">
              <a:lnSpc>
                <a:spcPct val="100000"/>
              </a:lnSpc>
              <a:spcBef>
                <a:spcPct val="0"/>
              </a:spcBef>
            </a:pPr>
            <a:r>
              <a:rPr lang="en-US" altLang="en-US" sz="2400">
                <a:solidFill>
                  <a:srgbClr val="000000"/>
                </a:solidFill>
                <a:latin typeface="Arial" panose="020B0604020202020204" pitchFamily="34" charset="0"/>
              </a:rPr>
              <a:t>3 Potential Coils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4E3A66E8-A799-5BA6-8F2A-FD3D5A3A15B9}"/>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Blondel’s Theorem</a:t>
            </a:r>
          </a:p>
        </p:txBody>
      </p:sp>
      <p:sp>
        <p:nvSpPr>
          <p:cNvPr id="49158" name="Footer Placeholder 1">
            <a:extLst>
              <a:ext uri="{FF2B5EF4-FFF2-40B4-BE49-F238E27FC236}">
                <a16:creationId xmlns:a16="http://schemas.microsoft.com/office/drawing/2014/main" id="{9F4983F6-73A2-EE08-89E5-9ED7E6B2A0D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280EEDF1-37BA-6EF9-899F-8CA1D4FA1AA5}"/>
              </a:ext>
            </a:extLst>
          </p:cNvPr>
          <p:cNvSpPr>
            <a:spLocks noGrp="1"/>
          </p:cNvSpPr>
          <p:nvPr>
            <p:ph type="sldNum" sz="quarter" idx="4"/>
          </p:nvPr>
        </p:nvSpPr>
        <p:spPr/>
        <p:txBody>
          <a:bodyPr/>
          <a:lstStyle/>
          <a:p>
            <a:pPr>
              <a:defRPr/>
            </a:pPr>
            <a:fld id="{6DC4971D-B466-B441-A47A-208AE5EB8E6D}" type="slidenum">
              <a:rPr lang="en-US"/>
              <a:pPr>
                <a:defRPr/>
              </a:pPr>
              <a:t>17</a:t>
            </a:fld>
            <a:endParaRPr lang="en-US" dirty="0"/>
          </a:p>
        </p:txBody>
      </p:sp>
      <p:sp>
        <p:nvSpPr>
          <p:cNvPr id="7" name="Text Box 17">
            <a:extLst>
              <a:ext uri="{FF2B5EF4-FFF2-40B4-BE49-F238E27FC236}">
                <a16:creationId xmlns:a16="http://schemas.microsoft.com/office/drawing/2014/main" id="{D4073892-8D27-8012-29C1-E510C41B9DB3}"/>
              </a:ext>
            </a:extLst>
          </p:cNvPr>
          <p:cNvSpPr txBox="1">
            <a:spLocks noChangeArrowheads="1"/>
          </p:cNvSpPr>
          <p:nvPr/>
        </p:nvSpPr>
        <p:spPr bwMode="auto">
          <a:xfrm>
            <a:off x="4038600" y="1752600"/>
            <a:ext cx="4800600" cy="2124075"/>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buFont typeface="Arial" pitchFamily="34" charset="0"/>
              <a:buChar char="•"/>
              <a:defRPr/>
            </a:pPr>
            <a:r>
              <a:rPr lang="en-US" altLang="en-US" sz="1200" dirty="0">
                <a:cs typeface="Arial" charset="0"/>
              </a:rPr>
              <a:t>French Electrical Engineer Andre Blondel</a:t>
            </a:r>
          </a:p>
          <a:p>
            <a:pPr eaLnBrk="1" hangingPunct="1">
              <a:buFont typeface="Arial" pitchFamily="34" charset="0"/>
              <a:buChar char="•"/>
              <a:defRPr/>
            </a:pPr>
            <a:r>
              <a:rPr lang="en-US" altLang="en-US" sz="1200" dirty="0">
                <a:cs typeface="Arial" charset="0"/>
              </a:rPr>
              <a:t>Attempt to simplify electrical measurements and validation of the results</a:t>
            </a:r>
          </a:p>
          <a:p>
            <a:pPr eaLnBrk="1" hangingPunct="1">
              <a:buFont typeface="Arial" pitchFamily="34" charset="0"/>
              <a:buChar char="•"/>
              <a:defRPr/>
            </a:pPr>
            <a:r>
              <a:rPr lang="en-US" sz="1200" dirty="0">
                <a:cs typeface="Arial" charset="0"/>
              </a:rPr>
              <a:t> Paper submitted to the International Electric Congress in Chicago in 1893.</a:t>
            </a:r>
          </a:p>
          <a:p>
            <a:pPr marL="0" indent="0" eaLnBrk="1" hangingPunct="1">
              <a:defRPr/>
            </a:pPr>
            <a:endParaRPr lang="en-US" altLang="en-US" sz="1200" dirty="0">
              <a:cs typeface="Arial" charset="0"/>
            </a:endParaRPr>
          </a:p>
          <a:p>
            <a:pPr marL="0" indent="0" algn="ctr" eaLnBrk="1" hangingPunct="1">
              <a:defRPr/>
            </a:pPr>
            <a:r>
              <a:rPr lang="en-US" altLang="en-US" sz="4800" dirty="0">
                <a:cs typeface="Arial" charset="0"/>
              </a:rPr>
              <a:t>E = n - 1</a:t>
            </a:r>
          </a:p>
          <a:p>
            <a:pPr eaLnBrk="1" hangingPunct="1">
              <a:buFont typeface="Arial" pitchFamily="34" charset="0"/>
              <a:buChar char="•"/>
              <a:defRPr/>
            </a:pPr>
            <a:endParaRPr lang="en-US" altLang="en-US" sz="1200" dirty="0">
              <a:cs typeface="Arial" charset="0"/>
            </a:endParaRPr>
          </a:p>
        </p:txBody>
      </p:sp>
      <p:sp>
        <p:nvSpPr>
          <p:cNvPr id="8" name="Rectangle 1">
            <a:extLst>
              <a:ext uri="{FF2B5EF4-FFF2-40B4-BE49-F238E27FC236}">
                <a16:creationId xmlns:a16="http://schemas.microsoft.com/office/drawing/2014/main" id="{34F7F0F2-F0A5-66B4-2A19-81D5B2D48B72}"/>
              </a:ext>
            </a:extLst>
          </p:cNvPr>
          <p:cNvSpPr>
            <a:spLocks noChangeArrowheads="1"/>
          </p:cNvSpPr>
          <p:nvPr/>
        </p:nvSpPr>
        <p:spPr bwMode="auto">
          <a:xfrm>
            <a:off x="304800" y="4821238"/>
            <a:ext cx="8534400" cy="1323975"/>
          </a:xfrm>
          <a:prstGeom prst="rect">
            <a:avLst/>
          </a:prstGeom>
          <a:noFill/>
          <a:ln>
            <a:noFill/>
          </a:ln>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defRPr/>
            </a:pPr>
            <a:r>
              <a:rPr lang="en-US" altLang="en-US" sz="1600" i="1" dirty="0">
                <a:latin typeface="+mn-lt"/>
                <a:cs typeface="Arial" charset="0"/>
              </a:rPr>
              <a:t>The theorem states that the power provided to a system of N conductors is equal to the algebraic sum of the power measured by N watt-meters.</a:t>
            </a:r>
            <a:r>
              <a:rPr lang="en-US" altLang="en-US" sz="1600" dirty="0">
                <a:latin typeface="+mn-lt"/>
                <a:cs typeface="Arial" charset="0"/>
              </a:rPr>
              <a:t> </a:t>
            </a:r>
            <a:r>
              <a:rPr lang="en-US" altLang="en-US" sz="1600" i="1" dirty="0">
                <a:latin typeface="+mn-lt"/>
                <a:cs typeface="Arial"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dirty="0">
                <a:latin typeface="+mn-lt"/>
                <a:cs typeface="Arial" charset="0"/>
              </a:rPr>
              <a:t> </a:t>
            </a:r>
          </a:p>
        </p:txBody>
      </p:sp>
      <p:pic>
        <p:nvPicPr>
          <p:cNvPr id="49157" name="Picture 7">
            <a:extLst>
              <a:ext uri="{FF2B5EF4-FFF2-40B4-BE49-F238E27FC236}">
                <a16:creationId xmlns:a16="http://schemas.microsoft.com/office/drawing/2014/main" id="{1D713E84-0002-BA89-2209-EEFAE3170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2413"/>
            <a:ext cx="22098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972B91F9-8812-F264-FC6A-A066E9C5CDAD}"/>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Blondel’s Theorem</a:t>
            </a:r>
          </a:p>
        </p:txBody>
      </p:sp>
      <p:sp>
        <p:nvSpPr>
          <p:cNvPr id="51210" name="Footer Placeholder 1">
            <a:extLst>
              <a:ext uri="{FF2B5EF4-FFF2-40B4-BE49-F238E27FC236}">
                <a16:creationId xmlns:a16="http://schemas.microsoft.com/office/drawing/2014/main" id="{55E3B22E-4964-93D7-3FB7-2711E60E9DE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70F4882B-1585-BDF2-D91F-BFA77F105170}"/>
              </a:ext>
            </a:extLst>
          </p:cNvPr>
          <p:cNvSpPr>
            <a:spLocks noGrp="1"/>
          </p:cNvSpPr>
          <p:nvPr>
            <p:ph type="sldNum" sz="quarter" idx="4"/>
          </p:nvPr>
        </p:nvSpPr>
        <p:spPr/>
        <p:txBody>
          <a:bodyPr/>
          <a:lstStyle/>
          <a:p>
            <a:pPr>
              <a:defRPr/>
            </a:pPr>
            <a:fld id="{4219BD25-22C0-A845-8DC2-C756FAE7BE6B}" type="slidenum">
              <a:rPr lang="en-US"/>
              <a:pPr>
                <a:defRPr/>
              </a:pPr>
              <a:t>18</a:t>
            </a:fld>
            <a:endParaRPr lang="en-US" dirty="0"/>
          </a:p>
        </p:txBody>
      </p:sp>
      <p:sp>
        <p:nvSpPr>
          <p:cNvPr id="6" name="Text Box 17">
            <a:extLst>
              <a:ext uri="{FF2B5EF4-FFF2-40B4-BE49-F238E27FC236}">
                <a16:creationId xmlns:a16="http://schemas.microsoft.com/office/drawing/2014/main" id="{2C882F40-EDA3-B2BD-D8F2-911E2E06E9DE}"/>
              </a:ext>
            </a:extLst>
          </p:cNvPr>
          <p:cNvSpPr txBox="1">
            <a:spLocks noChangeArrowheads="1"/>
          </p:cNvSpPr>
          <p:nvPr/>
        </p:nvSpPr>
        <p:spPr bwMode="auto">
          <a:xfrm>
            <a:off x="4495800" y="1304925"/>
            <a:ext cx="4648200" cy="1071563"/>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algn="ctr" eaLnBrk="1" hangingPunct="1">
              <a:defRPr/>
            </a:pPr>
            <a:r>
              <a:rPr lang="en-US" altLang="en-US" sz="4800" dirty="0">
                <a:cs typeface="Arial" charset="0"/>
              </a:rPr>
              <a:t>E = n - 1</a:t>
            </a:r>
          </a:p>
          <a:p>
            <a:pPr eaLnBrk="1" hangingPunct="1">
              <a:buFont typeface="Arial" pitchFamily="34" charset="0"/>
              <a:buChar char="•"/>
              <a:defRPr/>
            </a:pPr>
            <a:endParaRPr lang="en-US" altLang="en-US" sz="1200" dirty="0">
              <a:cs typeface="Arial" charset="0"/>
            </a:endParaRPr>
          </a:p>
        </p:txBody>
      </p:sp>
      <p:sp>
        <p:nvSpPr>
          <p:cNvPr id="51204" name="Rectangle 1">
            <a:extLst>
              <a:ext uri="{FF2B5EF4-FFF2-40B4-BE49-F238E27FC236}">
                <a16:creationId xmlns:a16="http://schemas.microsoft.com/office/drawing/2014/main" id="{9A154127-17AA-5FB6-C89C-DD519E2C0191}"/>
              </a:ext>
            </a:extLst>
          </p:cNvPr>
          <p:cNvSpPr>
            <a:spLocks noChangeArrowheads="1"/>
          </p:cNvSpPr>
          <p:nvPr/>
        </p:nvSpPr>
        <p:spPr bwMode="auto">
          <a:xfrm>
            <a:off x="533400" y="4572000"/>
            <a:ext cx="79819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i="1">
                <a:solidFill>
                  <a:srgbClr val="000000"/>
                </a:solidFill>
                <a:latin typeface="Arial" panose="020B0604020202020204" pitchFamily="34" charset="0"/>
              </a:rPr>
              <a:t>The theorem states that the power provided to a system of N conductors is equal to the algebraic sum of the power measured by N watt-meters.</a:t>
            </a:r>
            <a:r>
              <a:rPr lang="en-US" altLang="en-US" sz="1600">
                <a:solidFill>
                  <a:srgbClr val="000000"/>
                </a:solidFill>
                <a:latin typeface="Arial" panose="020B0604020202020204" pitchFamily="34" charset="0"/>
              </a:rPr>
              <a:t> </a:t>
            </a:r>
            <a:r>
              <a:rPr lang="en-US" altLang="en-US" sz="1600" i="1">
                <a:solidFill>
                  <a:srgbClr val="000000"/>
                </a:solidFill>
                <a:latin typeface="Arial" panose="020B0604020202020204" pitchFamily="34"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a:solidFill>
                  <a:srgbClr val="000000"/>
                </a:solidFill>
                <a:latin typeface="Arial" panose="020B0604020202020204" pitchFamily="34" charset="0"/>
              </a:rPr>
              <a:t> </a:t>
            </a:r>
          </a:p>
        </p:txBody>
      </p:sp>
      <p:pic>
        <p:nvPicPr>
          <p:cNvPr id="51205" name="Picture 2">
            <a:extLst>
              <a:ext uri="{FF2B5EF4-FFF2-40B4-BE49-F238E27FC236}">
                <a16:creationId xmlns:a16="http://schemas.microsoft.com/office/drawing/2014/main" id="{43913126-72FA-75F4-8100-FA2AA78BC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71650"/>
            <a:ext cx="5011738" cy="245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6" name="TextBox 2">
            <a:extLst>
              <a:ext uri="{FF2B5EF4-FFF2-40B4-BE49-F238E27FC236}">
                <a16:creationId xmlns:a16="http://schemas.microsoft.com/office/drawing/2014/main" id="{021BC440-06F0-AAEC-6EED-0E3DB1C31D4C}"/>
              </a:ext>
            </a:extLst>
          </p:cNvPr>
          <p:cNvSpPr txBox="1">
            <a:spLocks noChangeArrowheads="1"/>
          </p:cNvSpPr>
          <p:nvPr/>
        </p:nvSpPr>
        <p:spPr bwMode="auto">
          <a:xfrm>
            <a:off x="762000" y="41910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1S</a:t>
            </a:r>
          </a:p>
        </p:txBody>
      </p:sp>
      <p:sp>
        <p:nvSpPr>
          <p:cNvPr id="51207" name="TextBox 9">
            <a:extLst>
              <a:ext uri="{FF2B5EF4-FFF2-40B4-BE49-F238E27FC236}">
                <a16:creationId xmlns:a16="http://schemas.microsoft.com/office/drawing/2014/main" id="{38AB802C-5287-E70E-964B-2A3B2AFE8356}"/>
              </a:ext>
            </a:extLst>
          </p:cNvPr>
          <p:cNvSpPr txBox="1">
            <a:spLocks noChangeArrowheads="1"/>
          </p:cNvSpPr>
          <p:nvPr/>
        </p:nvSpPr>
        <p:spPr bwMode="auto">
          <a:xfrm>
            <a:off x="2428875" y="4191000"/>
            <a:ext cx="59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12S</a:t>
            </a:r>
          </a:p>
        </p:txBody>
      </p:sp>
      <p:sp>
        <p:nvSpPr>
          <p:cNvPr id="51208" name="TextBox 10">
            <a:extLst>
              <a:ext uri="{FF2B5EF4-FFF2-40B4-BE49-F238E27FC236}">
                <a16:creationId xmlns:a16="http://schemas.microsoft.com/office/drawing/2014/main" id="{06DD39D9-5EF5-DF70-A3CD-10CD591F0F7C}"/>
              </a:ext>
            </a:extLst>
          </p:cNvPr>
          <p:cNvSpPr txBox="1">
            <a:spLocks noChangeArrowheads="1"/>
          </p:cNvSpPr>
          <p:nvPr/>
        </p:nvSpPr>
        <p:spPr bwMode="auto">
          <a:xfrm>
            <a:off x="4135438" y="41910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9S</a:t>
            </a:r>
          </a:p>
        </p:txBody>
      </p:sp>
      <p:sp>
        <p:nvSpPr>
          <p:cNvPr id="51209" name="TextBox 11">
            <a:extLst>
              <a:ext uri="{FF2B5EF4-FFF2-40B4-BE49-F238E27FC236}">
                <a16:creationId xmlns:a16="http://schemas.microsoft.com/office/drawing/2014/main" id="{4FF3372C-31C2-B7F2-D76D-F9A161AB0EBC}"/>
              </a:ext>
            </a:extLst>
          </p:cNvPr>
          <p:cNvSpPr txBox="1">
            <a:spLocks noChangeArrowheads="1"/>
          </p:cNvSpPr>
          <p:nvPr/>
        </p:nvSpPr>
        <p:spPr bwMode="auto">
          <a:xfrm>
            <a:off x="1697038" y="1295400"/>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Blondel Compliant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9">
            <a:extLst>
              <a:ext uri="{FF2B5EF4-FFF2-40B4-BE49-F238E27FC236}">
                <a16:creationId xmlns:a16="http://schemas.microsoft.com/office/drawing/2014/main" id="{AC05CFE3-8BD6-93D1-D6CD-A2AB5B03A0FD}"/>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Blondel’s Theorem</a:t>
            </a:r>
          </a:p>
        </p:txBody>
      </p:sp>
      <p:sp>
        <p:nvSpPr>
          <p:cNvPr id="53251" name="Footer Placeholder 1">
            <a:extLst>
              <a:ext uri="{FF2B5EF4-FFF2-40B4-BE49-F238E27FC236}">
                <a16:creationId xmlns:a16="http://schemas.microsoft.com/office/drawing/2014/main" id="{1B2735B1-5C30-367A-432F-1878374CF2D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6B6C1C77-DB75-70F0-136F-4E71DD481400}"/>
              </a:ext>
            </a:extLst>
          </p:cNvPr>
          <p:cNvSpPr>
            <a:spLocks noGrp="1"/>
          </p:cNvSpPr>
          <p:nvPr>
            <p:ph type="sldNum" sz="quarter" idx="4"/>
          </p:nvPr>
        </p:nvSpPr>
        <p:spPr/>
        <p:txBody>
          <a:bodyPr/>
          <a:lstStyle/>
          <a:p>
            <a:pPr>
              <a:defRPr/>
            </a:pPr>
            <a:fld id="{1278053D-104B-3E42-BF0C-FF72661DC56C}" type="slidenum">
              <a:rPr lang="en-US"/>
              <a:pPr>
                <a:defRPr/>
              </a:pPr>
              <a:t>19</a:t>
            </a:fld>
            <a:endParaRPr lang="en-US" dirty="0"/>
          </a:p>
        </p:txBody>
      </p:sp>
      <p:sp>
        <p:nvSpPr>
          <p:cNvPr id="6" name="Text Box 17">
            <a:extLst>
              <a:ext uri="{FF2B5EF4-FFF2-40B4-BE49-F238E27FC236}">
                <a16:creationId xmlns:a16="http://schemas.microsoft.com/office/drawing/2014/main" id="{754C25A9-CF5B-D787-FFFB-6EA9628D4D9D}"/>
              </a:ext>
            </a:extLst>
          </p:cNvPr>
          <p:cNvSpPr txBox="1">
            <a:spLocks noChangeArrowheads="1"/>
          </p:cNvSpPr>
          <p:nvPr/>
        </p:nvSpPr>
        <p:spPr bwMode="auto">
          <a:xfrm>
            <a:off x="4495800" y="1463675"/>
            <a:ext cx="4648200" cy="1071563"/>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algn="ctr" eaLnBrk="1" hangingPunct="1">
              <a:defRPr/>
            </a:pPr>
            <a:r>
              <a:rPr lang="en-US" altLang="en-US" sz="4800" dirty="0">
                <a:cs typeface="Arial" charset="0"/>
              </a:rPr>
              <a:t>E = n - 1</a:t>
            </a:r>
          </a:p>
          <a:p>
            <a:pPr eaLnBrk="1" hangingPunct="1">
              <a:buFont typeface="Arial" pitchFamily="34" charset="0"/>
              <a:buChar char="•"/>
              <a:defRPr/>
            </a:pPr>
            <a:endParaRPr lang="en-US" altLang="en-US" sz="1200" dirty="0">
              <a:cs typeface="Arial" charset="0"/>
            </a:endParaRPr>
          </a:p>
        </p:txBody>
      </p:sp>
      <p:sp>
        <p:nvSpPr>
          <p:cNvPr id="53254" name="Rectangle 1">
            <a:extLst>
              <a:ext uri="{FF2B5EF4-FFF2-40B4-BE49-F238E27FC236}">
                <a16:creationId xmlns:a16="http://schemas.microsoft.com/office/drawing/2014/main" id="{0D2F63FB-CB3A-783A-48C9-B8C1C48BC033}"/>
              </a:ext>
            </a:extLst>
          </p:cNvPr>
          <p:cNvSpPr>
            <a:spLocks noChangeArrowheads="1"/>
          </p:cNvSpPr>
          <p:nvPr/>
        </p:nvSpPr>
        <p:spPr bwMode="auto">
          <a:xfrm>
            <a:off x="457200" y="4419600"/>
            <a:ext cx="83073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i="1">
                <a:solidFill>
                  <a:srgbClr val="000000"/>
                </a:solidFill>
                <a:latin typeface="Arial" panose="020B0604020202020204" pitchFamily="34" charset="0"/>
              </a:rPr>
              <a:t>The theorem states that the power provided to a system of N conductors is equal to the algebraic sum of the power measured by N watt-meters.</a:t>
            </a:r>
            <a:r>
              <a:rPr lang="en-US" altLang="en-US" sz="1600">
                <a:solidFill>
                  <a:srgbClr val="000000"/>
                </a:solidFill>
                <a:latin typeface="Arial" panose="020B0604020202020204" pitchFamily="34" charset="0"/>
              </a:rPr>
              <a:t> </a:t>
            </a:r>
            <a:r>
              <a:rPr lang="en-US" altLang="en-US" sz="1600" i="1">
                <a:solidFill>
                  <a:srgbClr val="000000"/>
                </a:solidFill>
                <a:latin typeface="Arial" panose="020B0604020202020204" pitchFamily="34"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a:solidFill>
                  <a:srgbClr val="000000"/>
                </a:solidFill>
                <a:latin typeface="Arial" panose="020B0604020202020204" pitchFamily="34" charset="0"/>
              </a:rPr>
              <a:t> </a:t>
            </a:r>
          </a:p>
        </p:txBody>
      </p:sp>
      <p:sp>
        <p:nvSpPr>
          <p:cNvPr id="53255" name="TextBox 9">
            <a:extLst>
              <a:ext uri="{FF2B5EF4-FFF2-40B4-BE49-F238E27FC236}">
                <a16:creationId xmlns:a16="http://schemas.microsoft.com/office/drawing/2014/main" id="{B56566FD-0D8F-E969-CD3E-CA77C3B414F2}"/>
              </a:ext>
            </a:extLst>
          </p:cNvPr>
          <p:cNvSpPr txBox="1">
            <a:spLocks noChangeArrowheads="1"/>
          </p:cNvSpPr>
          <p:nvPr/>
        </p:nvSpPr>
        <p:spPr bwMode="auto">
          <a:xfrm>
            <a:off x="2428875" y="4008438"/>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2S</a:t>
            </a:r>
          </a:p>
        </p:txBody>
      </p:sp>
      <p:sp>
        <p:nvSpPr>
          <p:cNvPr id="53256" name="TextBox 11">
            <a:extLst>
              <a:ext uri="{FF2B5EF4-FFF2-40B4-BE49-F238E27FC236}">
                <a16:creationId xmlns:a16="http://schemas.microsoft.com/office/drawing/2014/main" id="{173B3517-4F4B-5CDA-A106-CAAE220DE1DC}"/>
              </a:ext>
            </a:extLst>
          </p:cNvPr>
          <p:cNvSpPr txBox="1">
            <a:spLocks noChangeArrowheads="1"/>
          </p:cNvSpPr>
          <p:nvPr/>
        </p:nvSpPr>
        <p:spPr bwMode="auto">
          <a:xfrm>
            <a:off x="1697038" y="121920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Non-Blondel Compliant</a:t>
            </a:r>
          </a:p>
        </p:txBody>
      </p:sp>
      <p:pic>
        <p:nvPicPr>
          <p:cNvPr id="53257" name="Picture 7">
            <a:extLst>
              <a:ext uri="{FF2B5EF4-FFF2-40B4-BE49-F238E27FC236}">
                <a16:creationId xmlns:a16="http://schemas.microsoft.com/office/drawing/2014/main" id="{7DB34CF8-709D-F827-3FAC-919C07E7D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695450"/>
            <a:ext cx="20478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CA91C9-1926-7951-0E2B-32552A0C998C}"/>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Agenda</a:t>
            </a:r>
          </a:p>
        </p:txBody>
      </p:sp>
      <p:sp>
        <p:nvSpPr>
          <p:cNvPr id="18435" name="Rectangle 3">
            <a:extLst>
              <a:ext uri="{FF2B5EF4-FFF2-40B4-BE49-F238E27FC236}">
                <a16:creationId xmlns:a16="http://schemas.microsoft.com/office/drawing/2014/main" id="{5E181A5B-2577-26A7-0CB1-EDD1464AAA03}"/>
              </a:ext>
            </a:extLst>
          </p:cNvPr>
          <p:cNvSpPr>
            <a:spLocks noGrp="1" noChangeArrowheads="1"/>
          </p:cNvSpPr>
          <p:nvPr>
            <p:ph idx="1"/>
          </p:nvPr>
        </p:nvSpPr>
        <p:spPr>
          <a:xfrm>
            <a:off x="628650" y="1558925"/>
            <a:ext cx="7886700" cy="4841875"/>
          </a:xfrm>
          <a:solidFill>
            <a:srgbClr val="FFFFFF"/>
          </a:solidFill>
        </p:spPr>
        <p:txBody>
          <a:bodyPr/>
          <a:lstStyle/>
          <a:p>
            <a:pPr marL="0" indent="0" algn="ctr">
              <a:lnSpc>
                <a:spcPct val="80000"/>
              </a:lnSpc>
              <a:spcAft>
                <a:spcPts val="1200"/>
              </a:spcAft>
              <a:buFont typeface="Arial" panose="020B0604020202020204" pitchFamily="34" charset="0"/>
              <a:buNone/>
            </a:pPr>
            <a:r>
              <a:rPr lang="en-US" altLang="en-US" sz="2400"/>
              <a:t>Meters 101 - Electro-Mechanical vs Solid-State</a:t>
            </a:r>
          </a:p>
          <a:p>
            <a:pPr marL="0" indent="0" algn="ctr">
              <a:lnSpc>
                <a:spcPct val="80000"/>
              </a:lnSpc>
              <a:spcAft>
                <a:spcPts val="1200"/>
              </a:spcAft>
              <a:buFont typeface="Arial" panose="020B0604020202020204" pitchFamily="34" charset="0"/>
              <a:buNone/>
            </a:pPr>
            <a:r>
              <a:rPr lang="en-US" altLang="en-US" sz="2400"/>
              <a:t>Meter Forms</a:t>
            </a:r>
          </a:p>
          <a:p>
            <a:pPr marL="0" indent="0" algn="ctr">
              <a:lnSpc>
                <a:spcPct val="80000"/>
              </a:lnSpc>
              <a:spcAft>
                <a:spcPts val="1200"/>
              </a:spcAft>
              <a:buFont typeface="Arial" panose="020B0604020202020204" pitchFamily="34" charset="0"/>
              <a:buNone/>
            </a:pPr>
            <a:r>
              <a:rPr lang="en-US" altLang="en-US" sz="2400"/>
              <a:t>Self-Contained vs Transformer Rated</a:t>
            </a:r>
          </a:p>
          <a:p>
            <a:pPr marL="0" indent="0" algn="ctr">
              <a:lnSpc>
                <a:spcPct val="80000"/>
              </a:lnSpc>
              <a:spcAft>
                <a:spcPts val="1200"/>
              </a:spcAft>
              <a:buFont typeface="Arial" panose="020B0604020202020204" pitchFamily="34" charset="0"/>
              <a:buNone/>
            </a:pPr>
            <a:r>
              <a:rPr lang="en-US" altLang="en-US" sz="2400"/>
              <a:t>Blondel’s Theorem</a:t>
            </a:r>
          </a:p>
          <a:p>
            <a:pPr marL="0" indent="0" algn="ctr">
              <a:lnSpc>
                <a:spcPct val="80000"/>
              </a:lnSpc>
              <a:spcAft>
                <a:spcPts val="1200"/>
              </a:spcAft>
              <a:buFont typeface="Arial" panose="020B0604020202020204" pitchFamily="34" charset="0"/>
              <a:buNone/>
            </a:pPr>
            <a:r>
              <a:rPr lang="en-US" altLang="en-US" sz="2400"/>
              <a:t>Available References (Hardy’s Power Measurement Handbook, UGLY’s Elect Ref)</a:t>
            </a:r>
          </a:p>
          <a:p>
            <a:pPr marL="0" indent="0" algn="ctr">
              <a:lnSpc>
                <a:spcPct val="80000"/>
              </a:lnSpc>
              <a:spcAft>
                <a:spcPts val="1200"/>
              </a:spcAft>
              <a:buFont typeface="Arial" panose="020B0604020202020204" pitchFamily="34" charset="0"/>
              <a:buNone/>
            </a:pPr>
            <a:r>
              <a:rPr lang="en-US" altLang="en-US" sz="2400"/>
              <a:t>Examples</a:t>
            </a:r>
          </a:p>
          <a:p>
            <a:pPr marL="0" indent="0" algn="ctr">
              <a:lnSpc>
                <a:spcPct val="80000"/>
              </a:lnSpc>
              <a:spcAft>
                <a:spcPts val="1200"/>
              </a:spcAft>
              <a:buFont typeface="Arial" panose="020B0604020202020204" pitchFamily="34" charset="0"/>
              <a:buNone/>
            </a:pPr>
            <a:r>
              <a:rPr lang="en-US" altLang="en-US" sz="2400"/>
              <a:t>1S, 2S, 3S, 4S, 5/35S, 8/9S, 16S</a:t>
            </a:r>
          </a:p>
        </p:txBody>
      </p:sp>
      <p:sp>
        <p:nvSpPr>
          <p:cNvPr id="18436" name="Footer Placeholder 1">
            <a:extLst>
              <a:ext uri="{FF2B5EF4-FFF2-40B4-BE49-F238E27FC236}">
                <a16:creationId xmlns:a16="http://schemas.microsoft.com/office/drawing/2014/main" id="{E79BBB01-DA19-3255-4B28-14F05C26C247}"/>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91139C07-7DDC-97FD-AE43-B7657B4C91EE}"/>
              </a:ext>
            </a:extLst>
          </p:cNvPr>
          <p:cNvSpPr>
            <a:spLocks noGrp="1"/>
          </p:cNvSpPr>
          <p:nvPr>
            <p:ph type="sldNum" sz="quarter" idx="4"/>
          </p:nvPr>
        </p:nvSpPr>
        <p:spPr/>
        <p:txBody>
          <a:bodyPr/>
          <a:lstStyle/>
          <a:p>
            <a:pPr>
              <a:defRPr/>
            </a:pPr>
            <a:fld id="{0933DB7E-9052-1543-A71C-E5AD395CCAAA}"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A360348F-A420-66DE-6916-6AD8CFA7B1A6}"/>
              </a:ext>
            </a:extLst>
          </p:cNvPr>
          <p:cNvSpPr>
            <a:spLocks noGrp="1" noChangeArrowheads="1"/>
          </p:cNvSpPr>
          <p:nvPr>
            <p:ph type="title"/>
          </p:nvPr>
        </p:nvSpPr>
        <p:spPr>
          <a:xfrm>
            <a:off x="1557338" y="158750"/>
            <a:ext cx="7207250" cy="679450"/>
          </a:xfrm>
        </p:spPr>
        <p:txBody>
          <a:bodyPr/>
          <a:lstStyle/>
          <a:p>
            <a:pPr fontAlgn="auto">
              <a:spcAft>
                <a:spcPts val="0"/>
              </a:spcAft>
              <a:defRPr/>
            </a:pPr>
            <a:r>
              <a:rPr altLang="en-US" dirty="0"/>
              <a:t>Blondel’s Theorem</a:t>
            </a:r>
          </a:p>
        </p:txBody>
      </p:sp>
      <p:sp>
        <p:nvSpPr>
          <p:cNvPr id="55301" name="Footer Placeholder 1">
            <a:extLst>
              <a:ext uri="{FF2B5EF4-FFF2-40B4-BE49-F238E27FC236}">
                <a16:creationId xmlns:a16="http://schemas.microsoft.com/office/drawing/2014/main" id="{8AAE0C26-F807-E4FE-A4A3-4FA71D47052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DD5F8D99-29D3-1DA7-FA2A-B5CECB41738A}"/>
              </a:ext>
            </a:extLst>
          </p:cNvPr>
          <p:cNvSpPr>
            <a:spLocks noGrp="1"/>
          </p:cNvSpPr>
          <p:nvPr>
            <p:ph type="sldNum" sz="quarter" idx="4"/>
          </p:nvPr>
        </p:nvSpPr>
        <p:spPr/>
        <p:txBody>
          <a:bodyPr/>
          <a:lstStyle/>
          <a:p>
            <a:pPr>
              <a:defRPr/>
            </a:pPr>
            <a:fld id="{8882D344-FA19-7945-ACC0-5193B6B8F5F4}" type="slidenum">
              <a:rPr lang="en-US"/>
              <a:pPr>
                <a:defRPr/>
              </a:pPr>
              <a:t>20</a:t>
            </a:fld>
            <a:endParaRPr lang="en-US" dirty="0"/>
          </a:p>
        </p:txBody>
      </p:sp>
      <p:sp>
        <p:nvSpPr>
          <p:cNvPr id="7" name="Text Box 17">
            <a:extLst>
              <a:ext uri="{FF2B5EF4-FFF2-40B4-BE49-F238E27FC236}">
                <a16:creationId xmlns:a16="http://schemas.microsoft.com/office/drawing/2014/main" id="{30D5F535-E3DD-17F2-7FB7-BC79B84BF4FC}"/>
              </a:ext>
            </a:extLst>
          </p:cNvPr>
          <p:cNvSpPr txBox="1">
            <a:spLocks noChangeArrowheads="1"/>
          </p:cNvSpPr>
          <p:nvPr/>
        </p:nvSpPr>
        <p:spPr bwMode="auto">
          <a:xfrm>
            <a:off x="381000" y="1203325"/>
            <a:ext cx="8382000" cy="2339975"/>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algn="ctr" eaLnBrk="1" hangingPunct="1">
              <a:defRPr/>
            </a:pPr>
            <a:r>
              <a:rPr lang="en-US" altLang="en-US" sz="2800" dirty="0">
                <a:cs typeface="Arial" charset="0"/>
              </a:rPr>
              <a:t>Why is non-</a:t>
            </a:r>
            <a:r>
              <a:rPr lang="en-US" altLang="en-US" sz="2800" dirty="0" err="1">
                <a:cs typeface="Arial" charset="0"/>
              </a:rPr>
              <a:t>Blondel</a:t>
            </a:r>
            <a:r>
              <a:rPr lang="en-US" altLang="en-US" sz="2800" dirty="0">
                <a:cs typeface="Arial" charset="0"/>
              </a:rPr>
              <a:t> metering bad?</a:t>
            </a:r>
          </a:p>
          <a:p>
            <a:pPr marL="0" indent="0" algn="ctr" eaLnBrk="1" hangingPunct="1">
              <a:defRPr/>
            </a:pPr>
            <a:endParaRPr lang="en-US" altLang="en-US" sz="2800" dirty="0">
              <a:cs typeface="Arial" charset="0"/>
            </a:endParaRPr>
          </a:p>
          <a:p>
            <a:pPr eaLnBrk="1" hangingPunct="1">
              <a:buFont typeface="Arial" panose="020B0604020202020204" pitchFamily="34" charset="0"/>
              <a:buChar char="•"/>
              <a:defRPr/>
            </a:pPr>
            <a:r>
              <a:rPr lang="en-US" altLang="en-US" dirty="0">
                <a:cs typeface="Arial" charset="0"/>
              </a:rPr>
              <a:t>Makes assumptions about the service</a:t>
            </a:r>
          </a:p>
          <a:p>
            <a:pPr eaLnBrk="1" hangingPunct="1">
              <a:buFont typeface="Arial" panose="020B0604020202020204" pitchFamily="34" charset="0"/>
              <a:buChar char="•"/>
              <a:defRPr/>
            </a:pPr>
            <a:r>
              <a:rPr lang="en-US" altLang="en-US" dirty="0">
                <a:cs typeface="Arial" charset="0"/>
              </a:rPr>
              <a:t>Example: balanced voltages</a:t>
            </a:r>
          </a:p>
          <a:p>
            <a:pPr eaLnBrk="1" hangingPunct="1">
              <a:buFont typeface="Arial" panose="020B0604020202020204" pitchFamily="34" charset="0"/>
              <a:buChar char="•"/>
              <a:defRPr/>
            </a:pPr>
            <a:r>
              <a:rPr lang="en-US" altLang="en-US" dirty="0">
                <a:cs typeface="Arial" charset="0"/>
              </a:rPr>
              <a:t>Assumptions might not be true</a:t>
            </a:r>
          </a:p>
          <a:p>
            <a:pPr eaLnBrk="1" hangingPunct="1">
              <a:buFont typeface="Arial" panose="020B0604020202020204" pitchFamily="34" charset="0"/>
              <a:buChar char="•"/>
              <a:defRPr/>
            </a:pPr>
            <a:r>
              <a:rPr lang="en-US" altLang="en-US" dirty="0">
                <a:cs typeface="Arial" charset="0"/>
              </a:rPr>
              <a:t>When these assumptions are not true, then there are power measurement errors even if the meter is working perfectly.</a:t>
            </a:r>
          </a:p>
        </p:txBody>
      </p:sp>
      <p:sp>
        <p:nvSpPr>
          <p:cNvPr id="55300" name="Rectangle 1">
            <a:extLst>
              <a:ext uri="{FF2B5EF4-FFF2-40B4-BE49-F238E27FC236}">
                <a16:creationId xmlns:a16="http://schemas.microsoft.com/office/drawing/2014/main" id="{9DEAD7B7-0E5F-6667-1B88-8B7B82F68A49}"/>
              </a:ext>
            </a:extLst>
          </p:cNvPr>
          <p:cNvSpPr>
            <a:spLocks noChangeArrowheads="1"/>
          </p:cNvSpPr>
          <p:nvPr/>
        </p:nvSpPr>
        <p:spPr bwMode="auto">
          <a:xfrm>
            <a:off x="457200" y="3894138"/>
            <a:ext cx="8229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i="1">
                <a:solidFill>
                  <a:srgbClr val="000000"/>
                </a:solidFill>
                <a:latin typeface="Arial" panose="020B0604020202020204" pitchFamily="34" charset="0"/>
              </a:rPr>
              <a:t>The theorem states that the power provided to a system of N conductors is equal to the algebraic sum of the power measured by N watt-meters.</a:t>
            </a:r>
            <a:r>
              <a:rPr lang="en-US" altLang="en-US" sz="1600">
                <a:solidFill>
                  <a:srgbClr val="000000"/>
                </a:solidFill>
                <a:latin typeface="Arial" panose="020B0604020202020204" pitchFamily="34" charset="0"/>
              </a:rPr>
              <a:t> </a:t>
            </a:r>
            <a:r>
              <a:rPr lang="en-US" altLang="en-US" sz="1600" i="1">
                <a:solidFill>
                  <a:srgbClr val="000000"/>
                </a:solidFill>
                <a:latin typeface="Arial" panose="020B0604020202020204" pitchFamily="34"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a:solidFill>
                  <a:srgbClr val="000000"/>
                </a:solidFill>
                <a:latin typeface="Arial" panose="020B0604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7B630DA4-776D-35DC-A060-30F4433FB6F2}"/>
              </a:ext>
            </a:extLst>
          </p:cNvPr>
          <p:cNvSpPr>
            <a:spLocks noGrp="1" noChangeArrowheads="1"/>
          </p:cNvSpPr>
          <p:nvPr>
            <p:ph type="title"/>
          </p:nvPr>
        </p:nvSpPr>
        <p:spPr>
          <a:xfrm>
            <a:off x="1557338" y="234950"/>
            <a:ext cx="7207250" cy="679450"/>
          </a:xfrm>
        </p:spPr>
        <p:txBody>
          <a:bodyPr/>
          <a:lstStyle/>
          <a:p>
            <a:pPr fontAlgn="auto">
              <a:lnSpc>
                <a:spcPct val="80000"/>
              </a:lnSpc>
              <a:spcAft>
                <a:spcPts val="0"/>
              </a:spcAft>
              <a:defRPr/>
            </a:pPr>
            <a:r>
              <a:rPr altLang="en-US" dirty="0"/>
              <a:t>Blondel’s Theorem</a:t>
            </a:r>
          </a:p>
        </p:txBody>
      </p:sp>
      <p:sp>
        <p:nvSpPr>
          <p:cNvPr id="57347" name="Footer Placeholder 1">
            <a:extLst>
              <a:ext uri="{FF2B5EF4-FFF2-40B4-BE49-F238E27FC236}">
                <a16:creationId xmlns:a16="http://schemas.microsoft.com/office/drawing/2014/main" id="{2F119F09-5388-71C8-4CCF-FD92481CB07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63F80725-BFAA-9221-E7FA-8C7AE9960AB2}"/>
              </a:ext>
            </a:extLst>
          </p:cNvPr>
          <p:cNvSpPr>
            <a:spLocks noGrp="1"/>
          </p:cNvSpPr>
          <p:nvPr>
            <p:ph type="sldNum" sz="quarter" idx="4"/>
          </p:nvPr>
        </p:nvSpPr>
        <p:spPr/>
        <p:txBody>
          <a:bodyPr/>
          <a:lstStyle/>
          <a:p>
            <a:pPr>
              <a:defRPr/>
            </a:pPr>
            <a:fld id="{D60D2B78-FD61-7643-9474-A295BD62F609}" type="slidenum">
              <a:rPr lang="en-US"/>
              <a:pPr>
                <a:defRPr/>
              </a:pPr>
              <a:t>21</a:t>
            </a:fld>
            <a:endParaRPr lang="en-US" dirty="0"/>
          </a:p>
        </p:txBody>
      </p:sp>
      <p:sp>
        <p:nvSpPr>
          <p:cNvPr id="8" name="Text Box 17">
            <a:extLst>
              <a:ext uri="{FF2B5EF4-FFF2-40B4-BE49-F238E27FC236}">
                <a16:creationId xmlns:a16="http://schemas.microsoft.com/office/drawing/2014/main" id="{1FFD75EA-2E3B-A188-CDA9-F687AD729C58}"/>
              </a:ext>
            </a:extLst>
          </p:cNvPr>
          <p:cNvSpPr txBox="1">
            <a:spLocks noChangeArrowheads="1"/>
          </p:cNvSpPr>
          <p:nvPr/>
        </p:nvSpPr>
        <p:spPr bwMode="auto">
          <a:xfrm>
            <a:off x="379413" y="1295400"/>
            <a:ext cx="8385175" cy="2062163"/>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algn="ctr" eaLnBrk="1" hangingPunct="1">
              <a:defRPr/>
            </a:pPr>
            <a:r>
              <a:rPr lang="en-US" altLang="en-US" sz="2800" dirty="0">
                <a:cs typeface="Arial" charset="0"/>
              </a:rPr>
              <a:t>Why are non-</a:t>
            </a:r>
            <a:r>
              <a:rPr lang="en-US" altLang="en-US" sz="2800" dirty="0" err="1">
                <a:cs typeface="Arial" charset="0"/>
              </a:rPr>
              <a:t>Blondel</a:t>
            </a:r>
            <a:r>
              <a:rPr lang="en-US" altLang="en-US" sz="2800" dirty="0">
                <a:cs typeface="Arial" charset="0"/>
              </a:rPr>
              <a:t> meters used?</a:t>
            </a:r>
          </a:p>
          <a:p>
            <a:pPr marL="0" indent="0" algn="ctr" eaLnBrk="1" hangingPunct="1">
              <a:defRPr/>
            </a:pPr>
            <a:endParaRPr lang="en-US" altLang="en-US" sz="2800" dirty="0">
              <a:cs typeface="Arial" charset="0"/>
            </a:endParaRPr>
          </a:p>
          <a:p>
            <a:pPr marL="571500" indent="-571500" eaLnBrk="1" hangingPunct="1">
              <a:buFont typeface="Arial" panose="020B0604020202020204" pitchFamily="34" charset="0"/>
              <a:buChar char="•"/>
              <a:defRPr/>
            </a:pPr>
            <a:r>
              <a:rPr lang="en-US" altLang="en-US" dirty="0">
                <a:cs typeface="Arial" charset="0"/>
              </a:rPr>
              <a:t>Fewer elements (meters) = lower cost</a:t>
            </a:r>
          </a:p>
          <a:p>
            <a:pPr marL="571500" indent="-571500" eaLnBrk="1" hangingPunct="1">
              <a:buFont typeface="Arial" panose="020B0604020202020204" pitchFamily="34" charset="0"/>
              <a:buChar char="•"/>
              <a:defRPr/>
            </a:pPr>
            <a:r>
              <a:rPr lang="en-US" altLang="en-US" dirty="0">
                <a:cs typeface="Arial" charset="0"/>
              </a:rPr>
              <a:t>Especially true for electro-mechanical meters</a:t>
            </a:r>
          </a:p>
          <a:p>
            <a:pPr marL="571500" indent="-571500" eaLnBrk="1" hangingPunct="1">
              <a:buFont typeface="Arial" panose="020B0604020202020204" pitchFamily="34" charset="0"/>
              <a:buChar char="•"/>
              <a:defRPr/>
            </a:pPr>
            <a:r>
              <a:rPr lang="en-US" altLang="en-US" dirty="0">
                <a:cs typeface="Arial" charset="0"/>
              </a:rPr>
              <a:t>Fewer CT’s and PT’s = lower cost</a:t>
            </a:r>
          </a:p>
          <a:p>
            <a:pPr marL="571500" indent="-571500" eaLnBrk="1" hangingPunct="1">
              <a:buFont typeface="Arial" panose="020B0604020202020204" pitchFamily="34" charset="0"/>
              <a:buChar char="•"/>
              <a:defRPr/>
            </a:pPr>
            <a:r>
              <a:rPr lang="en-US" altLang="en-US" dirty="0">
                <a:cs typeface="Arial" charset="0"/>
              </a:rPr>
              <a:t>Less wiring and cheaper sockets</a:t>
            </a:r>
          </a:p>
        </p:txBody>
      </p:sp>
      <p:sp>
        <p:nvSpPr>
          <p:cNvPr id="57350" name="Rectangle 1">
            <a:extLst>
              <a:ext uri="{FF2B5EF4-FFF2-40B4-BE49-F238E27FC236}">
                <a16:creationId xmlns:a16="http://schemas.microsoft.com/office/drawing/2014/main" id="{0F8242F3-C3C4-2E1A-BD94-7ED20753EABD}"/>
              </a:ext>
            </a:extLst>
          </p:cNvPr>
          <p:cNvSpPr>
            <a:spLocks noChangeArrowheads="1"/>
          </p:cNvSpPr>
          <p:nvPr/>
        </p:nvSpPr>
        <p:spPr bwMode="auto">
          <a:xfrm>
            <a:off x="533400" y="3738563"/>
            <a:ext cx="7981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i="1">
                <a:solidFill>
                  <a:srgbClr val="000000"/>
                </a:solidFill>
                <a:latin typeface="Arial" panose="020B0604020202020204" pitchFamily="34" charset="0"/>
              </a:rPr>
              <a:t>The theorem states that the power provided to a system of N conductors is equal to the algebraic sum of the power measured by N watt-meters.</a:t>
            </a:r>
            <a:r>
              <a:rPr lang="en-US" altLang="en-US" sz="1600">
                <a:solidFill>
                  <a:srgbClr val="000000"/>
                </a:solidFill>
                <a:latin typeface="Arial" panose="020B0604020202020204" pitchFamily="34" charset="0"/>
              </a:rPr>
              <a:t> </a:t>
            </a:r>
            <a:r>
              <a:rPr lang="en-US" altLang="en-US" sz="1600" i="1">
                <a:solidFill>
                  <a:srgbClr val="000000"/>
                </a:solidFill>
                <a:latin typeface="Arial" panose="020B0604020202020204" pitchFamily="34"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a:solidFill>
                  <a:srgbClr val="000000"/>
                </a:solidFill>
                <a:latin typeface="Arial" panose="020B060402020202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92D375-1CE5-98C4-9EE5-9E06B1413E82}"/>
              </a:ext>
            </a:extLst>
          </p:cNvPr>
          <p:cNvSpPr>
            <a:spLocks noGrp="1" noChangeArrowheads="1"/>
          </p:cNvSpPr>
          <p:nvPr>
            <p:ph type="title"/>
          </p:nvPr>
        </p:nvSpPr>
        <p:spPr>
          <a:xfrm>
            <a:off x="1557338" y="234950"/>
            <a:ext cx="7207250" cy="679450"/>
          </a:xfrm>
        </p:spPr>
        <p:txBody>
          <a:bodyPr/>
          <a:lstStyle/>
          <a:p>
            <a:pPr fontAlgn="auto">
              <a:lnSpc>
                <a:spcPct val="80000"/>
              </a:lnSpc>
              <a:spcAft>
                <a:spcPts val="0"/>
              </a:spcAft>
              <a:defRPr/>
            </a:pPr>
            <a:r>
              <a:rPr altLang="en-US" dirty="0"/>
              <a:t>Metering Examples</a:t>
            </a:r>
          </a:p>
        </p:txBody>
      </p:sp>
      <p:sp>
        <p:nvSpPr>
          <p:cNvPr id="59395" name="Footer Placeholder 1">
            <a:extLst>
              <a:ext uri="{FF2B5EF4-FFF2-40B4-BE49-F238E27FC236}">
                <a16:creationId xmlns:a16="http://schemas.microsoft.com/office/drawing/2014/main" id="{8A887B58-ACAA-7D1C-A57D-DC964FFDE7A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70A9A353-318E-2058-6B6F-AB3607316448}"/>
              </a:ext>
            </a:extLst>
          </p:cNvPr>
          <p:cNvSpPr>
            <a:spLocks noGrp="1"/>
          </p:cNvSpPr>
          <p:nvPr>
            <p:ph type="sldNum" sz="quarter" idx="4"/>
          </p:nvPr>
        </p:nvSpPr>
        <p:spPr/>
        <p:txBody>
          <a:bodyPr/>
          <a:lstStyle/>
          <a:p>
            <a:pPr>
              <a:defRPr/>
            </a:pPr>
            <a:fld id="{27BF73DF-2997-DF47-8852-352EC1533BDF}" type="slidenum">
              <a:rPr lang="en-US"/>
              <a:pPr>
                <a:defRPr/>
              </a:pPr>
              <a:t>22</a:t>
            </a:fld>
            <a:endParaRPr lang="en-US" dirty="0"/>
          </a:p>
        </p:txBody>
      </p:sp>
      <p:sp>
        <p:nvSpPr>
          <p:cNvPr id="59397" name="Rectangle 8">
            <a:extLst>
              <a:ext uri="{FF2B5EF4-FFF2-40B4-BE49-F238E27FC236}">
                <a16:creationId xmlns:a16="http://schemas.microsoft.com/office/drawing/2014/main" id="{D135309E-4902-3DAD-EEEA-83C2A62D0E94}"/>
              </a:ext>
            </a:extLst>
          </p:cNvPr>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5000" indent="-177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endParaRPr lang="en-US" altLang="en-US" sz="1600">
              <a:latin typeface="Arial" panose="020B0604020202020204" pitchFamily="34" charset="0"/>
            </a:endParaRPr>
          </a:p>
        </p:txBody>
      </p:sp>
      <p:pic>
        <p:nvPicPr>
          <p:cNvPr id="59398" name="Picture 10">
            <a:extLst>
              <a:ext uri="{FF2B5EF4-FFF2-40B4-BE49-F238E27FC236}">
                <a16:creationId xmlns:a16="http://schemas.microsoft.com/office/drawing/2014/main" id="{9E3D54A1-9A01-A06F-4623-AD9D8C592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574800"/>
            <a:ext cx="4176713" cy="473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C7F5F8F-A534-E2A0-F840-40FF0F3DFA18}"/>
              </a:ext>
            </a:extLst>
          </p:cNvPr>
          <p:cNvSpPr>
            <a:spLocks noGrp="1" noChangeArrowheads="1"/>
          </p:cNvSpPr>
          <p:nvPr>
            <p:ph type="title"/>
          </p:nvPr>
        </p:nvSpPr>
        <p:spPr>
          <a:xfrm>
            <a:off x="1557338" y="234950"/>
            <a:ext cx="7207250" cy="679450"/>
          </a:xfrm>
        </p:spPr>
        <p:txBody>
          <a:bodyPr/>
          <a:lstStyle/>
          <a:p>
            <a:pPr fontAlgn="auto">
              <a:lnSpc>
                <a:spcPct val="80000"/>
              </a:lnSpc>
              <a:spcAft>
                <a:spcPts val="0"/>
              </a:spcAft>
              <a:defRPr/>
            </a:pPr>
            <a:r>
              <a:rPr altLang="en-US" dirty="0"/>
              <a:t>Metering Examples</a:t>
            </a:r>
          </a:p>
        </p:txBody>
      </p:sp>
      <p:sp>
        <p:nvSpPr>
          <p:cNvPr id="61443" name="Footer Placeholder 1">
            <a:extLst>
              <a:ext uri="{FF2B5EF4-FFF2-40B4-BE49-F238E27FC236}">
                <a16:creationId xmlns:a16="http://schemas.microsoft.com/office/drawing/2014/main" id="{483B52B5-0607-D24C-AB73-B9AEF609546F}"/>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178C5E6F-1506-E059-AD9D-40600439F017}"/>
              </a:ext>
            </a:extLst>
          </p:cNvPr>
          <p:cNvSpPr>
            <a:spLocks noGrp="1"/>
          </p:cNvSpPr>
          <p:nvPr>
            <p:ph type="sldNum" sz="quarter" idx="4"/>
          </p:nvPr>
        </p:nvSpPr>
        <p:spPr/>
        <p:txBody>
          <a:bodyPr/>
          <a:lstStyle/>
          <a:p>
            <a:pPr>
              <a:defRPr/>
            </a:pPr>
            <a:fld id="{D42B4BF1-233D-554C-A52B-339AEF951D32}" type="slidenum">
              <a:rPr lang="en-US"/>
              <a:pPr>
                <a:defRPr/>
              </a:pPr>
              <a:t>23</a:t>
            </a:fld>
            <a:endParaRPr lang="en-US" dirty="0"/>
          </a:p>
        </p:txBody>
      </p:sp>
      <p:sp>
        <p:nvSpPr>
          <p:cNvPr id="61445" name="Rectangle 8">
            <a:extLst>
              <a:ext uri="{FF2B5EF4-FFF2-40B4-BE49-F238E27FC236}">
                <a16:creationId xmlns:a16="http://schemas.microsoft.com/office/drawing/2014/main" id="{13FBA286-F222-28E7-47CB-056A7B010623}"/>
              </a:ext>
            </a:extLst>
          </p:cNvPr>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5000" indent="-177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endParaRPr lang="en-US" altLang="en-US" sz="1600">
              <a:latin typeface="Arial" panose="020B0604020202020204" pitchFamily="34" charset="0"/>
            </a:endParaRPr>
          </a:p>
        </p:txBody>
      </p:sp>
      <p:pic>
        <p:nvPicPr>
          <p:cNvPr id="61446" name="Picture 2">
            <a:extLst>
              <a:ext uri="{FF2B5EF4-FFF2-40B4-BE49-F238E27FC236}">
                <a16:creationId xmlns:a16="http://schemas.microsoft.com/office/drawing/2014/main" id="{49FBB191-7E58-A4F9-7C63-A3D5B1C72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524000"/>
            <a:ext cx="4130675" cy="475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2C7B5A5E-F200-A899-8545-6C74AFA94953}"/>
              </a:ext>
            </a:extLst>
          </p:cNvPr>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5000" indent="-177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endParaRPr lang="en-US" altLang="en-US" sz="1600">
              <a:latin typeface="Arial" panose="020B0604020202020204" pitchFamily="34" charset="0"/>
            </a:endParaRPr>
          </a:p>
        </p:txBody>
      </p:sp>
      <p:pic>
        <p:nvPicPr>
          <p:cNvPr id="63491" name="Picture 2">
            <a:extLst>
              <a:ext uri="{FF2B5EF4-FFF2-40B4-BE49-F238E27FC236}">
                <a16:creationId xmlns:a16="http://schemas.microsoft.com/office/drawing/2014/main" id="{A716A415-561D-8458-A7CB-3AA42CBC7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50" y="1447800"/>
            <a:ext cx="3517900" cy="484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a:extLst>
              <a:ext uri="{FF2B5EF4-FFF2-40B4-BE49-F238E27FC236}">
                <a16:creationId xmlns:a16="http://schemas.microsoft.com/office/drawing/2014/main" id="{E36B55BF-D45D-49FE-3C5B-EA70CB70CC8F}"/>
              </a:ext>
            </a:extLst>
          </p:cNvPr>
          <p:cNvSpPr>
            <a:spLocks noGrp="1" noChangeArrowheads="1"/>
          </p:cNvSpPr>
          <p:nvPr>
            <p:ph type="title"/>
          </p:nvPr>
        </p:nvSpPr>
        <p:spPr>
          <a:xfrm>
            <a:off x="1557338" y="234950"/>
            <a:ext cx="7207250" cy="679450"/>
          </a:xfrm>
        </p:spPr>
        <p:txBody>
          <a:bodyPr/>
          <a:lstStyle/>
          <a:p>
            <a:pPr fontAlgn="auto">
              <a:lnSpc>
                <a:spcPct val="80000"/>
              </a:lnSpc>
              <a:spcAft>
                <a:spcPts val="0"/>
              </a:spcAft>
              <a:defRPr/>
            </a:pPr>
            <a:r>
              <a:rPr altLang="en-US" dirty="0"/>
              <a:t>Metering Examples</a:t>
            </a:r>
          </a:p>
        </p:txBody>
      </p:sp>
      <p:sp>
        <p:nvSpPr>
          <p:cNvPr id="63492" name="Footer Placeholder 1">
            <a:extLst>
              <a:ext uri="{FF2B5EF4-FFF2-40B4-BE49-F238E27FC236}">
                <a16:creationId xmlns:a16="http://schemas.microsoft.com/office/drawing/2014/main" id="{2AD13FE6-6D51-7966-4FC1-E961D46D471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B77D16C9-81F9-25AC-9EAE-95BA5BE46598}"/>
              </a:ext>
            </a:extLst>
          </p:cNvPr>
          <p:cNvSpPr>
            <a:spLocks noGrp="1"/>
          </p:cNvSpPr>
          <p:nvPr>
            <p:ph type="sldNum" sz="quarter" idx="4"/>
          </p:nvPr>
        </p:nvSpPr>
        <p:spPr/>
        <p:txBody>
          <a:bodyPr/>
          <a:lstStyle/>
          <a:p>
            <a:pPr>
              <a:defRPr/>
            </a:pPr>
            <a:fld id="{6B0D2D36-98FB-3D47-BBF4-27CD65D11607}" type="slidenum">
              <a:rPr lang="en-US"/>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989BA6C3-0450-6D7D-BC13-DBDC8B26F4B6}"/>
              </a:ext>
            </a:extLst>
          </p:cNvPr>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5000" indent="-177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endParaRPr lang="en-US" altLang="en-US" sz="1600">
              <a:latin typeface="Arial" panose="020B0604020202020204" pitchFamily="34" charset="0"/>
            </a:endParaRPr>
          </a:p>
        </p:txBody>
      </p:sp>
      <p:pic>
        <p:nvPicPr>
          <p:cNvPr id="65539" name="Picture 2">
            <a:extLst>
              <a:ext uri="{FF2B5EF4-FFF2-40B4-BE49-F238E27FC236}">
                <a16:creationId xmlns:a16="http://schemas.microsoft.com/office/drawing/2014/main" id="{5B5B91BE-C862-8EA4-6476-FEE515580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963" y="1524000"/>
            <a:ext cx="3648075" cy="470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a:extLst>
              <a:ext uri="{FF2B5EF4-FFF2-40B4-BE49-F238E27FC236}">
                <a16:creationId xmlns:a16="http://schemas.microsoft.com/office/drawing/2014/main" id="{FFE019FD-ACEC-1B2F-54C0-50F46D7F78DB}"/>
              </a:ext>
            </a:extLst>
          </p:cNvPr>
          <p:cNvSpPr>
            <a:spLocks noGrp="1" noChangeArrowheads="1"/>
          </p:cNvSpPr>
          <p:nvPr>
            <p:ph type="title"/>
          </p:nvPr>
        </p:nvSpPr>
        <p:spPr>
          <a:xfrm>
            <a:off x="1557338" y="234950"/>
            <a:ext cx="7207250" cy="679450"/>
          </a:xfrm>
        </p:spPr>
        <p:txBody>
          <a:bodyPr/>
          <a:lstStyle/>
          <a:p>
            <a:pPr fontAlgn="auto">
              <a:lnSpc>
                <a:spcPct val="80000"/>
              </a:lnSpc>
              <a:spcAft>
                <a:spcPts val="0"/>
              </a:spcAft>
              <a:defRPr/>
            </a:pPr>
            <a:r>
              <a:rPr altLang="en-US" dirty="0"/>
              <a:t>Metering Examples</a:t>
            </a:r>
          </a:p>
        </p:txBody>
      </p:sp>
      <p:sp>
        <p:nvSpPr>
          <p:cNvPr id="65540" name="Footer Placeholder 1">
            <a:extLst>
              <a:ext uri="{FF2B5EF4-FFF2-40B4-BE49-F238E27FC236}">
                <a16:creationId xmlns:a16="http://schemas.microsoft.com/office/drawing/2014/main" id="{D56B977B-B9E3-B58B-67EA-E8EA1D16151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DE3DE214-F7AC-443D-F748-85FB4A9BDF7D}"/>
              </a:ext>
            </a:extLst>
          </p:cNvPr>
          <p:cNvSpPr>
            <a:spLocks noGrp="1"/>
          </p:cNvSpPr>
          <p:nvPr>
            <p:ph type="sldNum" sz="quarter" idx="4"/>
          </p:nvPr>
        </p:nvSpPr>
        <p:spPr/>
        <p:txBody>
          <a:bodyPr/>
          <a:lstStyle/>
          <a:p>
            <a:pPr>
              <a:defRPr/>
            </a:pPr>
            <a:fld id="{2E6AD034-1B4C-3B49-ADDD-9EF767D0395F}"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a:extLst>
              <a:ext uri="{FF2B5EF4-FFF2-40B4-BE49-F238E27FC236}">
                <a16:creationId xmlns:a16="http://schemas.microsoft.com/office/drawing/2014/main" id="{3F418972-D412-E6DA-7A0B-D1F39CBCD09C}"/>
              </a:ext>
            </a:extLst>
          </p:cNvPr>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5000" indent="-177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endParaRPr lang="en-US" altLang="en-US" sz="1600">
              <a:latin typeface="Arial" panose="020B0604020202020204" pitchFamily="34" charset="0"/>
            </a:endParaRPr>
          </a:p>
        </p:txBody>
      </p:sp>
      <p:pic>
        <p:nvPicPr>
          <p:cNvPr id="67587" name="Picture 2">
            <a:extLst>
              <a:ext uri="{FF2B5EF4-FFF2-40B4-BE49-F238E27FC236}">
                <a16:creationId xmlns:a16="http://schemas.microsoft.com/office/drawing/2014/main" id="{A3AAC61E-137B-B9A9-06F8-597AE38A8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1430338"/>
            <a:ext cx="3676650" cy="489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a:extLst>
              <a:ext uri="{FF2B5EF4-FFF2-40B4-BE49-F238E27FC236}">
                <a16:creationId xmlns:a16="http://schemas.microsoft.com/office/drawing/2014/main" id="{298DB40A-A08E-B3EA-8630-9C20BDE6F959}"/>
              </a:ext>
            </a:extLst>
          </p:cNvPr>
          <p:cNvSpPr>
            <a:spLocks noGrp="1" noChangeArrowheads="1"/>
          </p:cNvSpPr>
          <p:nvPr>
            <p:ph type="title"/>
          </p:nvPr>
        </p:nvSpPr>
        <p:spPr>
          <a:xfrm>
            <a:off x="1557338" y="234950"/>
            <a:ext cx="7207250" cy="679450"/>
          </a:xfrm>
        </p:spPr>
        <p:txBody>
          <a:bodyPr/>
          <a:lstStyle/>
          <a:p>
            <a:pPr fontAlgn="auto">
              <a:lnSpc>
                <a:spcPct val="80000"/>
              </a:lnSpc>
              <a:spcAft>
                <a:spcPts val="0"/>
              </a:spcAft>
              <a:defRPr/>
            </a:pPr>
            <a:r>
              <a:rPr altLang="en-US" dirty="0"/>
              <a:t>Metering Examples</a:t>
            </a:r>
          </a:p>
        </p:txBody>
      </p:sp>
      <p:sp>
        <p:nvSpPr>
          <p:cNvPr id="67588" name="Footer Placeholder 1">
            <a:extLst>
              <a:ext uri="{FF2B5EF4-FFF2-40B4-BE49-F238E27FC236}">
                <a16:creationId xmlns:a16="http://schemas.microsoft.com/office/drawing/2014/main" id="{3286BFBC-4801-C9BF-7E90-7490FBBFE8F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69868CA9-3A70-EEF6-6D93-99C05FCD220F}"/>
              </a:ext>
            </a:extLst>
          </p:cNvPr>
          <p:cNvSpPr>
            <a:spLocks noGrp="1"/>
          </p:cNvSpPr>
          <p:nvPr>
            <p:ph type="sldNum" sz="quarter" idx="4"/>
          </p:nvPr>
        </p:nvSpPr>
        <p:spPr/>
        <p:txBody>
          <a:bodyPr/>
          <a:lstStyle/>
          <a:p>
            <a:pPr>
              <a:defRPr/>
            </a:pPr>
            <a:fld id="{4CDFAECA-8A9A-244D-B34A-8012A6FBC1B6}" type="slidenum">
              <a:rPr lang="en-US"/>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a:extLst>
              <a:ext uri="{FF2B5EF4-FFF2-40B4-BE49-F238E27FC236}">
                <a16:creationId xmlns:a16="http://schemas.microsoft.com/office/drawing/2014/main" id="{CB903208-604B-4C32-218B-5B2D9BBBD07B}"/>
              </a:ext>
            </a:extLst>
          </p:cNvPr>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5000" indent="-177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endParaRPr lang="en-US" altLang="en-US" sz="1600">
              <a:latin typeface="Arial" panose="020B0604020202020204" pitchFamily="34" charset="0"/>
            </a:endParaRPr>
          </a:p>
        </p:txBody>
      </p:sp>
      <p:sp>
        <p:nvSpPr>
          <p:cNvPr id="69635" name="Text Box 17">
            <a:extLst>
              <a:ext uri="{FF2B5EF4-FFF2-40B4-BE49-F238E27FC236}">
                <a16:creationId xmlns:a16="http://schemas.microsoft.com/office/drawing/2014/main" id="{574CD2CA-5B13-ECCA-928C-701704BE730C}"/>
              </a:ext>
            </a:extLst>
          </p:cNvPr>
          <p:cNvSpPr txBox="1">
            <a:spLocks noChangeArrowheads="1"/>
          </p:cNvSpPr>
          <p:nvPr/>
        </p:nvSpPr>
        <p:spPr bwMode="auto">
          <a:xfrm>
            <a:off x="457200" y="1600200"/>
            <a:ext cx="8229600"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2400" u="sng">
                <a:solidFill>
                  <a:srgbClr val="000000"/>
                </a:solidFill>
                <a:latin typeface="Arial" panose="020B0604020202020204" pitchFamily="34" charset="0"/>
                <a:hlinkClick r:id="rId3"/>
              </a:rPr>
              <a:t>Wikipedia – of course</a:t>
            </a:r>
          </a:p>
          <a:p>
            <a:pPr eaLnBrk="1" hangingPunct="1">
              <a:lnSpc>
                <a:spcPct val="100000"/>
              </a:lnSpc>
              <a:spcBef>
                <a:spcPct val="0"/>
              </a:spcBef>
            </a:pPr>
            <a:r>
              <a:rPr lang="en-US" altLang="en-US" sz="2400">
                <a:solidFill>
                  <a:srgbClr val="000000"/>
                </a:solidFill>
                <a:latin typeface="Arial" panose="020B0604020202020204" pitchFamily="34" charset="0"/>
                <a:hlinkClick r:id="rId3"/>
              </a:rPr>
              <a:t>https://en.wikipedia.org/wiki/Blondel%27s_theorem</a:t>
            </a:r>
            <a:br>
              <a:rPr lang="en-US" altLang="en-US" sz="2400">
                <a:solidFill>
                  <a:srgbClr val="000000"/>
                </a:solidFill>
                <a:latin typeface="Arial" panose="020B0604020202020204" pitchFamily="34" charset="0"/>
              </a:rPr>
            </a:br>
            <a:endParaRPr lang="en-US" altLang="en-US" sz="2400">
              <a:solidFill>
                <a:srgbClr val="000000"/>
              </a:solidFill>
              <a:latin typeface="Arial" panose="020B0604020202020204" pitchFamily="34" charset="0"/>
            </a:endParaRPr>
          </a:p>
          <a:p>
            <a:pPr eaLnBrk="1" hangingPunct="1">
              <a:lnSpc>
                <a:spcPct val="100000"/>
              </a:lnSpc>
              <a:spcBef>
                <a:spcPct val="0"/>
              </a:spcBef>
            </a:pPr>
            <a:r>
              <a:rPr lang="en-US" altLang="en-US" sz="2400">
                <a:solidFill>
                  <a:srgbClr val="000000"/>
                </a:solidFill>
                <a:latin typeface="Arial" panose="020B0604020202020204" pitchFamily="34" charset="0"/>
                <a:hlinkClick r:id="rId4"/>
              </a:rPr>
              <a:t>Power Measurement Handbook – Dr. Bill Hardy – TESCO CTO Emeritus</a:t>
            </a:r>
          </a:p>
          <a:p>
            <a:pPr eaLnBrk="1" hangingPunct="1">
              <a:lnSpc>
                <a:spcPct val="100000"/>
              </a:lnSpc>
              <a:spcBef>
                <a:spcPct val="0"/>
              </a:spcBef>
            </a:pPr>
            <a:r>
              <a:rPr lang="en-US" altLang="en-US" sz="2400">
                <a:solidFill>
                  <a:srgbClr val="000000"/>
                </a:solidFill>
                <a:latin typeface="Arial" panose="020B0604020202020204" pitchFamily="34" charset="0"/>
                <a:hlinkClick r:id="rId4"/>
              </a:rPr>
              <a:t>http://www.powermeasurements.org/library/Presentations/NCMS%202013%20-%20Non-Blondel%20Metering.pdf</a:t>
            </a:r>
            <a:br>
              <a:rPr lang="en-US" altLang="en-US" sz="2400">
                <a:solidFill>
                  <a:srgbClr val="000000"/>
                </a:solidFill>
                <a:latin typeface="Arial" panose="020B0604020202020204" pitchFamily="34" charset="0"/>
              </a:rPr>
            </a:br>
            <a:endParaRPr lang="en-US" altLang="en-US" sz="2400">
              <a:solidFill>
                <a:srgbClr val="000000"/>
              </a:solidFill>
              <a:latin typeface="Arial" panose="020B0604020202020204" pitchFamily="34" charset="0"/>
            </a:endParaRPr>
          </a:p>
          <a:p>
            <a:pPr eaLnBrk="1" hangingPunct="1">
              <a:lnSpc>
                <a:spcPct val="100000"/>
              </a:lnSpc>
              <a:spcBef>
                <a:spcPct val="0"/>
              </a:spcBef>
            </a:pPr>
            <a:r>
              <a:rPr lang="en-US" altLang="en-US" sz="2400">
                <a:solidFill>
                  <a:srgbClr val="000000"/>
                </a:solidFill>
                <a:latin typeface="Arial" panose="020B0604020202020204" pitchFamily="34" charset="0"/>
                <a:hlinkClick r:id="rId5"/>
              </a:rPr>
              <a:t>Third Party meter sites</a:t>
            </a:r>
          </a:p>
          <a:p>
            <a:pPr eaLnBrk="1" hangingPunct="1">
              <a:lnSpc>
                <a:spcPct val="100000"/>
              </a:lnSpc>
              <a:spcBef>
                <a:spcPct val="0"/>
              </a:spcBef>
            </a:pPr>
            <a:r>
              <a:rPr lang="en-US" altLang="en-US" sz="2400">
                <a:solidFill>
                  <a:srgbClr val="000000"/>
                </a:solidFill>
                <a:latin typeface="Arial" panose="020B0604020202020204" pitchFamily="34" charset="0"/>
                <a:hlinkClick r:id="rId5"/>
              </a:rPr>
              <a:t>https://www.baycitymetering.com/</a:t>
            </a:r>
            <a:endParaRPr lang="en-US" altLang="en-US" sz="24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p:txBody>
      </p:sp>
      <p:sp>
        <p:nvSpPr>
          <p:cNvPr id="6" name="Title 5">
            <a:extLst>
              <a:ext uri="{FF2B5EF4-FFF2-40B4-BE49-F238E27FC236}">
                <a16:creationId xmlns:a16="http://schemas.microsoft.com/office/drawing/2014/main" id="{7FD30544-A497-7FB4-412B-A8C2BA93EC48}"/>
              </a:ext>
            </a:extLst>
          </p:cNvPr>
          <p:cNvSpPr>
            <a:spLocks noGrp="1"/>
          </p:cNvSpPr>
          <p:nvPr>
            <p:ph type="title"/>
          </p:nvPr>
        </p:nvSpPr>
        <p:spPr/>
        <p:txBody>
          <a:bodyPr/>
          <a:lstStyle/>
          <a:p>
            <a:pPr fontAlgn="auto">
              <a:spcAft>
                <a:spcPts val="0"/>
              </a:spcAft>
              <a:defRPr/>
            </a:pPr>
            <a:r>
              <a:rPr dirty="0"/>
              <a:t>References</a:t>
            </a:r>
          </a:p>
        </p:txBody>
      </p:sp>
      <p:sp>
        <p:nvSpPr>
          <p:cNvPr id="69636" name="Footer Placeholder 1">
            <a:extLst>
              <a:ext uri="{FF2B5EF4-FFF2-40B4-BE49-F238E27FC236}">
                <a16:creationId xmlns:a16="http://schemas.microsoft.com/office/drawing/2014/main" id="{84D6904D-0F07-D999-823D-6A913D1E05A8}"/>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95DC6112-41BA-8374-96CC-6E4A0940A24B}"/>
              </a:ext>
            </a:extLst>
          </p:cNvPr>
          <p:cNvSpPr>
            <a:spLocks noGrp="1"/>
          </p:cNvSpPr>
          <p:nvPr>
            <p:ph type="sldNum" sz="quarter" idx="4"/>
          </p:nvPr>
        </p:nvSpPr>
        <p:spPr/>
        <p:txBody>
          <a:bodyPr/>
          <a:lstStyle/>
          <a:p>
            <a:pPr>
              <a:defRPr/>
            </a:pPr>
            <a:fld id="{FFF39EF4-6F41-6E49-99C8-677F6648F0C0}"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59E1562-5752-C4FF-3B1D-AE2DE188C30C}"/>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Agenda</a:t>
            </a:r>
          </a:p>
        </p:txBody>
      </p:sp>
      <p:sp>
        <p:nvSpPr>
          <p:cNvPr id="71683" name="Rectangle 3">
            <a:extLst>
              <a:ext uri="{FF2B5EF4-FFF2-40B4-BE49-F238E27FC236}">
                <a16:creationId xmlns:a16="http://schemas.microsoft.com/office/drawing/2014/main" id="{5F3A04B6-E697-DB16-A14A-735A86A5B18D}"/>
              </a:ext>
            </a:extLst>
          </p:cNvPr>
          <p:cNvSpPr>
            <a:spLocks noGrp="1" noChangeArrowheads="1"/>
          </p:cNvSpPr>
          <p:nvPr>
            <p:ph idx="1"/>
          </p:nvPr>
        </p:nvSpPr>
        <p:spPr>
          <a:xfrm>
            <a:off x="628650" y="1558925"/>
            <a:ext cx="7886700" cy="4841875"/>
          </a:xfrm>
          <a:solidFill>
            <a:srgbClr val="FFFFFF"/>
          </a:solidFill>
        </p:spPr>
        <p:txBody>
          <a:bodyPr/>
          <a:lstStyle/>
          <a:p>
            <a:pPr marL="0" indent="0" algn="ctr">
              <a:lnSpc>
                <a:spcPct val="80000"/>
              </a:lnSpc>
              <a:spcAft>
                <a:spcPts val="1200"/>
              </a:spcAft>
              <a:buFont typeface="Arial" panose="020B0604020202020204" pitchFamily="34" charset="0"/>
              <a:buNone/>
            </a:pPr>
            <a:r>
              <a:rPr lang="en-US" altLang="en-US" sz="2400"/>
              <a:t>Meters 101 - Electro-Mechanical vs Solid-State</a:t>
            </a:r>
          </a:p>
          <a:p>
            <a:pPr marL="0" indent="0" algn="ctr">
              <a:lnSpc>
                <a:spcPct val="80000"/>
              </a:lnSpc>
              <a:spcAft>
                <a:spcPts val="1200"/>
              </a:spcAft>
              <a:buFont typeface="Arial" panose="020B0604020202020204" pitchFamily="34" charset="0"/>
              <a:buNone/>
            </a:pPr>
            <a:r>
              <a:rPr lang="en-US" altLang="en-US" sz="2400"/>
              <a:t>Meter Forms</a:t>
            </a:r>
          </a:p>
          <a:p>
            <a:pPr marL="0" indent="0" algn="ctr">
              <a:lnSpc>
                <a:spcPct val="80000"/>
              </a:lnSpc>
              <a:spcAft>
                <a:spcPts val="1200"/>
              </a:spcAft>
              <a:buFont typeface="Arial" panose="020B0604020202020204" pitchFamily="34" charset="0"/>
              <a:buNone/>
            </a:pPr>
            <a:r>
              <a:rPr lang="en-US" altLang="en-US" sz="2400"/>
              <a:t>Self-Contained vs Transformer Rated</a:t>
            </a:r>
          </a:p>
          <a:p>
            <a:pPr marL="0" indent="0" algn="ctr">
              <a:lnSpc>
                <a:spcPct val="80000"/>
              </a:lnSpc>
              <a:spcAft>
                <a:spcPts val="1200"/>
              </a:spcAft>
              <a:buFont typeface="Arial" panose="020B0604020202020204" pitchFamily="34" charset="0"/>
              <a:buNone/>
            </a:pPr>
            <a:r>
              <a:rPr lang="en-US" altLang="en-US" sz="2400"/>
              <a:t>Blondel’s Theorem</a:t>
            </a:r>
          </a:p>
          <a:p>
            <a:pPr marL="0" indent="0" algn="ctr">
              <a:lnSpc>
                <a:spcPct val="80000"/>
              </a:lnSpc>
              <a:spcAft>
                <a:spcPts val="1200"/>
              </a:spcAft>
              <a:buFont typeface="Arial" panose="020B0604020202020204" pitchFamily="34" charset="0"/>
              <a:buNone/>
            </a:pPr>
            <a:r>
              <a:rPr lang="en-US" altLang="en-US" sz="2400"/>
              <a:t>Available References</a:t>
            </a:r>
          </a:p>
        </p:txBody>
      </p:sp>
      <p:sp>
        <p:nvSpPr>
          <p:cNvPr id="71684" name="Footer Placeholder 1">
            <a:extLst>
              <a:ext uri="{FF2B5EF4-FFF2-40B4-BE49-F238E27FC236}">
                <a16:creationId xmlns:a16="http://schemas.microsoft.com/office/drawing/2014/main" id="{CE5CD6A1-05CD-7A8B-7557-1BD05AC0073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F9F9A75F-2512-65BB-8DD2-F883DC368724}"/>
              </a:ext>
            </a:extLst>
          </p:cNvPr>
          <p:cNvSpPr>
            <a:spLocks noGrp="1"/>
          </p:cNvSpPr>
          <p:nvPr>
            <p:ph type="sldNum" sz="quarter" idx="4"/>
          </p:nvPr>
        </p:nvSpPr>
        <p:spPr/>
        <p:txBody>
          <a:bodyPr/>
          <a:lstStyle/>
          <a:p>
            <a:pPr>
              <a:defRPr/>
            </a:pPr>
            <a:fld id="{18309ED7-5213-8A47-B2FE-3315104AE92A}"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dirty="0">
                <a:latin typeface="+mj-lt"/>
                <a:cs typeface="Arial" panose="020B0604020202020204" pitchFamily="34" charset="0"/>
              </a:rPr>
              <a:t>Questions and Discussion</a:t>
            </a:r>
          </a:p>
        </p:txBody>
      </p:sp>
      <p:sp>
        <p:nvSpPr>
          <p:cNvPr id="9" name="Rectangle 5">
            <a:extLst>
              <a:ext uri="{FF2B5EF4-FFF2-40B4-BE49-F238E27FC236}">
                <a16:creationId xmlns:a16="http://schemas.microsoft.com/office/drawing/2014/main" id="{2FE8F9E2-C6BB-3ED2-0D0D-AC9DB0B5D74B}"/>
              </a:ext>
            </a:extLst>
          </p:cNvPr>
          <p:cNvSpPr>
            <a:spLocks noGrp="1" noChangeArrowheads="1"/>
          </p:cNvSpPr>
          <p:nvPr>
            <p:ph idx="1"/>
          </p:nvPr>
        </p:nvSpPr>
        <p:spPr>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Perry Lawton</a:t>
            </a:r>
          </a:p>
          <a:p>
            <a:pPr algn="ctr" eaLnBrk="1" hangingPunct="1">
              <a:buFontTx/>
              <a:buNone/>
            </a:pPr>
            <a:r>
              <a:rPr lang="en-US" altLang="en-US" sz="2000" i="1" dirty="0">
                <a:latin typeface="Arial" panose="020B0604020202020204" pitchFamily="34" charset="0"/>
                <a:cs typeface="Arial" panose="020B0604020202020204" pitchFamily="34" charset="0"/>
              </a:rPr>
              <a:t>Northeastern Regional Sales Manager</a:t>
            </a:r>
          </a:p>
          <a:p>
            <a:pPr algn="ctr" eaLnBrk="1" hangingPunct="1">
              <a:buFontTx/>
              <a:buNone/>
            </a:pPr>
            <a:r>
              <a:rPr lang="en-US" altLang="en-US" sz="2000" dirty="0" err="1">
                <a:solidFill>
                  <a:schemeClr val="accent6">
                    <a:lumMod val="50000"/>
                  </a:schemeClr>
                </a:solidFill>
                <a:latin typeface="Arial" panose="020B0604020202020204" pitchFamily="34" charset="0"/>
                <a:cs typeface="Arial" panose="020B0604020202020204" pitchFamily="34" charset="0"/>
              </a:rPr>
              <a:t>perry.lawton@tescometering.com</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Metering </a:t>
            </a:r>
            <a:r>
              <a:rPr lang="en-US" altLang="en-US" sz="1800" i="1" dirty="0">
                <a:latin typeface="Arial"/>
                <a:cs typeface="Arial"/>
              </a:rPr>
              <a:t>Bristol, PA</a:t>
            </a:r>
          </a:p>
          <a:p>
            <a:pPr algn="ctr" eaLnBrk="1" hangingPunct="1">
              <a:buFontTx/>
              <a:buNone/>
            </a:pPr>
            <a:r>
              <a:rPr lang="en-US" altLang="en-US" sz="2400" dirty="0">
                <a:solidFill>
                  <a:schemeClr val="accent6">
                    <a:lumMod val="50000"/>
                  </a:schemeClr>
                </a:solidFill>
                <a:latin typeface="Arial" panose="020B0604020202020204" pitchFamily="34" charset="0"/>
                <a:cs typeface="Arial" panose="020B0604020202020204" pitchFamily="34" charset="0"/>
              </a:rPr>
              <a:t>215.500.7511</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6">
                    <a:lumMod val="50000"/>
                  </a:schemeClr>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8DA3292B-757C-35F5-664D-389BC7452D0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EA31A7D-D387-7CBC-E6A1-2C80059B3772}"/>
              </a:ext>
            </a:extLst>
          </p:cNvPr>
          <p:cNvSpPr>
            <a:spLocks noGrp="1"/>
          </p:cNvSpPr>
          <p:nvPr>
            <p:ph type="sldNum" sz="quarter" idx="4"/>
          </p:nvPr>
        </p:nvSpPr>
        <p:spPr/>
        <p:txBody>
          <a:bodyPr/>
          <a:lstStyle/>
          <a:p>
            <a:fld id="{4BEAC4C4-F0A7-4B61-A827-E4198D078267}" type="slidenum">
              <a:rPr lang="en-US" smtClean="0"/>
              <a:t>29</a:t>
            </a:fld>
            <a:endParaRPr lang="en-US" dirty="0"/>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8817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27F18868-B856-926E-4A9B-C0C9F8BC3AB9}"/>
              </a:ext>
            </a:extLst>
          </p:cNvPr>
          <p:cNvSpPr txBox="1">
            <a:spLocks noChangeArrowheads="1"/>
          </p:cNvSpPr>
          <p:nvPr/>
        </p:nvSpPr>
        <p:spPr bwMode="auto">
          <a:xfrm>
            <a:off x="871105" y="5134407"/>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1"/>
                </a:solidFill>
                <a:latin typeface="Arial"/>
                <a:cs typeface="Arial"/>
              </a:rPr>
              <a:t>ISO 9001:2015 Certified Quality Company</a:t>
            </a:r>
          </a:p>
          <a:p>
            <a:pPr algn="ctr" eaLnBrk="1" hangingPunct="1">
              <a:spcBef>
                <a:spcPct val="0"/>
              </a:spcBef>
              <a:buFontTx/>
              <a:buNone/>
            </a:pPr>
            <a:r>
              <a:rPr lang="en-US" altLang="en-US" sz="1400" b="1" dirty="0">
                <a:solidFill>
                  <a:schemeClr val="accent1"/>
                </a:solidFill>
                <a:latin typeface="Arial"/>
                <a:cs typeface="Arial"/>
              </a:rPr>
              <a:t>ISO 17025:2017 Accredited Laboratory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20A2C72-AC54-86DA-AD7E-B513886048EF}"/>
              </a:ext>
            </a:extLst>
          </p:cNvPr>
          <p:cNvSpPr>
            <a:spLocks noGrp="1" noChangeArrowheads="1"/>
          </p:cNvSpPr>
          <p:nvPr>
            <p:ph type="title"/>
          </p:nvPr>
        </p:nvSpPr>
        <p:spPr bwMode="auto">
          <a:xfrm>
            <a:off x="457200" y="228600"/>
            <a:ext cx="8229600" cy="1143000"/>
          </a:xfrm>
        </p:spPr>
        <p:txBody>
          <a:bodyPr wrap="square" numCol="1" anchor="t" anchorCtr="0" compatLnSpc="1">
            <a:prstTxWarp prst="textNoShape">
              <a:avLst/>
            </a:prstTxWarp>
          </a:bodyPr>
          <a:lstStyle/>
          <a:p>
            <a:pPr fontAlgn="auto">
              <a:spcAft>
                <a:spcPts val="0"/>
              </a:spcAft>
              <a:defRPr/>
            </a:pPr>
            <a:r>
              <a:rPr altLang="en-US" sz="4000">
                <a:latin typeface="Arial" panose="020B0604020202020204" pitchFamily="34" charset="0"/>
                <a:cs typeface="Arial" panose="020B0604020202020204" pitchFamily="34" charset="0"/>
              </a:rPr>
              <a:t>Induction Meters</a:t>
            </a:r>
          </a:p>
        </p:txBody>
      </p:sp>
      <p:sp>
        <p:nvSpPr>
          <p:cNvPr id="23555" name="Rectangle 3">
            <a:extLst>
              <a:ext uri="{FF2B5EF4-FFF2-40B4-BE49-F238E27FC236}">
                <a16:creationId xmlns:a16="http://schemas.microsoft.com/office/drawing/2014/main" id="{485978CA-9583-F25C-81BF-6724815F7489}"/>
              </a:ext>
            </a:extLst>
          </p:cNvPr>
          <p:cNvSpPr>
            <a:spLocks noGrp="1" noChangeArrowheads="1"/>
          </p:cNvSpPr>
          <p:nvPr>
            <p:ph idx="1"/>
          </p:nvPr>
        </p:nvSpPr>
        <p:spPr>
          <a:xfrm>
            <a:off x="298450" y="1143000"/>
            <a:ext cx="5089525" cy="5257800"/>
          </a:xfrm>
        </p:spPr>
        <p:txBody>
          <a:bodyPr rtlCol="0">
            <a:normAutofit/>
          </a:bodyPr>
          <a:lstStyle/>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Two coils and a conducting (usually aluminum) disk.  A braking magnet.</a:t>
            </a:r>
          </a:p>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Magnetic field from the first coil generates </a:t>
            </a:r>
            <a:r>
              <a:rPr lang="en-US" altLang="en-US" sz="1800" i="1" dirty="0">
                <a:latin typeface="Arial" panose="020B0604020202020204" pitchFamily="34" charset="0"/>
                <a:cs typeface="Arial" panose="020B0604020202020204" pitchFamily="34" charset="0"/>
              </a:rPr>
              <a:t>eddy currents</a:t>
            </a:r>
            <a:r>
              <a:rPr lang="en-US" altLang="en-US" sz="1800" dirty="0">
                <a:latin typeface="Arial" panose="020B0604020202020204" pitchFamily="34" charset="0"/>
                <a:cs typeface="Arial" panose="020B0604020202020204" pitchFamily="34" charset="0"/>
              </a:rPr>
              <a:t> in the disk</a:t>
            </a:r>
          </a:p>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Magnetic field from the second coil interacts with the eddy currents to cause motion</a:t>
            </a:r>
          </a:p>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Disk would accelerate without bound except for eddy currents caused by motion through fixed magnetic field which slows the disk</a:t>
            </a:r>
          </a:p>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The end result is that each revolution of the disk measures a constant amount of energy</a:t>
            </a:r>
          </a:p>
          <a:p>
            <a:pPr fontAlgn="auto">
              <a:lnSpc>
                <a:spcPct val="80000"/>
              </a:lnSpc>
              <a:spcAft>
                <a:spcPts val="0"/>
              </a:spcAft>
              <a:defRPr/>
            </a:pPr>
            <a:endParaRPr lang="en-US" altLang="en-US" sz="2000" dirty="0"/>
          </a:p>
        </p:txBody>
      </p:sp>
      <p:sp>
        <p:nvSpPr>
          <p:cNvPr id="20485" name="Footer Placeholder 4">
            <a:extLst>
              <a:ext uri="{FF2B5EF4-FFF2-40B4-BE49-F238E27FC236}">
                <a16:creationId xmlns:a16="http://schemas.microsoft.com/office/drawing/2014/main" id="{9B099D52-2C73-A31C-6A50-D94323CBF95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20486" name="Slide Number Placeholder 5">
            <a:extLst>
              <a:ext uri="{FF2B5EF4-FFF2-40B4-BE49-F238E27FC236}">
                <a16:creationId xmlns:a16="http://schemas.microsoft.com/office/drawing/2014/main" id="{595A1E88-605C-2EDE-A26F-BE4973EEBBA2}"/>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86E88E-E0E1-4C40-81A0-FE426092047A}" type="slidenum">
              <a:rPr lang="en-US" altLang="en-US"/>
              <a:pPr/>
              <a:t>3</a:t>
            </a:fld>
            <a:endParaRPr lang="en-US" altLang="en-US"/>
          </a:p>
        </p:txBody>
      </p:sp>
      <p:pic>
        <p:nvPicPr>
          <p:cNvPr id="20484" name="Picture 5">
            <a:extLst>
              <a:ext uri="{FF2B5EF4-FFF2-40B4-BE49-F238E27FC236}">
                <a16:creationId xmlns:a16="http://schemas.microsoft.com/office/drawing/2014/main" id="{D3403B5D-BC43-0FD6-8C87-946B13342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76400"/>
            <a:ext cx="3070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30</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r="23434"/>
          <a:stretch/>
        </p:blipFill>
        <p:spPr>
          <a:xfrm>
            <a:off x="1143000" y="5135613"/>
            <a:ext cx="5254316"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pic>
        <p:nvPicPr>
          <p:cNvPr id="5" name="Picture 4" descr="A red and black logo&#10;&#10;Description automatically generated">
            <a:extLst>
              <a:ext uri="{FF2B5EF4-FFF2-40B4-BE49-F238E27FC236}">
                <a16:creationId xmlns:a16="http://schemas.microsoft.com/office/drawing/2014/main" id="{19274C7C-959D-EA58-2AFB-66F711E9B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372" y="5340060"/>
            <a:ext cx="1596298" cy="973803"/>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315D2D8-B08A-012A-042B-0C6E58F0A076}"/>
              </a:ext>
            </a:extLst>
          </p:cNvPr>
          <p:cNvSpPr>
            <a:spLocks noGrp="1" noChangeArrowheads="1"/>
          </p:cNvSpPr>
          <p:nvPr>
            <p:ph type="title" idx="4294967295"/>
          </p:nvPr>
        </p:nvSpPr>
        <p:spPr bwMode="auto">
          <a:xfrm>
            <a:off x="990600" y="239486"/>
            <a:ext cx="7772400" cy="609600"/>
          </a:xfrm>
        </p:spPr>
        <p:txBody>
          <a:bodyPr wrap="square" numCol="1" anchor="t" anchorCtr="0" compatLnSpc="1">
            <a:prstTxWarp prst="textNoShape">
              <a:avLst/>
            </a:prstTxWarp>
            <a:normAutofit/>
          </a:bodyPr>
          <a:lstStyle/>
          <a:p>
            <a:pPr fontAlgn="auto">
              <a:spcAft>
                <a:spcPts val="0"/>
              </a:spcAft>
              <a:defRPr/>
            </a:pPr>
            <a:r>
              <a:rPr altLang="en-US" dirty="0">
                <a:latin typeface="+mj-lt"/>
                <a:cs typeface="Arial" panose="020B0604020202020204" pitchFamily="34" charset="0"/>
              </a:rPr>
              <a:t>Basic Energy Formula</a:t>
            </a:r>
          </a:p>
        </p:txBody>
      </p:sp>
      <p:sp>
        <p:nvSpPr>
          <p:cNvPr id="22531" name="Rectangle 3">
            <a:extLst>
              <a:ext uri="{FF2B5EF4-FFF2-40B4-BE49-F238E27FC236}">
                <a16:creationId xmlns:a16="http://schemas.microsoft.com/office/drawing/2014/main" id="{FD020A8A-C8A3-CC7E-F106-4BA2C9F26C59}"/>
              </a:ext>
            </a:extLst>
          </p:cNvPr>
          <p:cNvSpPr>
            <a:spLocks noGrp="1" noChangeArrowheads="1"/>
          </p:cNvSpPr>
          <p:nvPr>
            <p:ph type="body" sz="half" idx="4294967295"/>
          </p:nvPr>
        </p:nvSpPr>
        <p:spPr>
          <a:xfrm>
            <a:off x="533400" y="1236662"/>
            <a:ext cx="7772400" cy="4114800"/>
          </a:xfrm>
        </p:spPr>
        <p:txBody>
          <a:bodyPr/>
          <a:lstStyle/>
          <a:p>
            <a:r>
              <a:rPr lang="en-US" altLang="en-US" sz="2000" dirty="0">
                <a:latin typeface="Arial" panose="020B0604020202020204" pitchFamily="34" charset="0"/>
                <a:cs typeface="Arial" panose="020B0604020202020204" pitchFamily="34" charset="0"/>
              </a:rPr>
              <a:t>The essential specification of a watthour meter’s measurement is given by the value </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K</a:t>
            </a:r>
            <a:r>
              <a:rPr lang="en-US" altLang="en-US" sz="2000" i="1" baseline="-25000" dirty="0" err="1">
                <a:latin typeface="Arial" panose="020B0604020202020204" pitchFamily="34" charset="0"/>
                <a:cs typeface="Arial" panose="020B0604020202020204" pitchFamily="34" charset="0"/>
              </a:rPr>
              <a:t>h</a:t>
            </a:r>
            <a:r>
              <a:rPr lang="en-US" altLang="en-US" sz="2000" baseline="-25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Watthours per disk revolution ]</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A </a:t>
            </a:r>
            <a:r>
              <a:rPr lang="en-US" altLang="en-US" sz="2000" dirty="0" err="1">
                <a:latin typeface="Arial" panose="020B0604020202020204" pitchFamily="34" charset="0"/>
                <a:cs typeface="Arial" panose="020B0604020202020204" pitchFamily="34" charset="0"/>
              </a:rPr>
              <a:t>Kh</a:t>
            </a:r>
            <a:r>
              <a:rPr lang="en-US" altLang="en-US" sz="2000" dirty="0">
                <a:latin typeface="Arial" panose="020B0604020202020204" pitchFamily="34" charset="0"/>
                <a:cs typeface="Arial" panose="020B0604020202020204" pitchFamily="34" charset="0"/>
              </a:rPr>
              <a:t> of 7.2 is typical. In this example, each full rotation of the disk is equivalent to 7.2Wh of energy.</a:t>
            </a:r>
            <a:endParaRPr lang="ru-RU"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The watthour meter formula is as follows:</a:t>
            </a:r>
          </a:p>
          <a:p>
            <a:pPr>
              <a:buFont typeface="Monotype Sorts" pitchFamily="2" charset="2"/>
              <a:buNone/>
            </a:pPr>
            <a:endParaRPr lang="en-US" altLang="en-US" dirty="0"/>
          </a:p>
          <a:p>
            <a:endParaRPr lang="en-US" altLang="en-US" dirty="0"/>
          </a:p>
        </p:txBody>
      </p:sp>
      <p:graphicFrame>
        <p:nvGraphicFramePr>
          <p:cNvPr id="22532" name="Object 4">
            <a:extLst>
              <a:ext uri="{FF2B5EF4-FFF2-40B4-BE49-F238E27FC236}">
                <a16:creationId xmlns:a16="http://schemas.microsoft.com/office/drawing/2014/main" id="{05D6FC1F-F262-EB6E-3A93-4FF3FE9EA815}"/>
              </a:ext>
            </a:extLst>
          </p:cNvPr>
          <p:cNvGraphicFramePr>
            <a:graphicFrameLocks noGrp="1" noChangeAspect="1"/>
          </p:cNvGraphicFramePr>
          <p:nvPr>
            <p:ph sz="half" idx="4294967295"/>
            <p:extLst>
              <p:ext uri="{D42A27DB-BD31-4B8C-83A1-F6EECF244321}">
                <p14:modId xmlns:p14="http://schemas.microsoft.com/office/powerpoint/2010/main" val="2921313775"/>
              </p:ext>
            </p:extLst>
          </p:nvPr>
        </p:nvGraphicFramePr>
        <p:xfrm>
          <a:off x="1363662" y="4591275"/>
          <a:ext cx="6416675" cy="744538"/>
        </p:xfrm>
        <a:graphic>
          <a:graphicData uri="http://schemas.openxmlformats.org/presentationml/2006/ole">
            <mc:AlternateContent xmlns:mc="http://schemas.openxmlformats.org/markup-compatibility/2006">
              <mc:Choice xmlns:v="urn:schemas-microsoft-com:vml" Requires="v">
                <p:oleObj name="Equation" r:id="rId3" imgW="85725000" imgH="9944100" progId="Equation.3">
                  <p:embed/>
                </p:oleObj>
              </mc:Choice>
              <mc:Fallback>
                <p:oleObj name="Equation" r:id="rId3" imgW="85725000" imgH="99441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662" y="4591275"/>
                        <a:ext cx="6416675"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Footer Placeholder 4">
            <a:extLst>
              <a:ext uri="{FF2B5EF4-FFF2-40B4-BE49-F238E27FC236}">
                <a16:creationId xmlns:a16="http://schemas.microsoft.com/office/drawing/2014/main" id="{FB9113B7-E6CF-7A33-4006-D26609D402BB}"/>
              </a:ext>
            </a:extLst>
          </p:cNvPr>
          <p:cNvSpPr txBox="1">
            <a:spLocks noChangeArrowheads="1"/>
          </p:cNvSpPr>
          <p:nvPr/>
        </p:nvSpPr>
        <p:spPr bwMode="auto">
          <a:xfrm>
            <a:off x="628650" y="633730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1200" b="1">
                <a:solidFill>
                  <a:schemeClr val="accent1"/>
                </a:solidFill>
                <a:latin typeface="Arial" panose="020B0604020202020204" pitchFamily="34" charset="0"/>
              </a:rPr>
              <a:t>tescometering.com</a:t>
            </a:r>
          </a:p>
        </p:txBody>
      </p:sp>
      <p:sp>
        <p:nvSpPr>
          <p:cNvPr id="22534" name="Slide Number Placeholder 5">
            <a:extLst>
              <a:ext uri="{FF2B5EF4-FFF2-40B4-BE49-F238E27FC236}">
                <a16:creationId xmlns:a16="http://schemas.microsoft.com/office/drawing/2014/main" id="{8C704C4E-C4EF-2A85-9681-9380842FD0A1}"/>
              </a:ext>
            </a:extLst>
          </p:cNvPr>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30000"/>
              </a:spcBef>
              <a:buFontTx/>
              <a:buNone/>
            </a:pPr>
            <a:fld id="{4DB1C601-3C05-6C40-8800-24F0F17BFA77}" type="slidenum">
              <a:rPr lang="en-US" altLang="en-US" sz="1200">
                <a:latin typeface="Arial" panose="020B0604020202020204" pitchFamily="34" charset="0"/>
              </a:rPr>
              <a:pPr algn="r" eaLnBrk="1" hangingPunct="1">
                <a:lnSpc>
                  <a:spcPct val="100000"/>
                </a:lnSpc>
                <a:spcBef>
                  <a:spcPct val="30000"/>
                </a:spcBef>
                <a:buFontTx/>
                <a:buNone/>
              </a:pPr>
              <a:t>4</a:t>
            </a:fld>
            <a:endParaRPr lang="en-US" altLang="en-US" sz="12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AD491633-F5E8-CDAA-7F65-89425B94CA4E}"/>
              </a:ext>
            </a:extLst>
          </p:cNvPr>
          <p:cNvSpPr>
            <a:spLocks noGrp="1" noChangeArrowheads="1"/>
          </p:cNvSpPr>
          <p:nvPr>
            <p:ph type="title"/>
          </p:nvPr>
        </p:nvSpPr>
        <p:spPr>
          <a:xfrm>
            <a:off x="1557338" y="152400"/>
            <a:ext cx="7207250" cy="679450"/>
          </a:xfrm>
        </p:spPr>
        <p:txBody>
          <a:bodyPr/>
          <a:lstStyle/>
          <a:p>
            <a:pPr marL="838200" indent="-838200" fontAlgn="auto">
              <a:spcAft>
                <a:spcPts val="0"/>
              </a:spcAft>
              <a:defRPr/>
            </a:pPr>
            <a:r>
              <a:rPr altLang="en-US" dirty="0"/>
              <a:t>Meters 101 – Solid-</a:t>
            </a:r>
            <a:r>
              <a:rPr lang="en-US" altLang="en-US" dirty="0"/>
              <a:t>S</a:t>
            </a:r>
            <a:r>
              <a:rPr altLang="en-US" dirty="0"/>
              <a:t>tate</a:t>
            </a:r>
          </a:p>
        </p:txBody>
      </p:sp>
      <p:sp>
        <p:nvSpPr>
          <p:cNvPr id="24582" name="Footer Placeholder 1">
            <a:extLst>
              <a:ext uri="{FF2B5EF4-FFF2-40B4-BE49-F238E27FC236}">
                <a16:creationId xmlns:a16="http://schemas.microsoft.com/office/drawing/2014/main" id="{FC915770-D328-12AD-BABE-C9C40AD1C7B3}"/>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4" name="Slide Number Placeholder 3">
            <a:extLst>
              <a:ext uri="{FF2B5EF4-FFF2-40B4-BE49-F238E27FC236}">
                <a16:creationId xmlns:a16="http://schemas.microsoft.com/office/drawing/2014/main" id="{9137F64F-FE4B-41A8-2D3E-79517B422CE7}"/>
              </a:ext>
            </a:extLst>
          </p:cNvPr>
          <p:cNvSpPr>
            <a:spLocks noGrp="1"/>
          </p:cNvSpPr>
          <p:nvPr>
            <p:ph type="sldNum" sz="quarter" idx="4"/>
          </p:nvPr>
        </p:nvSpPr>
        <p:spPr/>
        <p:txBody>
          <a:bodyPr/>
          <a:lstStyle/>
          <a:p>
            <a:pPr>
              <a:defRPr/>
            </a:pPr>
            <a:fld id="{70609F6B-2C5D-DB45-9A1E-1934845A9CF6}" type="slidenum">
              <a:rPr lang="en-US"/>
              <a:pPr>
                <a:defRPr/>
              </a:pPr>
              <a:t>5</a:t>
            </a:fld>
            <a:endParaRPr lang="en-US" dirty="0"/>
          </a:p>
        </p:txBody>
      </p:sp>
      <p:grpSp>
        <p:nvGrpSpPr>
          <p:cNvPr id="24579" name="Group 2">
            <a:extLst>
              <a:ext uri="{FF2B5EF4-FFF2-40B4-BE49-F238E27FC236}">
                <a16:creationId xmlns:a16="http://schemas.microsoft.com/office/drawing/2014/main" id="{8698C630-1F88-CCD1-E86D-AF255FD1D953}"/>
              </a:ext>
            </a:extLst>
          </p:cNvPr>
          <p:cNvGrpSpPr>
            <a:grpSpLocks/>
          </p:cNvGrpSpPr>
          <p:nvPr/>
        </p:nvGrpSpPr>
        <p:grpSpPr bwMode="auto">
          <a:xfrm>
            <a:off x="1447800" y="3733800"/>
            <a:ext cx="5867400" cy="2209800"/>
            <a:chOff x="90488" y="2362200"/>
            <a:chExt cx="4937125" cy="1676400"/>
          </a:xfrm>
        </p:grpSpPr>
        <p:sp>
          <p:nvSpPr>
            <p:cNvPr id="24584" name="Rectangle 1">
              <a:extLst>
                <a:ext uri="{FF2B5EF4-FFF2-40B4-BE49-F238E27FC236}">
                  <a16:creationId xmlns:a16="http://schemas.microsoft.com/office/drawing/2014/main" id="{34D78EE0-BB2E-90FA-A1C8-CAF32C4F4FED}"/>
                </a:ext>
              </a:extLst>
            </p:cNvPr>
            <p:cNvSpPr>
              <a:spLocks noChangeArrowheads="1"/>
            </p:cNvSpPr>
            <p:nvPr/>
          </p:nvSpPr>
          <p:spPr bwMode="auto">
            <a:xfrm>
              <a:off x="90488" y="2667000"/>
              <a:ext cx="1431925" cy="4572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CURRENT TRANSFORMER</a:t>
              </a:r>
            </a:p>
          </p:txBody>
        </p:sp>
        <p:sp>
          <p:nvSpPr>
            <p:cNvPr id="24585" name="Rectangle 12">
              <a:extLst>
                <a:ext uri="{FF2B5EF4-FFF2-40B4-BE49-F238E27FC236}">
                  <a16:creationId xmlns:a16="http://schemas.microsoft.com/office/drawing/2014/main" id="{23E48FDA-E2A6-C8C0-4B88-9A95DFE0BDAA}"/>
                </a:ext>
              </a:extLst>
            </p:cNvPr>
            <p:cNvSpPr>
              <a:spLocks noChangeArrowheads="1"/>
            </p:cNvSpPr>
            <p:nvPr/>
          </p:nvSpPr>
          <p:spPr bwMode="auto">
            <a:xfrm>
              <a:off x="90488" y="3276600"/>
              <a:ext cx="1431925" cy="4572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POTENTIAL TRANSFORMER</a:t>
              </a:r>
            </a:p>
          </p:txBody>
        </p:sp>
        <p:sp>
          <p:nvSpPr>
            <p:cNvPr id="24586" name="Rectangle 13">
              <a:extLst>
                <a:ext uri="{FF2B5EF4-FFF2-40B4-BE49-F238E27FC236}">
                  <a16:creationId xmlns:a16="http://schemas.microsoft.com/office/drawing/2014/main" id="{AA8849B9-FA8C-CBB3-2B93-623775F8FB0C}"/>
                </a:ext>
              </a:extLst>
            </p:cNvPr>
            <p:cNvSpPr>
              <a:spLocks noChangeArrowheads="1"/>
            </p:cNvSpPr>
            <p:nvPr/>
          </p:nvSpPr>
          <p:spPr bwMode="auto">
            <a:xfrm>
              <a:off x="2571750" y="2743200"/>
              <a:ext cx="5334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ADC</a:t>
              </a:r>
            </a:p>
          </p:txBody>
        </p:sp>
        <p:sp>
          <p:nvSpPr>
            <p:cNvPr id="24587" name="Rectangle 15">
              <a:extLst>
                <a:ext uri="{FF2B5EF4-FFF2-40B4-BE49-F238E27FC236}">
                  <a16:creationId xmlns:a16="http://schemas.microsoft.com/office/drawing/2014/main" id="{8845432B-5F07-178B-5512-247A095BC1F6}"/>
                </a:ext>
              </a:extLst>
            </p:cNvPr>
            <p:cNvSpPr>
              <a:spLocks noChangeArrowheads="1"/>
            </p:cNvSpPr>
            <p:nvPr/>
          </p:nvSpPr>
          <p:spPr bwMode="auto">
            <a:xfrm>
              <a:off x="1674813" y="2743200"/>
              <a:ext cx="7620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FILTER</a:t>
              </a:r>
            </a:p>
          </p:txBody>
        </p:sp>
        <p:sp>
          <p:nvSpPr>
            <p:cNvPr id="24588" name="Rectangle 13">
              <a:extLst>
                <a:ext uri="{FF2B5EF4-FFF2-40B4-BE49-F238E27FC236}">
                  <a16:creationId xmlns:a16="http://schemas.microsoft.com/office/drawing/2014/main" id="{1E746729-19DB-C4A0-56D1-620D8E3DF8BA}"/>
                </a:ext>
              </a:extLst>
            </p:cNvPr>
            <p:cNvSpPr>
              <a:spLocks noChangeArrowheads="1"/>
            </p:cNvSpPr>
            <p:nvPr/>
          </p:nvSpPr>
          <p:spPr bwMode="auto">
            <a:xfrm>
              <a:off x="2571750" y="3352800"/>
              <a:ext cx="5334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ADC</a:t>
              </a:r>
            </a:p>
          </p:txBody>
        </p:sp>
        <p:sp>
          <p:nvSpPr>
            <p:cNvPr id="24589" name="Rectangle 15">
              <a:extLst>
                <a:ext uri="{FF2B5EF4-FFF2-40B4-BE49-F238E27FC236}">
                  <a16:creationId xmlns:a16="http://schemas.microsoft.com/office/drawing/2014/main" id="{640563DE-6B54-78E4-4F9E-D9F676198AE6}"/>
                </a:ext>
              </a:extLst>
            </p:cNvPr>
            <p:cNvSpPr>
              <a:spLocks noChangeArrowheads="1"/>
            </p:cNvSpPr>
            <p:nvPr/>
          </p:nvSpPr>
          <p:spPr bwMode="auto">
            <a:xfrm>
              <a:off x="1674813" y="3352800"/>
              <a:ext cx="7620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FILTER</a:t>
              </a:r>
            </a:p>
          </p:txBody>
        </p:sp>
        <p:sp>
          <p:nvSpPr>
            <p:cNvPr id="24590" name="Rectangle 13">
              <a:extLst>
                <a:ext uri="{FF2B5EF4-FFF2-40B4-BE49-F238E27FC236}">
                  <a16:creationId xmlns:a16="http://schemas.microsoft.com/office/drawing/2014/main" id="{4A906233-9F06-38DF-E519-8D294778E628}"/>
                </a:ext>
              </a:extLst>
            </p:cNvPr>
            <p:cNvSpPr>
              <a:spLocks noChangeArrowheads="1"/>
            </p:cNvSpPr>
            <p:nvPr/>
          </p:nvSpPr>
          <p:spPr bwMode="auto">
            <a:xfrm>
              <a:off x="3284538" y="2362200"/>
              <a:ext cx="711200" cy="16764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MICRO</a:t>
              </a:r>
            </a:p>
            <a:p>
              <a:pPr eaLnBrk="1" hangingPunct="1">
                <a:lnSpc>
                  <a:spcPct val="100000"/>
                </a:lnSpc>
                <a:spcBef>
                  <a:spcPct val="0"/>
                </a:spcBef>
                <a:buFontTx/>
                <a:buNone/>
              </a:pPr>
              <a:r>
                <a:rPr lang="en-US" altLang="en-US" sz="1200">
                  <a:solidFill>
                    <a:srgbClr val="000000"/>
                  </a:solidFill>
                  <a:latin typeface="Arial" panose="020B0604020202020204" pitchFamily="34" charset="0"/>
                </a:rPr>
                <a:t>PROC</a:t>
              </a:r>
            </a:p>
          </p:txBody>
        </p:sp>
        <p:sp>
          <p:nvSpPr>
            <p:cNvPr id="24591" name="Rectangle 15">
              <a:extLst>
                <a:ext uri="{FF2B5EF4-FFF2-40B4-BE49-F238E27FC236}">
                  <a16:creationId xmlns:a16="http://schemas.microsoft.com/office/drawing/2014/main" id="{AD6E3573-AD9A-B15A-6819-39C94DE7686A}"/>
                </a:ext>
              </a:extLst>
            </p:cNvPr>
            <p:cNvSpPr>
              <a:spLocks noChangeArrowheads="1"/>
            </p:cNvSpPr>
            <p:nvPr/>
          </p:nvSpPr>
          <p:spPr bwMode="auto">
            <a:xfrm>
              <a:off x="4189413" y="2624138"/>
              <a:ext cx="8382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DISPLAY</a:t>
              </a:r>
            </a:p>
          </p:txBody>
        </p:sp>
        <p:sp>
          <p:nvSpPr>
            <p:cNvPr id="24592" name="Rectangle 15">
              <a:extLst>
                <a:ext uri="{FF2B5EF4-FFF2-40B4-BE49-F238E27FC236}">
                  <a16:creationId xmlns:a16="http://schemas.microsoft.com/office/drawing/2014/main" id="{AB337678-E06C-90CA-9B93-B564B20A5A1D}"/>
                </a:ext>
              </a:extLst>
            </p:cNvPr>
            <p:cNvSpPr>
              <a:spLocks noChangeArrowheads="1"/>
            </p:cNvSpPr>
            <p:nvPr/>
          </p:nvSpPr>
          <p:spPr bwMode="auto">
            <a:xfrm>
              <a:off x="4178300" y="3048000"/>
              <a:ext cx="849313"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COMM</a:t>
              </a:r>
            </a:p>
          </p:txBody>
        </p:sp>
        <p:sp>
          <p:nvSpPr>
            <p:cNvPr id="24593" name="Rectangle 15">
              <a:extLst>
                <a:ext uri="{FF2B5EF4-FFF2-40B4-BE49-F238E27FC236}">
                  <a16:creationId xmlns:a16="http://schemas.microsoft.com/office/drawing/2014/main" id="{3EF785AD-5140-0EB1-9B77-1BE594398C97}"/>
                </a:ext>
              </a:extLst>
            </p:cNvPr>
            <p:cNvSpPr>
              <a:spLocks noChangeArrowheads="1"/>
            </p:cNvSpPr>
            <p:nvPr/>
          </p:nvSpPr>
          <p:spPr bwMode="auto">
            <a:xfrm>
              <a:off x="4189413" y="3505200"/>
              <a:ext cx="8382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PULSE</a:t>
              </a:r>
            </a:p>
          </p:txBody>
        </p:sp>
        <p:cxnSp>
          <p:nvCxnSpPr>
            <p:cNvPr id="24594" name="Straight Arrow Connector 2">
              <a:extLst>
                <a:ext uri="{FF2B5EF4-FFF2-40B4-BE49-F238E27FC236}">
                  <a16:creationId xmlns:a16="http://schemas.microsoft.com/office/drawing/2014/main" id="{1DB70157-2F8A-A4DF-6341-46292E56F4E0}"/>
                </a:ext>
              </a:extLst>
            </p:cNvPr>
            <p:cNvCxnSpPr>
              <a:cxnSpLocks noChangeShapeType="1"/>
              <a:stCxn id="24584" idx="3"/>
              <a:endCxn id="24587" idx="1"/>
            </p:cNvCxnSpPr>
            <p:nvPr/>
          </p:nvCxnSpPr>
          <p:spPr bwMode="auto">
            <a:xfrm>
              <a:off x="1522413" y="2895600"/>
              <a:ext cx="1524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5" name="Straight Arrow Connector 4">
              <a:extLst>
                <a:ext uri="{FF2B5EF4-FFF2-40B4-BE49-F238E27FC236}">
                  <a16:creationId xmlns:a16="http://schemas.microsoft.com/office/drawing/2014/main" id="{758AC5C1-949A-332D-73EB-C821C0DEC8A9}"/>
                </a:ext>
              </a:extLst>
            </p:cNvPr>
            <p:cNvCxnSpPr>
              <a:cxnSpLocks noChangeShapeType="1"/>
              <a:stCxn id="24585" idx="3"/>
              <a:endCxn id="24589" idx="1"/>
            </p:cNvCxnSpPr>
            <p:nvPr/>
          </p:nvCxnSpPr>
          <p:spPr bwMode="auto">
            <a:xfrm>
              <a:off x="1522413" y="3505200"/>
              <a:ext cx="1524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6" name="Straight Arrow Connector 19">
              <a:extLst>
                <a:ext uri="{FF2B5EF4-FFF2-40B4-BE49-F238E27FC236}">
                  <a16:creationId xmlns:a16="http://schemas.microsoft.com/office/drawing/2014/main" id="{54B90BA8-38B3-9120-28A2-3A772094A4CD}"/>
                </a:ext>
              </a:extLst>
            </p:cNvPr>
            <p:cNvCxnSpPr>
              <a:cxnSpLocks noChangeShapeType="1"/>
              <a:endCxn id="24586" idx="1"/>
            </p:cNvCxnSpPr>
            <p:nvPr/>
          </p:nvCxnSpPr>
          <p:spPr bwMode="auto">
            <a:xfrm>
              <a:off x="2436813" y="2895600"/>
              <a:ext cx="13493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7" name="Straight Arrow Connector 21">
              <a:extLst>
                <a:ext uri="{FF2B5EF4-FFF2-40B4-BE49-F238E27FC236}">
                  <a16:creationId xmlns:a16="http://schemas.microsoft.com/office/drawing/2014/main" id="{161AEA51-06F0-D9E3-EDB2-1729E094FEAC}"/>
                </a:ext>
              </a:extLst>
            </p:cNvPr>
            <p:cNvCxnSpPr>
              <a:cxnSpLocks noChangeShapeType="1"/>
              <a:endCxn id="24588" idx="1"/>
            </p:cNvCxnSpPr>
            <p:nvPr/>
          </p:nvCxnSpPr>
          <p:spPr bwMode="auto">
            <a:xfrm>
              <a:off x="2436813" y="3497263"/>
              <a:ext cx="134937" cy="79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8" name="Straight Arrow Connector 8">
              <a:extLst>
                <a:ext uri="{FF2B5EF4-FFF2-40B4-BE49-F238E27FC236}">
                  <a16:creationId xmlns:a16="http://schemas.microsoft.com/office/drawing/2014/main" id="{79BFFA15-35F6-BFA4-80FD-D035325FCBE7}"/>
                </a:ext>
              </a:extLst>
            </p:cNvPr>
            <p:cNvCxnSpPr>
              <a:cxnSpLocks noChangeShapeType="1"/>
              <a:stCxn id="24586" idx="3"/>
            </p:cNvCxnSpPr>
            <p:nvPr/>
          </p:nvCxnSpPr>
          <p:spPr bwMode="auto">
            <a:xfrm>
              <a:off x="3105150" y="2895600"/>
              <a:ext cx="1793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9" name="Straight Arrow Connector 16">
              <a:extLst>
                <a:ext uri="{FF2B5EF4-FFF2-40B4-BE49-F238E27FC236}">
                  <a16:creationId xmlns:a16="http://schemas.microsoft.com/office/drawing/2014/main" id="{D755EDBA-02FE-28E6-3157-DFEDF548BE29}"/>
                </a:ext>
              </a:extLst>
            </p:cNvPr>
            <p:cNvCxnSpPr>
              <a:cxnSpLocks noChangeShapeType="1"/>
              <a:stCxn id="24588" idx="3"/>
            </p:cNvCxnSpPr>
            <p:nvPr/>
          </p:nvCxnSpPr>
          <p:spPr bwMode="auto">
            <a:xfrm flipV="1">
              <a:off x="3105150" y="3497263"/>
              <a:ext cx="179388" cy="79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0" name="Straight Arrow Connector 18">
              <a:extLst>
                <a:ext uri="{FF2B5EF4-FFF2-40B4-BE49-F238E27FC236}">
                  <a16:creationId xmlns:a16="http://schemas.microsoft.com/office/drawing/2014/main" id="{904D39F0-2F56-6D26-3606-7E7792B53845}"/>
                </a:ext>
              </a:extLst>
            </p:cNvPr>
            <p:cNvCxnSpPr>
              <a:cxnSpLocks noChangeShapeType="1"/>
              <a:stCxn id="24590" idx="3"/>
              <a:endCxn id="24591" idx="1"/>
            </p:cNvCxnSpPr>
            <p:nvPr/>
          </p:nvCxnSpPr>
          <p:spPr bwMode="auto">
            <a:xfrm flipV="1">
              <a:off x="3995738" y="2776538"/>
              <a:ext cx="193675" cy="4238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1" name="Straight Arrow Connector 22">
              <a:extLst>
                <a:ext uri="{FF2B5EF4-FFF2-40B4-BE49-F238E27FC236}">
                  <a16:creationId xmlns:a16="http://schemas.microsoft.com/office/drawing/2014/main" id="{33EE94C1-9ABE-393A-1E86-DD0506F282C8}"/>
                </a:ext>
              </a:extLst>
            </p:cNvPr>
            <p:cNvCxnSpPr>
              <a:cxnSpLocks noChangeShapeType="1"/>
              <a:stCxn id="24590" idx="3"/>
              <a:endCxn id="24592" idx="1"/>
            </p:cNvCxnSpPr>
            <p:nvPr/>
          </p:nvCxnSpPr>
          <p:spPr bwMode="auto">
            <a:xfrm>
              <a:off x="3995738" y="3200400"/>
              <a:ext cx="1825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2" name="Straight Arrow Connector 24">
              <a:extLst>
                <a:ext uri="{FF2B5EF4-FFF2-40B4-BE49-F238E27FC236}">
                  <a16:creationId xmlns:a16="http://schemas.microsoft.com/office/drawing/2014/main" id="{E33011D9-FA8F-DD6F-F4DE-77CB3A77B35E}"/>
                </a:ext>
              </a:extLst>
            </p:cNvPr>
            <p:cNvCxnSpPr>
              <a:cxnSpLocks noChangeShapeType="1"/>
              <a:stCxn id="24590" idx="3"/>
              <a:endCxn id="24593" idx="1"/>
            </p:cNvCxnSpPr>
            <p:nvPr/>
          </p:nvCxnSpPr>
          <p:spPr bwMode="auto">
            <a:xfrm>
              <a:off x="3995738" y="3200400"/>
              <a:ext cx="193675" cy="457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580" name="Text Box 17">
            <a:extLst>
              <a:ext uri="{FF2B5EF4-FFF2-40B4-BE49-F238E27FC236}">
                <a16:creationId xmlns:a16="http://schemas.microsoft.com/office/drawing/2014/main" id="{121617F0-571C-2C9D-1611-90356F2DD64E}"/>
              </a:ext>
            </a:extLst>
          </p:cNvPr>
          <p:cNvSpPr txBox="1">
            <a:spLocks noChangeArrowheads="1"/>
          </p:cNvSpPr>
          <p:nvPr/>
        </p:nvSpPr>
        <p:spPr bwMode="auto">
          <a:xfrm>
            <a:off x="2247900" y="1219200"/>
            <a:ext cx="464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accent1"/>
                </a:solidFill>
                <a:latin typeface="Arial" panose="020B0604020202020204" pitchFamily="34" charset="0"/>
              </a:rPr>
              <a:t>Overview of Functionality</a:t>
            </a:r>
          </a:p>
        </p:txBody>
      </p:sp>
      <p:sp>
        <p:nvSpPr>
          <p:cNvPr id="27" name="Rectangle 8">
            <a:extLst>
              <a:ext uri="{FF2B5EF4-FFF2-40B4-BE49-F238E27FC236}">
                <a16:creationId xmlns:a16="http://schemas.microsoft.com/office/drawing/2014/main" id="{5EB4148C-8CDA-1F94-DA6D-7626364CF07B}"/>
              </a:ext>
            </a:extLst>
          </p:cNvPr>
          <p:cNvSpPr>
            <a:spLocks noChangeArrowheads="1"/>
          </p:cNvSpPr>
          <p:nvPr/>
        </p:nvSpPr>
        <p:spPr bwMode="auto">
          <a:xfrm>
            <a:off x="457200" y="1649413"/>
            <a:ext cx="8229600" cy="2338387"/>
          </a:xfrm>
          <a:prstGeom prst="rect">
            <a:avLst/>
          </a:prstGeom>
          <a:noFill/>
          <a:ln>
            <a:noFill/>
          </a:ln>
          <a:effectLst/>
        </p:spPr>
        <p:txBody>
          <a:bodyPr anchor="ctr">
            <a:spAutoFit/>
          </a:bodyPr>
          <a:lstStyle>
            <a:lvl1pPr marL="171450" indent="-17145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nSpc>
                <a:spcPct val="150000"/>
              </a:lnSpc>
              <a:buFont typeface="Arial" pitchFamily="34" charset="0"/>
              <a:buChar char="•"/>
              <a:defRPr/>
            </a:pPr>
            <a:r>
              <a:rPr lang="en-US" altLang="en-US" dirty="0">
                <a:solidFill>
                  <a:srgbClr val="202122"/>
                </a:solidFill>
                <a:latin typeface="+mn-lt"/>
              </a:rPr>
              <a:t>Potential and Current is scaled down and conditioned with transformers and filters</a:t>
            </a:r>
          </a:p>
          <a:p>
            <a:pPr>
              <a:lnSpc>
                <a:spcPct val="150000"/>
              </a:lnSpc>
              <a:buFont typeface="Arial" pitchFamily="34" charset="0"/>
              <a:buChar char="•"/>
              <a:defRPr/>
            </a:pPr>
            <a:r>
              <a:rPr lang="en-US" altLang="en-US" dirty="0">
                <a:solidFill>
                  <a:srgbClr val="202122"/>
                </a:solidFill>
                <a:latin typeface="+mn-lt"/>
              </a:rPr>
              <a:t>ADC’s (analog to digital converters) digitize the signals</a:t>
            </a:r>
            <a:endParaRPr lang="en-US" altLang="en-US" dirty="0">
              <a:solidFill>
                <a:srgbClr val="0645AD"/>
              </a:solidFill>
              <a:latin typeface="+mn-lt"/>
            </a:endParaRPr>
          </a:p>
          <a:p>
            <a:pPr>
              <a:lnSpc>
                <a:spcPct val="150000"/>
              </a:lnSpc>
              <a:buFont typeface="Arial" pitchFamily="34" charset="0"/>
              <a:buChar char="•"/>
              <a:defRPr/>
            </a:pPr>
            <a:r>
              <a:rPr lang="en-US" altLang="en-US" dirty="0">
                <a:solidFill>
                  <a:schemeClr val="tx1"/>
                </a:solidFill>
                <a:latin typeface="+mn-lt"/>
              </a:rPr>
              <a:t>A micro-processor or DSP executes the calculations</a:t>
            </a:r>
          </a:p>
          <a:p>
            <a:pPr>
              <a:lnSpc>
                <a:spcPct val="150000"/>
              </a:lnSpc>
              <a:buFont typeface="Arial" pitchFamily="34" charset="0"/>
              <a:buChar char="•"/>
              <a:defRPr/>
            </a:pPr>
            <a:r>
              <a:rPr lang="en-US" altLang="en-US" dirty="0">
                <a:solidFill>
                  <a:schemeClr val="tx1"/>
                </a:solidFill>
                <a:latin typeface="+mn-lt"/>
              </a:rPr>
              <a:t>Resulting data is displayed, sent externally via the communication circuits, and used for the calibrated pulse output</a:t>
            </a:r>
          </a:p>
          <a:p>
            <a:pPr>
              <a:buFont typeface="Arial" pitchFamily="34" charset="0"/>
              <a:buChar char="•"/>
              <a:defRPr/>
            </a:pPr>
            <a:endParaRPr lang="en-US" altLang="en-US" sz="1100" dirty="0">
              <a:solidFill>
                <a:srgbClr val="2021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CC2743AA-2695-AF61-F6D5-1A106AB43F2E}"/>
              </a:ext>
            </a:extLst>
          </p:cNvPr>
          <p:cNvSpPr>
            <a:spLocks noGrp="1" noChangeArrowheads="1"/>
          </p:cNvSpPr>
          <p:nvPr>
            <p:ph type="title"/>
          </p:nvPr>
        </p:nvSpPr>
        <p:spPr>
          <a:xfrm>
            <a:off x="1552575" y="152400"/>
            <a:ext cx="7207250" cy="679450"/>
          </a:xfrm>
        </p:spPr>
        <p:txBody>
          <a:bodyPr/>
          <a:lstStyle/>
          <a:p>
            <a:pPr fontAlgn="auto">
              <a:spcAft>
                <a:spcPts val="0"/>
              </a:spcAft>
              <a:defRPr/>
            </a:pPr>
            <a:r>
              <a:rPr altLang="en-US" dirty="0"/>
              <a:t>Meter Forms</a:t>
            </a:r>
          </a:p>
        </p:txBody>
      </p:sp>
      <p:sp>
        <p:nvSpPr>
          <p:cNvPr id="26655" name="Footer Placeholder 1">
            <a:extLst>
              <a:ext uri="{FF2B5EF4-FFF2-40B4-BE49-F238E27FC236}">
                <a16:creationId xmlns:a16="http://schemas.microsoft.com/office/drawing/2014/main" id="{6804E3B4-71BA-1DC2-C114-400A5B6D4EC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067582B1-C71E-AC8C-B6D8-094944C02BB9}"/>
              </a:ext>
            </a:extLst>
          </p:cNvPr>
          <p:cNvSpPr>
            <a:spLocks noGrp="1"/>
          </p:cNvSpPr>
          <p:nvPr>
            <p:ph type="sldNum" sz="quarter" idx="4"/>
          </p:nvPr>
        </p:nvSpPr>
        <p:spPr/>
        <p:txBody>
          <a:bodyPr/>
          <a:lstStyle/>
          <a:p>
            <a:pPr>
              <a:defRPr/>
            </a:pPr>
            <a:fld id="{95D23D1D-53FF-E84E-9DA6-26FFAB59A0CD}" type="slidenum">
              <a:rPr lang="en-US"/>
              <a:pPr>
                <a:defRPr/>
              </a:pPr>
              <a:t>6</a:t>
            </a:fld>
            <a:endParaRPr lang="en-US" dirty="0"/>
          </a:p>
        </p:txBody>
      </p:sp>
      <p:sp>
        <p:nvSpPr>
          <p:cNvPr id="26627" name="AutoShape 7" descr="Image result for pendulum swinging">
            <a:extLst>
              <a:ext uri="{FF2B5EF4-FFF2-40B4-BE49-F238E27FC236}">
                <a16:creationId xmlns:a16="http://schemas.microsoft.com/office/drawing/2014/main" id="{24368C1D-F0FB-0BFE-A4D2-EAA2219445D9}"/>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26628" name="Text Box 5">
            <a:extLst>
              <a:ext uri="{FF2B5EF4-FFF2-40B4-BE49-F238E27FC236}">
                <a16:creationId xmlns:a16="http://schemas.microsoft.com/office/drawing/2014/main" id="{1B0991E3-DE24-C9E5-817F-70FF7BA37108}"/>
              </a:ext>
            </a:extLst>
          </p:cNvPr>
          <p:cNvSpPr txBox="1">
            <a:spLocks noChangeArrowheads="1"/>
          </p:cNvSpPr>
          <p:nvPr/>
        </p:nvSpPr>
        <p:spPr bwMode="auto">
          <a:xfrm>
            <a:off x="544513" y="19351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solidFill>
                <a:srgbClr val="000000"/>
              </a:solidFill>
              <a:latin typeface="Arial" panose="020B0604020202020204" pitchFamily="34" charset="0"/>
            </a:endParaRPr>
          </a:p>
        </p:txBody>
      </p:sp>
      <p:sp>
        <p:nvSpPr>
          <p:cNvPr id="26629" name="Text Box 17">
            <a:extLst>
              <a:ext uri="{FF2B5EF4-FFF2-40B4-BE49-F238E27FC236}">
                <a16:creationId xmlns:a16="http://schemas.microsoft.com/office/drawing/2014/main" id="{FF82B2DE-67B3-406A-94BC-2984EA864E63}"/>
              </a:ext>
            </a:extLst>
          </p:cNvPr>
          <p:cNvSpPr txBox="1">
            <a:spLocks noChangeArrowheads="1"/>
          </p:cNvSpPr>
          <p:nvPr/>
        </p:nvSpPr>
        <p:spPr bwMode="auto">
          <a:xfrm>
            <a:off x="177800" y="1841500"/>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1S</a:t>
            </a:r>
          </a:p>
        </p:txBody>
      </p:sp>
      <p:sp>
        <p:nvSpPr>
          <p:cNvPr id="26630" name="Text Box 17">
            <a:extLst>
              <a:ext uri="{FF2B5EF4-FFF2-40B4-BE49-F238E27FC236}">
                <a16:creationId xmlns:a16="http://schemas.microsoft.com/office/drawing/2014/main" id="{05EEEF1D-0C04-56B3-D9D2-004FD9AEC5C0}"/>
              </a:ext>
            </a:extLst>
          </p:cNvPr>
          <p:cNvSpPr txBox="1">
            <a:spLocks noChangeArrowheads="1"/>
          </p:cNvSpPr>
          <p:nvPr/>
        </p:nvSpPr>
        <p:spPr bwMode="auto">
          <a:xfrm>
            <a:off x="6019800" y="2225675"/>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2S</a:t>
            </a:r>
          </a:p>
        </p:txBody>
      </p:sp>
      <p:sp>
        <p:nvSpPr>
          <p:cNvPr id="26631" name="Text Box 17">
            <a:extLst>
              <a:ext uri="{FF2B5EF4-FFF2-40B4-BE49-F238E27FC236}">
                <a16:creationId xmlns:a16="http://schemas.microsoft.com/office/drawing/2014/main" id="{F255BDBA-2597-A0AA-CE8F-474EDAFBF476}"/>
              </a:ext>
            </a:extLst>
          </p:cNvPr>
          <p:cNvSpPr txBox="1">
            <a:spLocks noChangeArrowheads="1"/>
          </p:cNvSpPr>
          <p:nvPr/>
        </p:nvSpPr>
        <p:spPr bwMode="auto">
          <a:xfrm>
            <a:off x="1674813" y="2649538"/>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3S</a:t>
            </a:r>
          </a:p>
        </p:txBody>
      </p:sp>
      <p:sp>
        <p:nvSpPr>
          <p:cNvPr id="26632" name="Text Box 17">
            <a:extLst>
              <a:ext uri="{FF2B5EF4-FFF2-40B4-BE49-F238E27FC236}">
                <a16:creationId xmlns:a16="http://schemas.microsoft.com/office/drawing/2014/main" id="{A21025DD-D65F-0432-BB35-5BD199CFE8EB}"/>
              </a:ext>
            </a:extLst>
          </p:cNvPr>
          <p:cNvSpPr txBox="1">
            <a:spLocks noChangeArrowheads="1"/>
          </p:cNvSpPr>
          <p:nvPr/>
        </p:nvSpPr>
        <p:spPr bwMode="auto">
          <a:xfrm>
            <a:off x="4737100" y="3087688"/>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4S</a:t>
            </a:r>
          </a:p>
        </p:txBody>
      </p:sp>
      <p:sp>
        <p:nvSpPr>
          <p:cNvPr id="26633" name="Text Box 17">
            <a:extLst>
              <a:ext uri="{FF2B5EF4-FFF2-40B4-BE49-F238E27FC236}">
                <a16:creationId xmlns:a16="http://schemas.microsoft.com/office/drawing/2014/main" id="{31D8115B-193D-0EBC-8B4B-24B68F5BF150}"/>
              </a:ext>
            </a:extLst>
          </p:cNvPr>
          <p:cNvSpPr txBox="1">
            <a:spLocks noChangeArrowheads="1"/>
          </p:cNvSpPr>
          <p:nvPr/>
        </p:nvSpPr>
        <p:spPr bwMode="auto">
          <a:xfrm>
            <a:off x="331788" y="5078413"/>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5S</a:t>
            </a:r>
          </a:p>
        </p:txBody>
      </p:sp>
      <p:sp>
        <p:nvSpPr>
          <p:cNvPr id="26634" name="Text Box 17">
            <a:extLst>
              <a:ext uri="{FF2B5EF4-FFF2-40B4-BE49-F238E27FC236}">
                <a16:creationId xmlns:a16="http://schemas.microsoft.com/office/drawing/2014/main" id="{3E1091BB-7968-8B30-6E7C-BE4B079A21AD}"/>
              </a:ext>
            </a:extLst>
          </p:cNvPr>
          <p:cNvSpPr txBox="1">
            <a:spLocks noChangeArrowheads="1"/>
          </p:cNvSpPr>
          <p:nvPr/>
        </p:nvSpPr>
        <p:spPr bwMode="auto">
          <a:xfrm>
            <a:off x="5730875" y="4953000"/>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6S</a:t>
            </a:r>
          </a:p>
        </p:txBody>
      </p:sp>
      <p:sp>
        <p:nvSpPr>
          <p:cNvPr id="26635" name="Text Box 17">
            <a:extLst>
              <a:ext uri="{FF2B5EF4-FFF2-40B4-BE49-F238E27FC236}">
                <a16:creationId xmlns:a16="http://schemas.microsoft.com/office/drawing/2014/main" id="{90F0CF69-436E-7132-0A0D-72AFF7846B69}"/>
              </a:ext>
            </a:extLst>
          </p:cNvPr>
          <p:cNvSpPr txBox="1">
            <a:spLocks noChangeArrowheads="1"/>
          </p:cNvSpPr>
          <p:nvPr/>
        </p:nvSpPr>
        <p:spPr bwMode="auto">
          <a:xfrm>
            <a:off x="3363913" y="5668963"/>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9S</a:t>
            </a:r>
          </a:p>
        </p:txBody>
      </p:sp>
      <p:sp>
        <p:nvSpPr>
          <p:cNvPr id="26636" name="Text Box 17">
            <a:extLst>
              <a:ext uri="{FF2B5EF4-FFF2-40B4-BE49-F238E27FC236}">
                <a16:creationId xmlns:a16="http://schemas.microsoft.com/office/drawing/2014/main" id="{309BFB50-A117-A5C2-78D9-DC3AF1B35AEF}"/>
              </a:ext>
            </a:extLst>
          </p:cNvPr>
          <p:cNvSpPr txBox="1">
            <a:spLocks noChangeArrowheads="1"/>
          </p:cNvSpPr>
          <p:nvPr/>
        </p:nvSpPr>
        <p:spPr bwMode="auto">
          <a:xfrm>
            <a:off x="3376613" y="2627313"/>
            <a:ext cx="7921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12S</a:t>
            </a:r>
          </a:p>
        </p:txBody>
      </p:sp>
      <p:sp>
        <p:nvSpPr>
          <p:cNvPr id="26637" name="Text Box 17">
            <a:extLst>
              <a:ext uri="{FF2B5EF4-FFF2-40B4-BE49-F238E27FC236}">
                <a16:creationId xmlns:a16="http://schemas.microsoft.com/office/drawing/2014/main" id="{C44A612C-2341-C2AA-06A4-D880AD3EB885}"/>
              </a:ext>
            </a:extLst>
          </p:cNvPr>
          <p:cNvSpPr txBox="1">
            <a:spLocks noChangeArrowheads="1"/>
          </p:cNvSpPr>
          <p:nvPr/>
        </p:nvSpPr>
        <p:spPr bwMode="auto">
          <a:xfrm>
            <a:off x="903288" y="5819775"/>
            <a:ext cx="91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15S</a:t>
            </a:r>
          </a:p>
        </p:txBody>
      </p:sp>
      <p:sp>
        <p:nvSpPr>
          <p:cNvPr id="26638" name="Text Box 17">
            <a:extLst>
              <a:ext uri="{FF2B5EF4-FFF2-40B4-BE49-F238E27FC236}">
                <a16:creationId xmlns:a16="http://schemas.microsoft.com/office/drawing/2014/main" id="{1F198276-1AD7-620E-DF38-1C1C4BC13786}"/>
              </a:ext>
            </a:extLst>
          </p:cNvPr>
          <p:cNvSpPr txBox="1">
            <a:spLocks noChangeArrowheads="1"/>
          </p:cNvSpPr>
          <p:nvPr/>
        </p:nvSpPr>
        <p:spPr bwMode="auto">
          <a:xfrm>
            <a:off x="7897813" y="5530850"/>
            <a:ext cx="76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16S</a:t>
            </a:r>
          </a:p>
        </p:txBody>
      </p:sp>
      <p:sp>
        <p:nvSpPr>
          <p:cNvPr id="26639" name="Text Box 17">
            <a:extLst>
              <a:ext uri="{FF2B5EF4-FFF2-40B4-BE49-F238E27FC236}">
                <a16:creationId xmlns:a16="http://schemas.microsoft.com/office/drawing/2014/main" id="{3B79F4C1-4046-33FD-F17C-5C63445714A6}"/>
              </a:ext>
            </a:extLst>
          </p:cNvPr>
          <p:cNvSpPr txBox="1">
            <a:spLocks noChangeArrowheads="1"/>
          </p:cNvSpPr>
          <p:nvPr/>
        </p:nvSpPr>
        <p:spPr bwMode="auto">
          <a:xfrm>
            <a:off x="8164513" y="3382963"/>
            <a:ext cx="762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25S</a:t>
            </a:r>
          </a:p>
        </p:txBody>
      </p:sp>
      <p:sp>
        <p:nvSpPr>
          <p:cNvPr id="26640" name="Text Box 17">
            <a:extLst>
              <a:ext uri="{FF2B5EF4-FFF2-40B4-BE49-F238E27FC236}">
                <a16:creationId xmlns:a16="http://schemas.microsoft.com/office/drawing/2014/main" id="{9DAE094E-1196-E3B7-86E0-996DA4ACF9D2}"/>
              </a:ext>
            </a:extLst>
          </p:cNvPr>
          <p:cNvSpPr txBox="1">
            <a:spLocks noChangeArrowheads="1"/>
          </p:cNvSpPr>
          <p:nvPr/>
        </p:nvSpPr>
        <p:spPr bwMode="auto">
          <a:xfrm>
            <a:off x="2297113" y="4221163"/>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45S</a:t>
            </a:r>
          </a:p>
        </p:txBody>
      </p:sp>
      <p:sp>
        <p:nvSpPr>
          <p:cNvPr id="26641" name="Text Box 17">
            <a:extLst>
              <a:ext uri="{FF2B5EF4-FFF2-40B4-BE49-F238E27FC236}">
                <a16:creationId xmlns:a16="http://schemas.microsoft.com/office/drawing/2014/main" id="{6AE3C126-8821-74F8-1CC0-E83C966D3157}"/>
              </a:ext>
            </a:extLst>
          </p:cNvPr>
          <p:cNvSpPr txBox="1">
            <a:spLocks noChangeArrowheads="1"/>
          </p:cNvSpPr>
          <p:nvPr/>
        </p:nvSpPr>
        <p:spPr bwMode="auto">
          <a:xfrm>
            <a:off x="6196013" y="355600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10S</a:t>
            </a:r>
          </a:p>
        </p:txBody>
      </p:sp>
      <p:sp>
        <p:nvSpPr>
          <p:cNvPr id="26642" name="Text Box 17">
            <a:extLst>
              <a:ext uri="{FF2B5EF4-FFF2-40B4-BE49-F238E27FC236}">
                <a16:creationId xmlns:a16="http://schemas.microsoft.com/office/drawing/2014/main" id="{864E050C-9E9D-BCFD-24B9-E15B9FF7FDFC}"/>
              </a:ext>
            </a:extLst>
          </p:cNvPr>
          <p:cNvSpPr txBox="1">
            <a:spLocks noChangeArrowheads="1"/>
          </p:cNvSpPr>
          <p:nvPr/>
        </p:nvSpPr>
        <p:spPr bwMode="auto">
          <a:xfrm>
            <a:off x="4168775" y="4683125"/>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11S</a:t>
            </a:r>
          </a:p>
        </p:txBody>
      </p:sp>
      <p:sp>
        <p:nvSpPr>
          <p:cNvPr id="26643" name="Text Box 17">
            <a:extLst>
              <a:ext uri="{FF2B5EF4-FFF2-40B4-BE49-F238E27FC236}">
                <a16:creationId xmlns:a16="http://schemas.microsoft.com/office/drawing/2014/main" id="{740BA3F8-B3D2-FC28-8DDF-7C2B874ECD66}"/>
              </a:ext>
            </a:extLst>
          </p:cNvPr>
          <p:cNvSpPr txBox="1">
            <a:spLocks noChangeArrowheads="1"/>
          </p:cNvSpPr>
          <p:nvPr/>
        </p:nvSpPr>
        <p:spPr bwMode="auto">
          <a:xfrm>
            <a:off x="4737100" y="5668963"/>
            <a:ext cx="8382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13S</a:t>
            </a:r>
          </a:p>
        </p:txBody>
      </p:sp>
      <p:sp>
        <p:nvSpPr>
          <p:cNvPr id="26644" name="Text Box 17">
            <a:extLst>
              <a:ext uri="{FF2B5EF4-FFF2-40B4-BE49-F238E27FC236}">
                <a16:creationId xmlns:a16="http://schemas.microsoft.com/office/drawing/2014/main" id="{970E68DA-2E8E-12AC-06AA-8050A4311BE1}"/>
              </a:ext>
            </a:extLst>
          </p:cNvPr>
          <p:cNvSpPr txBox="1">
            <a:spLocks noChangeArrowheads="1"/>
          </p:cNvSpPr>
          <p:nvPr/>
        </p:nvSpPr>
        <p:spPr bwMode="auto">
          <a:xfrm>
            <a:off x="1839913" y="1630363"/>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14S</a:t>
            </a:r>
          </a:p>
        </p:txBody>
      </p:sp>
      <p:sp>
        <p:nvSpPr>
          <p:cNvPr id="26645" name="Text Box 17">
            <a:extLst>
              <a:ext uri="{FF2B5EF4-FFF2-40B4-BE49-F238E27FC236}">
                <a16:creationId xmlns:a16="http://schemas.microsoft.com/office/drawing/2014/main" id="{1EA11CC7-5AD9-1CD4-08C9-07F4473A4DEA}"/>
              </a:ext>
            </a:extLst>
          </p:cNvPr>
          <p:cNvSpPr txBox="1">
            <a:spLocks noChangeArrowheads="1"/>
          </p:cNvSpPr>
          <p:nvPr/>
        </p:nvSpPr>
        <p:spPr bwMode="auto">
          <a:xfrm>
            <a:off x="8126413" y="161925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17S</a:t>
            </a:r>
          </a:p>
        </p:txBody>
      </p:sp>
      <p:sp>
        <p:nvSpPr>
          <p:cNvPr id="26646" name="Text Box 17">
            <a:extLst>
              <a:ext uri="{FF2B5EF4-FFF2-40B4-BE49-F238E27FC236}">
                <a16:creationId xmlns:a16="http://schemas.microsoft.com/office/drawing/2014/main" id="{BCA4CA72-CEE5-3166-44FB-3A17EF795A44}"/>
              </a:ext>
            </a:extLst>
          </p:cNvPr>
          <p:cNvSpPr txBox="1">
            <a:spLocks noChangeArrowheads="1"/>
          </p:cNvSpPr>
          <p:nvPr/>
        </p:nvSpPr>
        <p:spPr bwMode="auto">
          <a:xfrm>
            <a:off x="2322513" y="6072188"/>
            <a:ext cx="8382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24S</a:t>
            </a:r>
          </a:p>
        </p:txBody>
      </p:sp>
      <p:sp>
        <p:nvSpPr>
          <p:cNvPr id="26647" name="Text Box 17">
            <a:extLst>
              <a:ext uri="{FF2B5EF4-FFF2-40B4-BE49-F238E27FC236}">
                <a16:creationId xmlns:a16="http://schemas.microsoft.com/office/drawing/2014/main" id="{D4B027F2-6CEA-F52F-9EA8-A503F7713022}"/>
              </a:ext>
            </a:extLst>
          </p:cNvPr>
          <p:cNvSpPr txBox="1">
            <a:spLocks noChangeArrowheads="1"/>
          </p:cNvSpPr>
          <p:nvPr/>
        </p:nvSpPr>
        <p:spPr bwMode="auto">
          <a:xfrm>
            <a:off x="7440613" y="4683125"/>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32S</a:t>
            </a:r>
          </a:p>
        </p:txBody>
      </p:sp>
      <p:sp>
        <p:nvSpPr>
          <p:cNvPr id="26648" name="Text Box 17">
            <a:extLst>
              <a:ext uri="{FF2B5EF4-FFF2-40B4-BE49-F238E27FC236}">
                <a16:creationId xmlns:a16="http://schemas.microsoft.com/office/drawing/2014/main" id="{18A642D9-7F16-23E7-AACC-3FEDD1328D05}"/>
              </a:ext>
            </a:extLst>
          </p:cNvPr>
          <p:cNvSpPr txBox="1">
            <a:spLocks noChangeArrowheads="1"/>
          </p:cNvSpPr>
          <p:nvPr/>
        </p:nvSpPr>
        <p:spPr bwMode="auto">
          <a:xfrm>
            <a:off x="4705350" y="160020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39S</a:t>
            </a:r>
          </a:p>
        </p:txBody>
      </p:sp>
      <p:sp>
        <p:nvSpPr>
          <p:cNvPr id="26649" name="Text Box 17">
            <a:extLst>
              <a:ext uri="{FF2B5EF4-FFF2-40B4-BE49-F238E27FC236}">
                <a16:creationId xmlns:a16="http://schemas.microsoft.com/office/drawing/2014/main" id="{77E2934F-AE72-D029-1AEC-87738B12FABD}"/>
              </a:ext>
            </a:extLst>
          </p:cNvPr>
          <p:cNvSpPr txBox="1">
            <a:spLocks noChangeArrowheads="1"/>
          </p:cNvSpPr>
          <p:nvPr/>
        </p:nvSpPr>
        <p:spPr bwMode="auto">
          <a:xfrm>
            <a:off x="1725613" y="506888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26S</a:t>
            </a:r>
          </a:p>
        </p:txBody>
      </p:sp>
      <p:sp>
        <p:nvSpPr>
          <p:cNvPr id="26650" name="Text Box 17">
            <a:extLst>
              <a:ext uri="{FF2B5EF4-FFF2-40B4-BE49-F238E27FC236}">
                <a16:creationId xmlns:a16="http://schemas.microsoft.com/office/drawing/2014/main" id="{A9EA729E-1ED3-FAB9-29CF-CAE76C58CABC}"/>
              </a:ext>
            </a:extLst>
          </p:cNvPr>
          <p:cNvSpPr txBox="1">
            <a:spLocks noChangeArrowheads="1"/>
          </p:cNvSpPr>
          <p:nvPr/>
        </p:nvSpPr>
        <p:spPr bwMode="auto">
          <a:xfrm>
            <a:off x="7288213" y="268763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35S</a:t>
            </a:r>
          </a:p>
        </p:txBody>
      </p:sp>
      <p:sp>
        <p:nvSpPr>
          <p:cNvPr id="26651" name="Text Box 17">
            <a:extLst>
              <a:ext uri="{FF2B5EF4-FFF2-40B4-BE49-F238E27FC236}">
                <a16:creationId xmlns:a16="http://schemas.microsoft.com/office/drawing/2014/main" id="{341569C1-9833-0102-D4FB-978185185DB1}"/>
              </a:ext>
            </a:extLst>
          </p:cNvPr>
          <p:cNvSpPr txBox="1">
            <a:spLocks noChangeArrowheads="1"/>
          </p:cNvSpPr>
          <p:nvPr/>
        </p:nvSpPr>
        <p:spPr bwMode="auto">
          <a:xfrm>
            <a:off x="3330575" y="381793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46S</a:t>
            </a:r>
          </a:p>
        </p:txBody>
      </p:sp>
      <p:sp>
        <p:nvSpPr>
          <p:cNvPr id="26652" name="Text Box 17">
            <a:extLst>
              <a:ext uri="{FF2B5EF4-FFF2-40B4-BE49-F238E27FC236}">
                <a16:creationId xmlns:a16="http://schemas.microsoft.com/office/drawing/2014/main" id="{A94CE91F-864F-AB12-E421-A6F5293985A9}"/>
              </a:ext>
            </a:extLst>
          </p:cNvPr>
          <p:cNvSpPr txBox="1">
            <a:spLocks noChangeArrowheads="1"/>
          </p:cNvSpPr>
          <p:nvPr/>
        </p:nvSpPr>
        <p:spPr bwMode="auto">
          <a:xfrm>
            <a:off x="6294438" y="6048375"/>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56S</a:t>
            </a:r>
          </a:p>
        </p:txBody>
      </p:sp>
      <p:sp>
        <p:nvSpPr>
          <p:cNvPr id="26653" name="Text Box 17">
            <a:extLst>
              <a:ext uri="{FF2B5EF4-FFF2-40B4-BE49-F238E27FC236}">
                <a16:creationId xmlns:a16="http://schemas.microsoft.com/office/drawing/2014/main" id="{E07DA242-631B-FDCD-C4B0-C451CE869581}"/>
              </a:ext>
            </a:extLst>
          </p:cNvPr>
          <p:cNvSpPr txBox="1">
            <a:spLocks noChangeArrowheads="1"/>
          </p:cNvSpPr>
          <p:nvPr/>
        </p:nvSpPr>
        <p:spPr bwMode="auto">
          <a:xfrm>
            <a:off x="5126038" y="414020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66S</a:t>
            </a:r>
          </a:p>
        </p:txBody>
      </p:sp>
      <p:sp>
        <p:nvSpPr>
          <p:cNvPr id="26654" name="Text Box 17">
            <a:extLst>
              <a:ext uri="{FF2B5EF4-FFF2-40B4-BE49-F238E27FC236}">
                <a16:creationId xmlns:a16="http://schemas.microsoft.com/office/drawing/2014/main" id="{D2B635D3-84AB-46E7-7702-22605F53D04A}"/>
              </a:ext>
            </a:extLst>
          </p:cNvPr>
          <p:cNvSpPr txBox="1">
            <a:spLocks noChangeArrowheads="1"/>
          </p:cNvSpPr>
          <p:nvPr/>
        </p:nvSpPr>
        <p:spPr bwMode="auto">
          <a:xfrm>
            <a:off x="522288" y="375920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76S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B187BB8D-DB4E-00E6-CF69-A1CC8C20C9BA}"/>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Meter Forms</a:t>
            </a:r>
          </a:p>
        </p:txBody>
      </p:sp>
      <p:sp>
        <p:nvSpPr>
          <p:cNvPr id="28678" name="Footer Placeholder 1">
            <a:extLst>
              <a:ext uri="{FF2B5EF4-FFF2-40B4-BE49-F238E27FC236}">
                <a16:creationId xmlns:a16="http://schemas.microsoft.com/office/drawing/2014/main" id="{FF404F26-2B81-2EDD-2342-74A286C559B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FFE6AC75-98EA-0DBF-3023-AAB936717832}"/>
              </a:ext>
            </a:extLst>
          </p:cNvPr>
          <p:cNvSpPr>
            <a:spLocks noGrp="1"/>
          </p:cNvSpPr>
          <p:nvPr>
            <p:ph type="sldNum" sz="quarter" idx="4"/>
          </p:nvPr>
        </p:nvSpPr>
        <p:spPr/>
        <p:txBody>
          <a:bodyPr/>
          <a:lstStyle/>
          <a:p>
            <a:pPr>
              <a:defRPr/>
            </a:pPr>
            <a:fld id="{36504A3F-9530-E140-8AA3-F702F951D4D4}" type="slidenum">
              <a:rPr lang="en-US"/>
              <a:pPr>
                <a:defRPr/>
              </a:pPr>
              <a:t>7</a:t>
            </a:fld>
            <a:endParaRPr lang="en-US" dirty="0"/>
          </a:p>
        </p:txBody>
      </p:sp>
      <p:pic>
        <p:nvPicPr>
          <p:cNvPr id="28675" name="Picture 2">
            <a:extLst>
              <a:ext uri="{FF2B5EF4-FFF2-40B4-BE49-F238E27FC236}">
                <a16:creationId xmlns:a16="http://schemas.microsoft.com/office/drawing/2014/main" id="{22C8843C-1599-ECB8-765D-6180B756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466850"/>
            <a:ext cx="24098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3">
            <a:extLst>
              <a:ext uri="{FF2B5EF4-FFF2-40B4-BE49-F238E27FC236}">
                <a16:creationId xmlns:a16="http://schemas.microsoft.com/office/drawing/2014/main" id="{BF35F6A7-1DD2-C969-52C8-A98538E53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859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4">
            <a:extLst>
              <a:ext uri="{FF2B5EF4-FFF2-40B4-BE49-F238E27FC236}">
                <a16:creationId xmlns:a16="http://schemas.microsoft.com/office/drawing/2014/main" id="{92FDA002-D68F-2434-E765-09669A3C8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538" y="2133600"/>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DCF3DB5E-CDBE-123A-79CF-E1DFA09C91EC}"/>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Meter Forms</a:t>
            </a:r>
          </a:p>
        </p:txBody>
      </p:sp>
      <p:sp>
        <p:nvSpPr>
          <p:cNvPr id="30750" name="Footer Placeholder 1">
            <a:extLst>
              <a:ext uri="{FF2B5EF4-FFF2-40B4-BE49-F238E27FC236}">
                <a16:creationId xmlns:a16="http://schemas.microsoft.com/office/drawing/2014/main" id="{4CDD6042-BAA7-B43A-993F-E69E6F85518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4" name="Slide Number Placeholder 2">
            <a:extLst>
              <a:ext uri="{FF2B5EF4-FFF2-40B4-BE49-F238E27FC236}">
                <a16:creationId xmlns:a16="http://schemas.microsoft.com/office/drawing/2014/main" id="{D5D1186D-D08E-886C-7716-9A3E7390AEF4}"/>
              </a:ext>
            </a:extLst>
          </p:cNvPr>
          <p:cNvSpPr>
            <a:spLocks noGrp="1"/>
          </p:cNvSpPr>
          <p:nvPr>
            <p:ph type="sldNum" sz="quarter" idx="4"/>
          </p:nvPr>
        </p:nvSpPr>
        <p:spPr/>
        <p:txBody>
          <a:bodyPr/>
          <a:lstStyle/>
          <a:p>
            <a:pPr>
              <a:defRPr/>
            </a:pPr>
            <a:fld id="{48F5DB62-DDC2-EB45-B067-5A2FE301F4DD}" type="slidenum">
              <a:rPr lang="en-US"/>
              <a:pPr>
                <a:defRPr/>
              </a:pPr>
              <a:t>8</a:t>
            </a:fld>
            <a:endParaRPr lang="en-US" dirty="0"/>
          </a:p>
        </p:txBody>
      </p:sp>
      <p:sp>
        <p:nvSpPr>
          <p:cNvPr id="30723" name="Text Box 5">
            <a:extLst>
              <a:ext uri="{FF2B5EF4-FFF2-40B4-BE49-F238E27FC236}">
                <a16:creationId xmlns:a16="http://schemas.microsoft.com/office/drawing/2014/main" id="{2A5E937A-478F-AA09-0B07-050E0A0B850A}"/>
              </a:ext>
            </a:extLst>
          </p:cNvPr>
          <p:cNvSpPr txBox="1">
            <a:spLocks noChangeArrowheads="1"/>
          </p:cNvSpPr>
          <p:nvPr/>
        </p:nvSpPr>
        <p:spPr bwMode="auto">
          <a:xfrm>
            <a:off x="544513" y="14779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solidFill>
                <a:srgbClr val="000000"/>
              </a:solidFill>
              <a:latin typeface="Arial" panose="020B0604020202020204" pitchFamily="34" charset="0"/>
            </a:endParaRPr>
          </a:p>
        </p:txBody>
      </p:sp>
      <p:sp>
        <p:nvSpPr>
          <p:cNvPr id="30724" name="Text Box 17">
            <a:extLst>
              <a:ext uri="{FF2B5EF4-FFF2-40B4-BE49-F238E27FC236}">
                <a16:creationId xmlns:a16="http://schemas.microsoft.com/office/drawing/2014/main" id="{55E21EB6-F272-8CCE-B125-8B74517BF2F9}"/>
              </a:ext>
            </a:extLst>
          </p:cNvPr>
          <p:cNvSpPr txBox="1">
            <a:spLocks noChangeArrowheads="1"/>
          </p:cNvSpPr>
          <p:nvPr/>
        </p:nvSpPr>
        <p:spPr bwMode="auto">
          <a:xfrm>
            <a:off x="177800" y="1384300"/>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1S</a:t>
            </a:r>
          </a:p>
        </p:txBody>
      </p:sp>
      <p:sp>
        <p:nvSpPr>
          <p:cNvPr id="30725" name="Text Box 17">
            <a:extLst>
              <a:ext uri="{FF2B5EF4-FFF2-40B4-BE49-F238E27FC236}">
                <a16:creationId xmlns:a16="http://schemas.microsoft.com/office/drawing/2014/main" id="{87A0712F-C019-B0D0-E07E-73F858276A4F}"/>
              </a:ext>
            </a:extLst>
          </p:cNvPr>
          <p:cNvSpPr txBox="1">
            <a:spLocks noChangeArrowheads="1"/>
          </p:cNvSpPr>
          <p:nvPr/>
        </p:nvSpPr>
        <p:spPr bwMode="auto">
          <a:xfrm>
            <a:off x="6019800" y="1768475"/>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2S</a:t>
            </a:r>
          </a:p>
        </p:txBody>
      </p:sp>
      <p:sp>
        <p:nvSpPr>
          <p:cNvPr id="30726" name="Text Box 17">
            <a:extLst>
              <a:ext uri="{FF2B5EF4-FFF2-40B4-BE49-F238E27FC236}">
                <a16:creationId xmlns:a16="http://schemas.microsoft.com/office/drawing/2014/main" id="{BC161010-38A5-7238-0715-9C0DCC2B1C44}"/>
              </a:ext>
            </a:extLst>
          </p:cNvPr>
          <p:cNvSpPr txBox="1">
            <a:spLocks noChangeArrowheads="1"/>
          </p:cNvSpPr>
          <p:nvPr/>
        </p:nvSpPr>
        <p:spPr bwMode="auto">
          <a:xfrm>
            <a:off x="1674813" y="2192338"/>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3S</a:t>
            </a:r>
          </a:p>
        </p:txBody>
      </p:sp>
      <p:sp>
        <p:nvSpPr>
          <p:cNvPr id="30727" name="Text Box 17">
            <a:extLst>
              <a:ext uri="{FF2B5EF4-FFF2-40B4-BE49-F238E27FC236}">
                <a16:creationId xmlns:a16="http://schemas.microsoft.com/office/drawing/2014/main" id="{BD02A316-6F28-DF20-4571-AA99D05F6526}"/>
              </a:ext>
            </a:extLst>
          </p:cNvPr>
          <p:cNvSpPr txBox="1">
            <a:spLocks noChangeArrowheads="1"/>
          </p:cNvSpPr>
          <p:nvPr/>
        </p:nvSpPr>
        <p:spPr bwMode="auto">
          <a:xfrm>
            <a:off x="4737100" y="2630488"/>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4S</a:t>
            </a:r>
          </a:p>
        </p:txBody>
      </p:sp>
      <p:sp>
        <p:nvSpPr>
          <p:cNvPr id="30728" name="Text Box 17">
            <a:extLst>
              <a:ext uri="{FF2B5EF4-FFF2-40B4-BE49-F238E27FC236}">
                <a16:creationId xmlns:a16="http://schemas.microsoft.com/office/drawing/2014/main" id="{23E97EBB-7FD7-EB13-1BE7-E9BD39CBD847}"/>
              </a:ext>
            </a:extLst>
          </p:cNvPr>
          <p:cNvSpPr txBox="1">
            <a:spLocks noChangeArrowheads="1"/>
          </p:cNvSpPr>
          <p:nvPr/>
        </p:nvSpPr>
        <p:spPr bwMode="auto">
          <a:xfrm>
            <a:off x="331788" y="4621213"/>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5S</a:t>
            </a:r>
          </a:p>
        </p:txBody>
      </p:sp>
      <p:sp>
        <p:nvSpPr>
          <p:cNvPr id="30729" name="Text Box 17">
            <a:extLst>
              <a:ext uri="{FF2B5EF4-FFF2-40B4-BE49-F238E27FC236}">
                <a16:creationId xmlns:a16="http://schemas.microsoft.com/office/drawing/2014/main" id="{63076511-D038-8BA6-4293-B65F077BF57A}"/>
              </a:ext>
            </a:extLst>
          </p:cNvPr>
          <p:cNvSpPr txBox="1">
            <a:spLocks noChangeArrowheads="1"/>
          </p:cNvSpPr>
          <p:nvPr/>
        </p:nvSpPr>
        <p:spPr bwMode="auto">
          <a:xfrm>
            <a:off x="5745163" y="4746625"/>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6S</a:t>
            </a:r>
          </a:p>
        </p:txBody>
      </p:sp>
      <p:sp>
        <p:nvSpPr>
          <p:cNvPr id="30730" name="Text Box 17">
            <a:extLst>
              <a:ext uri="{FF2B5EF4-FFF2-40B4-BE49-F238E27FC236}">
                <a16:creationId xmlns:a16="http://schemas.microsoft.com/office/drawing/2014/main" id="{275E5D68-015D-2AFA-955F-FEF6E44E9141}"/>
              </a:ext>
            </a:extLst>
          </p:cNvPr>
          <p:cNvSpPr txBox="1">
            <a:spLocks noChangeArrowheads="1"/>
          </p:cNvSpPr>
          <p:nvPr/>
        </p:nvSpPr>
        <p:spPr bwMode="auto">
          <a:xfrm>
            <a:off x="3363913" y="5211763"/>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9S</a:t>
            </a:r>
          </a:p>
        </p:txBody>
      </p:sp>
      <p:sp>
        <p:nvSpPr>
          <p:cNvPr id="30731" name="Text Box 17">
            <a:extLst>
              <a:ext uri="{FF2B5EF4-FFF2-40B4-BE49-F238E27FC236}">
                <a16:creationId xmlns:a16="http://schemas.microsoft.com/office/drawing/2014/main" id="{60ADC751-3E1F-0E31-82EC-1BDDC80B24E9}"/>
              </a:ext>
            </a:extLst>
          </p:cNvPr>
          <p:cNvSpPr txBox="1">
            <a:spLocks noChangeArrowheads="1"/>
          </p:cNvSpPr>
          <p:nvPr/>
        </p:nvSpPr>
        <p:spPr bwMode="auto">
          <a:xfrm>
            <a:off x="3376613" y="2170113"/>
            <a:ext cx="7921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12S</a:t>
            </a:r>
          </a:p>
        </p:txBody>
      </p:sp>
      <p:sp>
        <p:nvSpPr>
          <p:cNvPr id="30732" name="Text Box 17">
            <a:extLst>
              <a:ext uri="{FF2B5EF4-FFF2-40B4-BE49-F238E27FC236}">
                <a16:creationId xmlns:a16="http://schemas.microsoft.com/office/drawing/2014/main" id="{4CDA4008-4F7C-907A-F25B-5B7243534135}"/>
              </a:ext>
            </a:extLst>
          </p:cNvPr>
          <p:cNvSpPr txBox="1">
            <a:spLocks noChangeArrowheads="1"/>
          </p:cNvSpPr>
          <p:nvPr/>
        </p:nvSpPr>
        <p:spPr bwMode="auto">
          <a:xfrm>
            <a:off x="728663" y="5821363"/>
            <a:ext cx="914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15S</a:t>
            </a:r>
          </a:p>
        </p:txBody>
      </p:sp>
      <p:sp>
        <p:nvSpPr>
          <p:cNvPr id="30733" name="Text Box 17">
            <a:extLst>
              <a:ext uri="{FF2B5EF4-FFF2-40B4-BE49-F238E27FC236}">
                <a16:creationId xmlns:a16="http://schemas.microsoft.com/office/drawing/2014/main" id="{44E46788-FA8D-DABB-BD12-AD59F1DC923E}"/>
              </a:ext>
            </a:extLst>
          </p:cNvPr>
          <p:cNvSpPr txBox="1">
            <a:spLocks noChangeArrowheads="1"/>
          </p:cNvSpPr>
          <p:nvPr/>
        </p:nvSpPr>
        <p:spPr bwMode="auto">
          <a:xfrm>
            <a:off x="7856538" y="5129213"/>
            <a:ext cx="762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16S</a:t>
            </a:r>
          </a:p>
        </p:txBody>
      </p:sp>
      <p:sp>
        <p:nvSpPr>
          <p:cNvPr id="30734" name="Text Box 17">
            <a:extLst>
              <a:ext uri="{FF2B5EF4-FFF2-40B4-BE49-F238E27FC236}">
                <a16:creationId xmlns:a16="http://schemas.microsoft.com/office/drawing/2014/main" id="{E675EDB2-BDE9-82B7-E784-DC864791EBBA}"/>
              </a:ext>
            </a:extLst>
          </p:cNvPr>
          <p:cNvSpPr txBox="1">
            <a:spLocks noChangeArrowheads="1"/>
          </p:cNvSpPr>
          <p:nvPr/>
        </p:nvSpPr>
        <p:spPr bwMode="auto">
          <a:xfrm>
            <a:off x="8164513" y="2925763"/>
            <a:ext cx="762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25S</a:t>
            </a:r>
          </a:p>
        </p:txBody>
      </p:sp>
      <p:sp>
        <p:nvSpPr>
          <p:cNvPr id="30735" name="Text Box 17">
            <a:extLst>
              <a:ext uri="{FF2B5EF4-FFF2-40B4-BE49-F238E27FC236}">
                <a16:creationId xmlns:a16="http://schemas.microsoft.com/office/drawing/2014/main" id="{9A0216A6-6934-C85A-60E0-6D5B8530C190}"/>
              </a:ext>
            </a:extLst>
          </p:cNvPr>
          <p:cNvSpPr txBox="1">
            <a:spLocks noChangeArrowheads="1"/>
          </p:cNvSpPr>
          <p:nvPr/>
        </p:nvSpPr>
        <p:spPr bwMode="auto">
          <a:xfrm>
            <a:off x="2297113" y="3763963"/>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45S</a:t>
            </a:r>
          </a:p>
        </p:txBody>
      </p:sp>
      <p:sp>
        <p:nvSpPr>
          <p:cNvPr id="30736" name="Text Box 17">
            <a:extLst>
              <a:ext uri="{FF2B5EF4-FFF2-40B4-BE49-F238E27FC236}">
                <a16:creationId xmlns:a16="http://schemas.microsoft.com/office/drawing/2014/main" id="{9C0C1C0B-C1D0-AF60-01F6-AF84C59678F5}"/>
              </a:ext>
            </a:extLst>
          </p:cNvPr>
          <p:cNvSpPr txBox="1">
            <a:spLocks noChangeArrowheads="1"/>
          </p:cNvSpPr>
          <p:nvPr/>
        </p:nvSpPr>
        <p:spPr bwMode="auto">
          <a:xfrm>
            <a:off x="6196013" y="309880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10S</a:t>
            </a:r>
          </a:p>
        </p:txBody>
      </p:sp>
      <p:sp>
        <p:nvSpPr>
          <p:cNvPr id="30737" name="Text Box 17">
            <a:extLst>
              <a:ext uri="{FF2B5EF4-FFF2-40B4-BE49-F238E27FC236}">
                <a16:creationId xmlns:a16="http://schemas.microsoft.com/office/drawing/2014/main" id="{E4A90564-0739-B8C6-0D33-175BA04D4E7D}"/>
              </a:ext>
            </a:extLst>
          </p:cNvPr>
          <p:cNvSpPr txBox="1">
            <a:spLocks noChangeArrowheads="1"/>
          </p:cNvSpPr>
          <p:nvPr/>
        </p:nvSpPr>
        <p:spPr bwMode="auto">
          <a:xfrm>
            <a:off x="4168775" y="4225925"/>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11S</a:t>
            </a:r>
          </a:p>
        </p:txBody>
      </p:sp>
      <p:sp>
        <p:nvSpPr>
          <p:cNvPr id="30738" name="Text Box 17">
            <a:extLst>
              <a:ext uri="{FF2B5EF4-FFF2-40B4-BE49-F238E27FC236}">
                <a16:creationId xmlns:a16="http://schemas.microsoft.com/office/drawing/2014/main" id="{684B6089-660B-21BE-8C7C-A157895F629C}"/>
              </a:ext>
            </a:extLst>
          </p:cNvPr>
          <p:cNvSpPr txBox="1">
            <a:spLocks noChangeArrowheads="1"/>
          </p:cNvSpPr>
          <p:nvPr/>
        </p:nvSpPr>
        <p:spPr bwMode="auto">
          <a:xfrm>
            <a:off x="5032375" y="5357813"/>
            <a:ext cx="8382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13S</a:t>
            </a:r>
          </a:p>
        </p:txBody>
      </p:sp>
      <p:sp>
        <p:nvSpPr>
          <p:cNvPr id="30739" name="Text Box 17">
            <a:extLst>
              <a:ext uri="{FF2B5EF4-FFF2-40B4-BE49-F238E27FC236}">
                <a16:creationId xmlns:a16="http://schemas.microsoft.com/office/drawing/2014/main" id="{8ECD3EBA-435A-8D3E-4A54-9E469F59E30B}"/>
              </a:ext>
            </a:extLst>
          </p:cNvPr>
          <p:cNvSpPr txBox="1">
            <a:spLocks noChangeArrowheads="1"/>
          </p:cNvSpPr>
          <p:nvPr/>
        </p:nvSpPr>
        <p:spPr bwMode="auto">
          <a:xfrm>
            <a:off x="1839913" y="1173163"/>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14S</a:t>
            </a:r>
          </a:p>
        </p:txBody>
      </p:sp>
      <p:sp>
        <p:nvSpPr>
          <p:cNvPr id="30740" name="Text Box 17">
            <a:extLst>
              <a:ext uri="{FF2B5EF4-FFF2-40B4-BE49-F238E27FC236}">
                <a16:creationId xmlns:a16="http://schemas.microsoft.com/office/drawing/2014/main" id="{C35AB11D-852E-F6E5-6E74-CA7C85A46F22}"/>
              </a:ext>
            </a:extLst>
          </p:cNvPr>
          <p:cNvSpPr txBox="1">
            <a:spLocks noChangeArrowheads="1"/>
          </p:cNvSpPr>
          <p:nvPr/>
        </p:nvSpPr>
        <p:spPr bwMode="auto">
          <a:xfrm>
            <a:off x="8126413" y="116205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17S</a:t>
            </a:r>
          </a:p>
        </p:txBody>
      </p:sp>
      <p:sp>
        <p:nvSpPr>
          <p:cNvPr id="30741" name="Text Box 17">
            <a:extLst>
              <a:ext uri="{FF2B5EF4-FFF2-40B4-BE49-F238E27FC236}">
                <a16:creationId xmlns:a16="http://schemas.microsoft.com/office/drawing/2014/main" id="{4C125856-B09E-524F-9801-1CBD749C5EA9}"/>
              </a:ext>
            </a:extLst>
          </p:cNvPr>
          <p:cNvSpPr txBox="1">
            <a:spLocks noChangeArrowheads="1"/>
          </p:cNvSpPr>
          <p:nvPr/>
        </p:nvSpPr>
        <p:spPr bwMode="auto">
          <a:xfrm>
            <a:off x="2438400" y="5868988"/>
            <a:ext cx="8382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24S</a:t>
            </a:r>
          </a:p>
        </p:txBody>
      </p:sp>
      <p:sp>
        <p:nvSpPr>
          <p:cNvPr id="30742" name="Text Box 17">
            <a:extLst>
              <a:ext uri="{FF2B5EF4-FFF2-40B4-BE49-F238E27FC236}">
                <a16:creationId xmlns:a16="http://schemas.microsoft.com/office/drawing/2014/main" id="{FE7AA2A2-5D29-B96C-48B6-6747E337F81E}"/>
              </a:ext>
            </a:extLst>
          </p:cNvPr>
          <p:cNvSpPr txBox="1">
            <a:spLocks noChangeArrowheads="1"/>
          </p:cNvSpPr>
          <p:nvPr/>
        </p:nvSpPr>
        <p:spPr bwMode="auto">
          <a:xfrm>
            <a:off x="7440613" y="4225925"/>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32S</a:t>
            </a:r>
          </a:p>
        </p:txBody>
      </p:sp>
      <p:sp>
        <p:nvSpPr>
          <p:cNvPr id="30743" name="Text Box 17">
            <a:extLst>
              <a:ext uri="{FF2B5EF4-FFF2-40B4-BE49-F238E27FC236}">
                <a16:creationId xmlns:a16="http://schemas.microsoft.com/office/drawing/2014/main" id="{3753805D-47DF-2F29-DC22-CD44A3F812F7}"/>
              </a:ext>
            </a:extLst>
          </p:cNvPr>
          <p:cNvSpPr txBox="1">
            <a:spLocks noChangeArrowheads="1"/>
          </p:cNvSpPr>
          <p:nvPr/>
        </p:nvSpPr>
        <p:spPr bwMode="auto">
          <a:xfrm>
            <a:off x="4705350" y="114300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39S</a:t>
            </a:r>
          </a:p>
        </p:txBody>
      </p:sp>
      <p:sp>
        <p:nvSpPr>
          <p:cNvPr id="30744" name="Text Box 17">
            <a:extLst>
              <a:ext uri="{FF2B5EF4-FFF2-40B4-BE49-F238E27FC236}">
                <a16:creationId xmlns:a16="http://schemas.microsoft.com/office/drawing/2014/main" id="{BBB06724-38A7-983C-A45A-27EEB913C6AE}"/>
              </a:ext>
            </a:extLst>
          </p:cNvPr>
          <p:cNvSpPr txBox="1">
            <a:spLocks noChangeArrowheads="1"/>
          </p:cNvSpPr>
          <p:nvPr/>
        </p:nvSpPr>
        <p:spPr bwMode="auto">
          <a:xfrm>
            <a:off x="1725613" y="461168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26S</a:t>
            </a:r>
          </a:p>
        </p:txBody>
      </p:sp>
      <p:sp>
        <p:nvSpPr>
          <p:cNvPr id="30745" name="Text Box 17">
            <a:extLst>
              <a:ext uri="{FF2B5EF4-FFF2-40B4-BE49-F238E27FC236}">
                <a16:creationId xmlns:a16="http://schemas.microsoft.com/office/drawing/2014/main" id="{1D050DD5-8CEB-DF46-B889-EF6715BD3582}"/>
              </a:ext>
            </a:extLst>
          </p:cNvPr>
          <p:cNvSpPr txBox="1">
            <a:spLocks noChangeArrowheads="1"/>
          </p:cNvSpPr>
          <p:nvPr/>
        </p:nvSpPr>
        <p:spPr bwMode="auto">
          <a:xfrm>
            <a:off x="7288213" y="223043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35S</a:t>
            </a:r>
          </a:p>
        </p:txBody>
      </p:sp>
      <p:sp>
        <p:nvSpPr>
          <p:cNvPr id="30746" name="Text Box 17">
            <a:extLst>
              <a:ext uri="{FF2B5EF4-FFF2-40B4-BE49-F238E27FC236}">
                <a16:creationId xmlns:a16="http://schemas.microsoft.com/office/drawing/2014/main" id="{3A72C280-E501-AD32-0C91-0D04159A4C7D}"/>
              </a:ext>
            </a:extLst>
          </p:cNvPr>
          <p:cNvSpPr txBox="1">
            <a:spLocks noChangeArrowheads="1"/>
          </p:cNvSpPr>
          <p:nvPr/>
        </p:nvSpPr>
        <p:spPr bwMode="auto">
          <a:xfrm>
            <a:off x="3330575" y="336073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46S</a:t>
            </a:r>
          </a:p>
        </p:txBody>
      </p:sp>
      <p:sp>
        <p:nvSpPr>
          <p:cNvPr id="30747" name="Text Box 17">
            <a:extLst>
              <a:ext uri="{FF2B5EF4-FFF2-40B4-BE49-F238E27FC236}">
                <a16:creationId xmlns:a16="http://schemas.microsoft.com/office/drawing/2014/main" id="{54D185C7-940B-6897-EF66-9D724E647228}"/>
              </a:ext>
            </a:extLst>
          </p:cNvPr>
          <p:cNvSpPr txBox="1">
            <a:spLocks noChangeArrowheads="1"/>
          </p:cNvSpPr>
          <p:nvPr/>
        </p:nvSpPr>
        <p:spPr bwMode="auto">
          <a:xfrm>
            <a:off x="6294438" y="5591175"/>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56S</a:t>
            </a:r>
          </a:p>
        </p:txBody>
      </p:sp>
      <p:sp>
        <p:nvSpPr>
          <p:cNvPr id="30748" name="Text Box 17">
            <a:extLst>
              <a:ext uri="{FF2B5EF4-FFF2-40B4-BE49-F238E27FC236}">
                <a16:creationId xmlns:a16="http://schemas.microsoft.com/office/drawing/2014/main" id="{2AA5CF66-6424-ECD2-5F82-6B307D89E1A1}"/>
              </a:ext>
            </a:extLst>
          </p:cNvPr>
          <p:cNvSpPr txBox="1">
            <a:spLocks noChangeArrowheads="1"/>
          </p:cNvSpPr>
          <p:nvPr/>
        </p:nvSpPr>
        <p:spPr bwMode="auto">
          <a:xfrm>
            <a:off x="5126038" y="368300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66S</a:t>
            </a:r>
          </a:p>
        </p:txBody>
      </p:sp>
      <p:sp>
        <p:nvSpPr>
          <p:cNvPr id="30749" name="Text Box 17">
            <a:extLst>
              <a:ext uri="{FF2B5EF4-FFF2-40B4-BE49-F238E27FC236}">
                <a16:creationId xmlns:a16="http://schemas.microsoft.com/office/drawing/2014/main" id="{B6D35A8E-F775-188E-D1E4-A2BA7DB1FC9B}"/>
              </a:ext>
            </a:extLst>
          </p:cNvPr>
          <p:cNvSpPr txBox="1">
            <a:spLocks noChangeArrowheads="1"/>
          </p:cNvSpPr>
          <p:nvPr/>
        </p:nvSpPr>
        <p:spPr bwMode="auto">
          <a:xfrm>
            <a:off x="849313" y="336073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76S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7">
            <a:extLst>
              <a:ext uri="{FF2B5EF4-FFF2-40B4-BE49-F238E27FC236}">
                <a16:creationId xmlns:a16="http://schemas.microsoft.com/office/drawing/2014/main" id="{8354317A-7D5C-3B6C-5911-CF3CCB41EBFB}"/>
              </a:ext>
            </a:extLst>
          </p:cNvPr>
          <p:cNvSpPr txBox="1">
            <a:spLocks noChangeArrowheads="1"/>
          </p:cNvSpPr>
          <p:nvPr/>
        </p:nvSpPr>
        <p:spPr bwMode="auto">
          <a:xfrm>
            <a:off x="4587875" y="1447800"/>
            <a:ext cx="45561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TRANSFORMER-RATED</a:t>
            </a:r>
          </a:p>
        </p:txBody>
      </p:sp>
      <p:sp>
        <p:nvSpPr>
          <p:cNvPr id="9218" name="Rectangle 4">
            <a:extLst>
              <a:ext uri="{FF2B5EF4-FFF2-40B4-BE49-F238E27FC236}">
                <a16:creationId xmlns:a16="http://schemas.microsoft.com/office/drawing/2014/main" id="{87B81C50-8E50-1C3D-20BA-0CFC1B79A1D1}"/>
              </a:ext>
            </a:extLst>
          </p:cNvPr>
          <p:cNvSpPr>
            <a:spLocks noGrp="1" noChangeArrowheads="1"/>
          </p:cNvSpPr>
          <p:nvPr>
            <p:ph type="title"/>
          </p:nvPr>
        </p:nvSpPr>
        <p:spPr>
          <a:xfrm>
            <a:off x="1557338" y="158750"/>
            <a:ext cx="7207250" cy="679450"/>
          </a:xfrm>
        </p:spPr>
        <p:txBody>
          <a:bodyPr/>
          <a:lstStyle/>
          <a:p>
            <a:pPr fontAlgn="auto">
              <a:spcAft>
                <a:spcPts val="0"/>
              </a:spcAft>
              <a:defRPr/>
            </a:pPr>
            <a:r>
              <a:rPr altLang="en-US" dirty="0"/>
              <a:t>Meter Forms</a:t>
            </a:r>
          </a:p>
        </p:txBody>
      </p:sp>
      <p:sp>
        <p:nvSpPr>
          <p:cNvPr id="32805" name="Footer Placeholder 1">
            <a:extLst>
              <a:ext uri="{FF2B5EF4-FFF2-40B4-BE49-F238E27FC236}">
                <a16:creationId xmlns:a16="http://schemas.microsoft.com/office/drawing/2014/main" id="{B5694B32-CC8E-04AC-9A2D-4639AE8E095F}"/>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41" name="Slide Number Placeholder 2">
            <a:extLst>
              <a:ext uri="{FF2B5EF4-FFF2-40B4-BE49-F238E27FC236}">
                <a16:creationId xmlns:a16="http://schemas.microsoft.com/office/drawing/2014/main" id="{8343E9F8-C87B-ED2D-6989-E836C82BE33F}"/>
              </a:ext>
            </a:extLst>
          </p:cNvPr>
          <p:cNvSpPr>
            <a:spLocks noGrp="1"/>
          </p:cNvSpPr>
          <p:nvPr>
            <p:ph type="sldNum" sz="quarter" idx="4"/>
          </p:nvPr>
        </p:nvSpPr>
        <p:spPr/>
        <p:txBody>
          <a:bodyPr/>
          <a:lstStyle/>
          <a:p>
            <a:pPr>
              <a:defRPr/>
            </a:pPr>
            <a:fld id="{FD33360B-97AD-6246-BF0A-A7BEAC0298C4}" type="slidenum">
              <a:rPr lang="en-US"/>
              <a:pPr>
                <a:defRPr/>
              </a:pPr>
              <a:t>9</a:t>
            </a:fld>
            <a:endParaRPr lang="en-US" dirty="0"/>
          </a:p>
        </p:txBody>
      </p:sp>
      <p:sp>
        <p:nvSpPr>
          <p:cNvPr id="32772" name="Text Box 5">
            <a:extLst>
              <a:ext uri="{FF2B5EF4-FFF2-40B4-BE49-F238E27FC236}">
                <a16:creationId xmlns:a16="http://schemas.microsoft.com/office/drawing/2014/main" id="{D3C1B61B-BAFF-21E7-D4A7-D628E3DE8022}"/>
              </a:ext>
            </a:extLst>
          </p:cNvPr>
          <p:cNvSpPr txBox="1">
            <a:spLocks noChangeArrowheads="1"/>
          </p:cNvSpPr>
          <p:nvPr/>
        </p:nvSpPr>
        <p:spPr bwMode="auto">
          <a:xfrm>
            <a:off x="544513" y="19351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solidFill>
                <a:srgbClr val="000000"/>
              </a:solidFill>
              <a:latin typeface="Arial" panose="020B0604020202020204" pitchFamily="34" charset="0"/>
            </a:endParaRPr>
          </a:p>
        </p:txBody>
      </p:sp>
      <p:sp>
        <p:nvSpPr>
          <p:cNvPr id="32773" name="Text Box 17">
            <a:extLst>
              <a:ext uri="{FF2B5EF4-FFF2-40B4-BE49-F238E27FC236}">
                <a16:creationId xmlns:a16="http://schemas.microsoft.com/office/drawing/2014/main" id="{C42151C9-57FB-4448-635C-A16C3875CC14}"/>
              </a:ext>
            </a:extLst>
          </p:cNvPr>
          <p:cNvSpPr txBox="1">
            <a:spLocks noChangeArrowheads="1"/>
          </p:cNvSpPr>
          <p:nvPr/>
        </p:nvSpPr>
        <p:spPr bwMode="auto">
          <a:xfrm>
            <a:off x="65088" y="2128838"/>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1S</a:t>
            </a:r>
          </a:p>
        </p:txBody>
      </p:sp>
      <p:sp>
        <p:nvSpPr>
          <p:cNvPr id="32774" name="Text Box 17">
            <a:extLst>
              <a:ext uri="{FF2B5EF4-FFF2-40B4-BE49-F238E27FC236}">
                <a16:creationId xmlns:a16="http://schemas.microsoft.com/office/drawing/2014/main" id="{10A60ED6-6DD2-452B-8EA1-79BE8297B88E}"/>
              </a:ext>
            </a:extLst>
          </p:cNvPr>
          <p:cNvSpPr txBox="1">
            <a:spLocks noChangeArrowheads="1"/>
          </p:cNvSpPr>
          <p:nvPr/>
        </p:nvSpPr>
        <p:spPr bwMode="auto">
          <a:xfrm>
            <a:off x="974725" y="2814638"/>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2S</a:t>
            </a:r>
          </a:p>
        </p:txBody>
      </p:sp>
      <p:sp>
        <p:nvSpPr>
          <p:cNvPr id="32775" name="Text Box 17">
            <a:extLst>
              <a:ext uri="{FF2B5EF4-FFF2-40B4-BE49-F238E27FC236}">
                <a16:creationId xmlns:a16="http://schemas.microsoft.com/office/drawing/2014/main" id="{FC3CE980-126B-205D-37B1-D3150F4CDB22}"/>
              </a:ext>
            </a:extLst>
          </p:cNvPr>
          <p:cNvSpPr txBox="1">
            <a:spLocks noChangeArrowheads="1"/>
          </p:cNvSpPr>
          <p:nvPr/>
        </p:nvSpPr>
        <p:spPr bwMode="auto">
          <a:xfrm>
            <a:off x="5581650" y="2095500"/>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3S</a:t>
            </a:r>
          </a:p>
        </p:txBody>
      </p:sp>
      <p:sp>
        <p:nvSpPr>
          <p:cNvPr id="32776" name="Text Box 17">
            <a:extLst>
              <a:ext uri="{FF2B5EF4-FFF2-40B4-BE49-F238E27FC236}">
                <a16:creationId xmlns:a16="http://schemas.microsoft.com/office/drawing/2014/main" id="{D59CFD81-DE4F-C07D-09B6-A07A1933F25D}"/>
              </a:ext>
            </a:extLst>
          </p:cNvPr>
          <p:cNvSpPr txBox="1">
            <a:spLocks noChangeArrowheads="1"/>
          </p:cNvSpPr>
          <p:nvPr/>
        </p:nvSpPr>
        <p:spPr bwMode="auto">
          <a:xfrm>
            <a:off x="4816475" y="3517900"/>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4S</a:t>
            </a:r>
          </a:p>
        </p:txBody>
      </p:sp>
      <p:sp>
        <p:nvSpPr>
          <p:cNvPr id="32777" name="Text Box 17">
            <a:extLst>
              <a:ext uri="{FF2B5EF4-FFF2-40B4-BE49-F238E27FC236}">
                <a16:creationId xmlns:a16="http://schemas.microsoft.com/office/drawing/2014/main" id="{ACF3CB5E-9DEC-68F7-2094-3BBE63E418D5}"/>
              </a:ext>
            </a:extLst>
          </p:cNvPr>
          <p:cNvSpPr txBox="1">
            <a:spLocks noChangeArrowheads="1"/>
          </p:cNvSpPr>
          <p:nvPr/>
        </p:nvSpPr>
        <p:spPr bwMode="auto">
          <a:xfrm>
            <a:off x="6000750" y="3044825"/>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5S</a:t>
            </a:r>
          </a:p>
        </p:txBody>
      </p:sp>
      <p:sp>
        <p:nvSpPr>
          <p:cNvPr id="32778" name="Text Box 17">
            <a:extLst>
              <a:ext uri="{FF2B5EF4-FFF2-40B4-BE49-F238E27FC236}">
                <a16:creationId xmlns:a16="http://schemas.microsoft.com/office/drawing/2014/main" id="{1D9EC122-270B-E44F-FA23-3FCB220B64BD}"/>
              </a:ext>
            </a:extLst>
          </p:cNvPr>
          <p:cNvSpPr txBox="1">
            <a:spLocks noChangeArrowheads="1"/>
          </p:cNvSpPr>
          <p:nvPr/>
        </p:nvSpPr>
        <p:spPr bwMode="auto">
          <a:xfrm>
            <a:off x="4572000" y="5026025"/>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6S</a:t>
            </a:r>
          </a:p>
        </p:txBody>
      </p:sp>
      <p:sp>
        <p:nvSpPr>
          <p:cNvPr id="32779" name="Text Box 17">
            <a:extLst>
              <a:ext uri="{FF2B5EF4-FFF2-40B4-BE49-F238E27FC236}">
                <a16:creationId xmlns:a16="http://schemas.microsoft.com/office/drawing/2014/main" id="{E025FD88-1B01-97C0-1B2F-CBB3DB4E1932}"/>
              </a:ext>
            </a:extLst>
          </p:cNvPr>
          <p:cNvSpPr txBox="1">
            <a:spLocks noChangeArrowheads="1"/>
          </p:cNvSpPr>
          <p:nvPr/>
        </p:nvSpPr>
        <p:spPr bwMode="auto">
          <a:xfrm>
            <a:off x="7159625" y="4864100"/>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9S</a:t>
            </a:r>
          </a:p>
        </p:txBody>
      </p:sp>
      <p:sp>
        <p:nvSpPr>
          <p:cNvPr id="32780" name="Text Box 17">
            <a:extLst>
              <a:ext uri="{FF2B5EF4-FFF2-40B4-BE49-F238E27FC236}">
                <a16:creationId xmlns:a16="http://schemas.microsoft.com/office/drawing/2014/main" id="{ACE00F9C-4044-3C11-FB2A-E616C208BB73}"/>
              </a:ext>
            </a:extLst>
          </p:cNvPr>
          <p:cNvSpPr txBox="1">
            <a:spLocks noChangeArrowheads="1"/>
          </p:cNvSpPr>
          <p:nvPr/>
        </p:nvSpPr>
        <p:spPr bwMode="auto">
          <a:xfrm>
            <a:off x="3543300" y="2427288"/>
            <a:ext cx="7921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12S</a:t>
            </a:r>
          </a:p>
        </p:txBody>
      </p:sp>
      <p:sp>
        <p:nvSpPr>
          <p:cNvPr id="32781" name="Text Box 17">
            <a:extLst>
              <a:ext uri="{FF2B5EF4-FFF2-40B4-BE49-F238E27FC236}">
                <a16:creationId xmlns:a16="http://schemas.microsoft.com/office/drawing/2014/main" id="{E5E07DF7-51CB-7012-80C1-4051551F2E39}"/>
              </a:ext>
            </a:extLst>
          </p:cNvPr>
          <p:cNvSpPr txBox="1">
            <a:spLocks noChangeArrowheads="1"/>
          </p:cNvSpPr>
          <p:nvPr/>
        </p:nvSpPr>
        <p:spPr bwMode="auto">
          <a:xfrm>
            <a:off x="142875" y="5741988"/>
            <a:ext cx="914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15S</a:t>
            </a:r>
          </a:p>
        </p:txBody>
      </p:sp>
      <p:sp>
        <p:nvSpPr>
          <p:cNvPr id="32782" name="Text Box 17">
            <a:extLst>
              <a:ext uri="{FF2B5EF4-FFF2-40B4-BE49-F238E27FC236}">
                <a16:creationId xmlns:a16="http://schemas.microsoft.com/office/drawing/2014/main" id="{399275E7-9A94-EF89-4A46-FED6DA45B89F}"/>
              </a:ext>
            </a:extLst>
          </p:cNvPr>
          <p:cNvSpPr txBox="1">
            <a:spLocks noChangeArrowheads="1"/>
          </p:cNvSpPr>
          <p:nvPr/>
        </p:nvSpPr>
        <p:spPr bwMode="auto">
          <a:xfrm>
            <a:off x="2678113" y="4314825"/>
            <a:ext cx="76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16S</a:t>
            </a:r>
          </a:p>
        </p:txBody>
      </p:sp>
      <p:sp>
        <p:nvSpPr>
          <p:cNvPr id="32783" name="Text Box 17">
            <a:extLst>
              <a:ext uri="{FF2B5EF4-FFF2-40B4-BE49-F238E27FC236}">
                <a16:creationId xmlns:a16="http://schemas.microsoft.com/office/drawing/2014/main" id="{CFAA063C-2D1A-715B-7AD9-6492C9312AB7}"/>
              </a:ext>
            </a:extLst>
          </p:cNvPr>
          <p:cNvSpPr txBox="1">
            <a:spLocks noChangeArrowheads="1"/>
          </p:cNvSpPr>
          <p:nvPr/>
        </p:nvSpPr>
        <p:spPr bwMode="auto">
          <a:xfrm>
            <a:off x="1851025" y="3324225"/>
            <a:ext cx="76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25S</a:t>
            </a:r>
          </a:p>
        </p:txBody>
      </p:sp>
      <p:sp>
        <p:nvSpPr>
          <p:cNvPr id="32784" name="Text Box 17">
            <a:extLst>
              <a:ext uri="{FF2B5EF4-FFF2-40B4-BE49-F238E27FC236}">
                <a16:creationId xmlns:a16="http://schemas.microsoft.com/office/drawing/2014/main" id="{012B644B-D41B-DAFE-FC0A-497ED0F1CBD1}"/>
              </a:ext>
            </a:extLst>
          </p:cNvPr>
          <p:cNvSpPr txBox="1">
            <a:spLocks noChangeArrowheads="1"/>
          </p:cNvSpPr>
          <p:nvPr/>
        </p:nvSpPr>
        <p:spPr bwMode="auto">
          <a:xfrm>
            <a:off x="8250238" y="492760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45S</a:t>
            </a:r>
          </a:p>
        </p:txBody>
      </p:sp>
      <p:sp>
        <p:nvSpPr>
          <p:cNvPr id="32785" name="Text Box 17">
            <a:extLst>
              <a:ext uri="{FF2B5EF4-FFF2-40B4-BE49-F238E27FC236}">
                <a16:creationId xmlns:a16="http://schemas.microsoft.com/office/drawing/2014/main" id="{9C36B6C9-7DAE-A372-0E38-480887CE5B8A}"/>
              </a:ext>
            </a:extLst>
          </p:cNvPr>
          <p:cNvSpPr txBox="1">
            <a:spLocks noChangeArrowheads="1"/>
          </p:cNvSpPr>
          <p:nvPr/>
        </p:nvSpPr>
        <p:spPr bwMode="auto">
          <a:xfrm>
            <a:off x="5886450" y="563245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10S</a:t>
            </a:r>
          </a:p>
        </p:txBody>
      </p:sp>
      <p:sp>
        <p:nvSpPr>
          <p:cNvPr id="32786" name="Text Box 17">
            <a:extLst>
              <a:ext uri="{FF2B5EF4-FFF2-40B4-BE49-F238E27FC236}">
                <a16:creationId xmlns:a16="http://schemas.microsoft.com/office/drawing/2014/main" id="{02899269-988F-6E3E-C821-8A2FC63EEE60}"/>
              </a:ext>
            </a:extLst>
          </p:cNvPr>
          <p:cNvSpPr txBox="1">
            <a:spLocks noChangeArrowheads="1"/>
          </p:cNvSpPr>
          <p:nvPr/>
        </p:nvSpPr>
        <p:spPr bwMode="auto">
          <a:xfrm>
            <a:off x="5048250" y="4333875"/>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11S</a:t>
            </a:r>
          </a:p>
        </p:txBody>
      </p:sp>
      <p:sp>
        <p:nvSpPr>
          <p:cNvPr id="32787" name="Text Box 17">
            <a:extLst>
              <a:ext uri="{FF2B5EF4-FFF2-40B4-BE49-F238E27FC236}">
                <a16:creationId xmlns:a16="http://schemas.microsoft.com/office/drawing/2014/main" id="{0DD5F328-6469-1804-24C9-462427010839}"/>
              </a:ext>
            </a:extLst>
          </p:cNvPr>
          <p:cNvSpPr txBox="1">
            <a:spLocks noChangeArrowheads="1"/>
          </p:cNvSpPr>
          <p:nvPr/>
        </p:nvSpPr>
        <p:spPr bwMode="auto">
          <a:xfrm>
            <a:off x="1774825" y="5094288"/>
            <a:ext cx="8382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13S</a:t>
            </a:r>
          </a:p>
        </p:txBody>
      </p:sp>
      <p:sp>
        <p:nvSpPr>
          <p:cNvPr id="32788" name="Text Box 17">
            <a:extLst>
              <a:ext uri="{FF2B5EF4-FFF2-40B4-BE49-F238E27FC236}">
                <a16:creationId xmlns:a16="http://schemas.microsoft.com/office/drawing/2014/main" id="{06EA0485-547D-1D63-C6FA-310F38154F32}"/>
              </a:ext>
            </a:extLst>
          </p:cNvPr>
          <p:cNvSpPr txBox="1">
            <a:spLocks noChangeArrowheads="1"/>
          </p:cNvSpPr>
          <p:nvPr/>
        </p:nvSpPr>
        <p:spPr bwMode="auto">
          <a:xfrm>
            <a:off x="1839913" y="205263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14S</a:t>
            </a:r>
          </a:p>
        </p:txBody>
      </p:sp>
      <p:sp>
        <p:nvSpPr>
          <p:cNvPr id="32789" name="Text Box 17">
            <a:extLst>
              <a:ext uri="{FF2B5EF4-FFF2-40B4-BE49-F238E27FC236}">
                <a16:creationId xmlns:a16="http://schemas.microsoft.com/office/drawing/2014/main" id="{4790257E-D6B5-D349-5783-7E3AB723A565}"/>
              </a:ext>
            </a:extLst>
          </p:cNvPr>
          <p:cNvSpPr txBox="1">
            <a:spLocks noChangeArrowheads="1"/>
          </p:cNvSpPr>
          <p:nvPr/>
        </p:nvSpPr>
        <p:spPr bwMode="auto">
          <a:xfrm>
            <a:off x="504825" y="4564063"/>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17S</a:t>
            </a:r>
          </a:p>
        </p:txBody>
      </p:sp>
      <p:sp>
        <p:nvSpPr>
          <p:cNvPr id="32790" name="Text Box 17">
            <a:extLst>
              <a:ext uri="{FF2B5EF4-FFF2-40B4-BE49-F238E27FC236}">
                <a16:creationId xmlns:a16="http://schemas.microsoft.com/office/drawing/2014/main" id="{D5D54D6B-E9F1-2829-E645-5D9329EA66E5}"/>
              </a:ext>
            </a:extLst>
          </p:cNvPr>
          <p:cNvSpPr txBox="1">
            <a:spLocks noChangeArrowheads="1"/>
          </p:cNvSpPr>
          <p:nvPr/>
        </p:nvSpPr>
        <p:spPr bwMode="auto">
          <a:xfrm>
            <a:off x="7186613" y="550545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24S</a:t>
            </a:r>
          </a:p>
        </p:txBody>
      </p:sp>
      <p:sp>
        <p:nvSpPr>
          <p:cNvPr id="32791" name="Text Box 17">
            <a:extLst>
              <a:ext uri="{FF2B5EF4-FFF2-40B4-BE49-F238E27FC236}">
                <a16:creationId xmlns:a16="http://schemas.microsoft.com/office/drawing/2014/main" id="{00A82F31-E713-8F13-2709-4BE8A43B11F7}"/>
              </a:ext>
            </a:extLst>
          </p:cNvPr>
          <p:cNvSpPr txBox="1">
            <a:spLocks noChangeArrowheads="1"/>
          </p:cNvSpPr>
          <p:nvPr/>
        </p:nvSpPr>
        <p:spPr bwMode="auto">
          <a:xfrm>
            <a:off x="3294063" y="5732463"/>
            <a:ext cx="838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32S</a:t>
            </a:r>
          </a:p>
        </p:txBody>
      </p:sp>
      <p:sp>
        <p:nvSpPr>
          <p:cNvPr id="32792" name="Text Box 17">
            <a:extLst>
              <a:ext uri="{FF2B5EF4-FFF2-40B4-BE49-F238E27FC236}">
                <a16:creationId xmlns:a16="http://schemas.microsoft.com/office/drawing/2014/main" id="{7717D80E-B0E6-0E22-390D-87FDBB9F7FCA}"/>
              </a:ext>
            </a:extLst>
          </p:cNvPr>
          <p:cNvSpPr txBox="1">
            <a:spLocks noChangeArrowheads="1"/>
          </p:cNvSpPr>
          <p:nvPr/>
        </p:nvSpPr>
        <p:spPr bwMode="auto">
          <a:xfrm>
            <a:off x="4457700" y="190023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39S</a:t>
            </a:r>
          </a:p>
        </p:txBody>
      </p:sp>
      <p:sp>
        <p:nvSpPr>
          <p:cNvPr id="32793" name="Text Box 17">
            <a:extLst>
              <a:ext uri="{FF2B5EF4-FFF2-40B4-BE49-F238E27FC236}">
                <a16:creationId xmlns:a16="http://schemas.microsoft.com/office/drawing/2014/main" id="{03FBD18B-BA6A-161D-78B2-F458B6AAFC7F}"/>
              </a:ext>
            </a:extLst>
          </p:cNvPr>
          <p:cNvSpPr txBox="1">
            <a:spLocks noChangeArrowheads="1"/>
          </p:cNvSpPr>
          <p:nvPr/>
        </p:nvSpPr>
        <p:spPr bwMode="auto">
          <a:xfrm>
            <a:off x="7412038" y="423068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26S</a:t>
            </a:r>
          </a:p>
        </p:txBody>
      </p:sp>
      <p:sp>
        <p:nvSpPr>
          <p:cNvPr id="32794" name="Text Box 17">
            <a:extLst>
              <a:ext uri="{FF2B5EF4-FFF2-40B4-BE49-F238E27FC236}">
                <a16:creationId xmlns:a16="http://schemas.microsoft.com/office/drawing/2014/main" id="{F0892D25-26A6-CEB7-D4EE-B882A8B4B0D0}"/>
              </a:ext>
            </a:extLst>
          </p:cNvPr>
          <p:cNvSpPr txBox="1">
            <a:spLocks noChangeArrowheads="1"/>
          </p:cNvSpPr>
          <p:nvPr/>
        </p:nvSpPr>
        <p:spPr bwMode="auto">
          <a:xfrm>
            <a:off x="8126413" y="304323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35S</a:t>
            </a:r>
          </a:p>
        </p:txBody>
      </p:sp>
      <p:sp>
        <p:nvSpPr>
          <p:cNvPr id="32795" name="Text Box 17">
            <a:extLst>
              <a:ext uri="{FF2B5EF4-FFF2-40B4-BE49-F238E27FC236}">
                <a16:creationId xmlns:a16="http://schemas.microsoft.com/office/drawing/2014/main" id="{FB660A93-9ACB-8546-46B3-A8A82A5FD406}"/>
              </a:ext>
            </a:extLst>
          </p:cNvPr>
          <p:cNvSpPr txBox="1">
            <a:spLocks noChangeArrowheads="1"/>
          </p:cNvSpPr>
          <p:nvPr/>
        </p:nvSpPr>
        <p:spPr bwMode="auto">
          <a:xfrm>
            <a:off x="7045325" y="3448050"/>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46S</a:t>
            </a:r>
          </a:p>
        </p:txBody>
      </p:sp>
      <p:sp>
        <p:nvSpPr>
          <p:cNvPr id="32796" name="Text Box 17">
            <a:extLst>
              <a:ext uri="{FF2B5EF4-FFF2-40B4-BE49-F238E27FC236}">
                <a16:creationId xmlns:a16="http://schemas.microsoft.com/office/drawing/2014/main" id="{72730F7C-7259-D82A-3EA4-40ECE0CBA7E3}"/>
              </a:ext>
            </a:extLst>
          </p:cNvPr>
          <p:cNvSpPr txBox="1">
            <a:spLocks noChangeArrowheads="1"/>
          </p:cNvSpPr>
          <p:nvPr/>
        </p:nvSpPr>
        <p:spPr bwMode="auto">
          <a:xfrm>
            <a:off x="4816475" y="5637213"/>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56S</a:t>
            </a:r>
          </a:p>
        </p:txBody>
      </p:sp>
      <p:sp>
        <p:nvSpPr>
          <p:cNvPr id="32797" name="Text Box 17">
            <a:extLst>
              <a:ext uri="{FF2B5EF4-FFF2-40B4-BE49-F238E27FC236}">
                <a16:creationId xmlns:a16="http://schemas.microsoft.com/office/drawing/2014/main" id="{D982F1E8-36E6-34A5-EF00-155FEBD67703}"/>
              </a:ext>
            </a:extLst>
          </p:cNvPr>
          <p:cNvSpPr txBox="1">
            <a:spLocks noChangeArrowheads="1"/>
          </p:cNvSpPr>
          <p:nvPr/>
        </p:nvSpPr>
        <p:spPr bwMode="auto">
          <a:xfrm>
            <a:off x="6035675" y="4725988"/>
            <a:ext cx="83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66S</a:t>
            </a:r>
          </a:p>
        </p:txBody>
      </p:sp>
      <p:sp>
        <p:nvSpPr>
          <p:cNvPr id="32798" name="Text Box 17">
            <a:extLst>
              <a:ext uri="{FF2B5EF4-FFF2-40B4-BE49-F238E27FC236}">
                <a16:creationId xmlns:a16="http://schemas.microsoft.com/office/drawing/2014/main" id="{0B3270EB-041F-4340-8751-8141336DBCB4}"/>
              </a:ext>
            </a:extLst>
          </p:cNvPr>
          <p:cNvSpPr txBox="1">
            <a:spLocks noChangeArrowheads="1"/>
          </p:cNvSpPr>
          <p:nvPr/>
        </p:nvSpPr>
        <p:spPr bwMode="auto">
          <a:xfrm>
            <a:off x="4527550" y="2689225"/>
            <a:ext cx="83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76S</a:t>
            </a:r>
          </a:p>
        </p:txBody>
      </p:sp>
      <p:sp>
        <p:nvSpPr>
          <p:cNvPr id="32799" name="Rectangle 1">
            <a:extLst>
              <a:ext uri="{FF2B5EF4-FFF2-40B4-BE49-F238E27FC236}">
                <a16:creationId xmlns:a16="http://schemas.microsoft.com/office/drawing/2014/main" id="{A2E15AEC-3513-61DB-1E23-AA2164067F60}"/>
              </a:ext>
            </a:extLst>
          </p:cNvPr>
          <p:cNvSpPr>
            <a:spLocks noChangeArrowheads="1"/>
          </p:cNvSpPr>
          <p:nvPr/>
        </p:nvSpPr>
        <p:spPr bwMode="auto">
          <a:xfrm>
            <a:off x="4419600" y="1447800"/>
            <a:ext cx="76200" cy="48466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2800" name="Text Box 17">
            <a:extLst>
              <a:ext uri="{FF2B5EF4-FFF2-40B4-BE49-F238E27FC236}">
                <a16:creationId xmlns:a16="http://schemas.microsoft.com/office/drawing/2014/main" id="{F06D74F1-2A8A-22A8-688A-D2B48C3D2ECE}"/>
              </a:ext>
            </a:extLst>
          </p:cNvPr>
          <p:cNvSpPr txBox="1">
            <a:spLocks noChangeArrowheads="1"/>
          </p:cNvSpPr>
          <p:nvPr/>
        </p:nvSpPr>
        <p:spPr bwMode="auto">
          <a:xfrm>
            <a:off x="8439150" y="2205038"/>
            <a:ext cx="60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7S</a:t>
            </a:r>
          </a:p>
        </p:txBody>
      </p:sp>
      <p:sp>
        <p:nvSpPr>
          <p:cNvPr id="32801" name="Text Box 17">
            <a:extLst>
              <a:ext uri="{FF2B5EF4-FFF2-40B4-BE49-F238E27FC236}">
                <a16:creationId xmlns:a16="http://schemas.microsoft.com/office/drawing/2014/main" id="{476CF428-7F84-BC72-593F-A73CE8E2F024}"/>
              </a:ext>
            </a:extLst>
          </p:cNvPr>
          <p:cNvSpPr txBox="1">
            <a:spLocks noChangeArrowheads="1"/>
          </p:cNvSpPr>
          <p:nvPr/>
        </p:nvSpPr>
        <p:spPr bwMode="auto">
          <a:xfrm>
            <a:off x="6218238" y="4003675"/>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8S</a:t>
            </a:r>
          </a:p>
        </p:txBody>
      </p:sp>
      <p:sp>
        <p:nvSpPr>
          <p:cNvPr id="32802" name="Text Box 17">
            <a:extLst>
              <a:ext uri="{FF2B5EF4-FFF2-40B4-BE49-F238E27FC236}">
                <a16:creationId xmlns:a16="http://schemas.microsoft.com/office/drawing/2014/main" id="{F67D6674-E0E3-6CAA-DA3F-6DABD8930D66}"/>
              </a:ext>
            </a:extLst>
          </p:cNvPr>
          <p:cNvSpPr txBox="1">
            <a:spLocks noChangeArrowheads="1"/>
          </p:cNvSpPr>
          <p:nvPr/>
        </p:nvSpPr>
        <p:spPr bwMode="auto">
          <a:xfrm>
            <a:off x="7118350" y="2386013"/>
            <a:ext cx="7651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29S</a:t>
            </a:r>
          </a:p>
        </p:txBody>
      </p:sp>
      <p:sp>
        <p:nvSpPr>
          <p:cNvPr id="32803" name="Text Box 17">
            <a:extLst>
              <a:ext uri="{FF2B5EF4-FFF2-40B4-BE49-F238E27FC236}">
                <a16:creationId xmlns:a16="http://schemas.microsoft.com/office/drawing/2014/main" id="{965F5817-0570-6EE7-FA2F-E37181A4CE40}"/>
              </a:ext>
            </a:extLst>
          </p:cNvPr>
          <p:cNvSpPr txBox="1">
            <a:spLocks noChangeArrowheads="1"/>
          </p:cNvSpPr>
          <p:nvPr/>
        </p:nvSpPr>
        <p:spPr bwMode="auto">
          <a:xfrm>
            <a:off x="6477000" y="1981200"/>
            <a:ext cx="8175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36S</a:t>
            </a:r>
          </a:p>
        </p:txBody>
      </p:sp>
      <p:sp>
        <p:nvSpPr>
          <p:cNvPr id="32804" name="Text Box 17">
            <a:extLst>
              <a:ext uri="{FF2B5EF4-FFF2-40B4-BE49-F238E27FC236}">
                <a16:creationId xmlns:a16="http://schemas.microsoft.com/office/drawing/2014/main" id="{25A3B551-548F-F48E-3A91-8F6694D02D94}"/>
              </a:ext>
            </a:extLst>
          </p:cNvPr>
          <p:cNvSpPr txBox="1">
            <a:spLocks noChangeArrowheads="1"/>
          </p:cNvSpPr>
          <p:nvPr/>
        </p:nvSpPr>
        <p:spPr bwMode="auto">
          <a:xfrm>
            <a:off x="0" y="1447800"/>
            <a:ext cx="4343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SELF-CONTAINED</a:t>
            </a:r>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Props1.xml><?xml version="1.0" encoding="utf-8"?>
<ds:datastoreItem xmlns:ds="http://schemas.openxmlformats.org/officeDocument/2006/customXml" ds:itemID="{4D6EDE9C-E48C-4E99-A326-8BE836E74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B8B08F-3E3A-43E9-883D-F278C3E97D60}">
  <ds:schemaRefs>
    <ds:schemaRef ds:uri="http://schemas.microsoft.com/sharepoint/v3/contenttype/forms"/>
  </ds:schemaRefs>
</ds:datastoreItem>
</file>

<file path=customXml/itemProps3.xml><?xml version="1.0" encoding="utf-8"?>
<ds:datastoreItem xmlns:ds="http://schemas.openxmlformats.org/officeDocument/2006/customXml" ds:itemID="{1FDEE8BD-E9DD-4F50-8962-31A337829FC1}">
  <ds:schemaRefs/>
</ds:datastoreItem>
</file>

<file path=docProps/app.xml><?xml version="1.0" encoding="utf-8"?>
<Properties xmlns="http://schemas.openxmlformats.org/officeDocument/2006/extended-properties" xmlns:vt="http://schemas.openxmlformats.org/officeDocument/2006/docPropsVTypes">
  <Template>TESCO Template 2024_FINAL</Template>
  <TotalTime>6058</TotalTime>
  <Words>1366</Words>
  <Application>Microsoft Office PowerPoint</Application>
  <PresentationFormat>On-screen Show (4:3)</PresentationFormat>
  <Paragraphs>319</Paragraphs>
  <Slides>30</Slides>
  <Notes>28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Monotype Sorts</vt:lpstr>
      <vt:lpstr>TESCO Template</vt:lpstr>
      <vt:lpstr>Equation</vt:lpstr>
      <vt:lpstr>Acrobat Document</vt:lpstr>
      <vt:lpstr>ANSI Meter Forms</vt:lpstr>
      <vt:lpstr>Agenda</vt:lpstr>
      <vt:lpstr>Induction Meters</vt:lpstr>
      <vt:lpstr>Basic Energy Formula</vt:lpstr>
      <vt:lpstr>Meters 101 – Solid-State</vt:lpstr>
      <vt:lpstr>Meter Forms</vt:lpstr>
      <vt:lpstr>Meter Forms</vt:lpstr>
      <vt:lpstr>Meter Forms</vt:lpstr>
      <vt:lpstr>Meter Forms</vt:lpstr>
      <vt:lpstr>Self-Contained Meters</vt:lpstr>
      <vt:lpstr>Self-Contained</vt:lpstr>
      <vt:lpstr>Transformer-Rated Meters</vt:lpstr>
      <vt:lpstr>Transformer-Rated Meters</vt:lpstr>
      <vt:lpstr>Diagram Example</vt:lpstr>
      <vt:lpstr>Diagram Example</vt:lpstr>
      <vt:lpstr>Diagram Example</vt:lpstr>
      <vt:lpstr>Blondel’s Theorem</vt:lpstr>
      <vt:lpstr>Blondel’s Theorem</vt:lpstr>
      <vt:lpstr>Blondel’s Theorem</vt:lpstr>
      <vt:lpstr>Blondel’s Theorem</vt:lpstr>
      <vt:lpstr>Blondel’s Theorem</vt:lpstr>
      <vt:lpstr>Metering Examples</vt:lpstr>
      <vt:lpstr>Metering Examples</vt:lpstr>
      <vt:lpstr>Metering Examples</vt:lpstr>
      <vt:lpstr>Metering Examples</vt:lpstr>
      <vt:lpstr>Metering Examples</vt:lpstr>
      <vt:lpstr>References</vt:lpstr>
      <vt:lpstr>Agenda</vt:lpstr>
      <vt:lpstr>Questions and Discussion</vt:lpstr>
      <vt:lpstr>Tesco hospitality suite</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Ujjay Brawley</cp:lastModifiedBy>
  <cp:revision>133</cp:revision>
  <cp:lastPrinted>2023-06-13T14:00:05Z</cp:lastPrinted>
  <dcterms:created xsi:type="dcterms:W3CDTF">2012-09-24T21:06:00Z</dcterms:created>
  <dcterms:modified xsi:type="dcterms:W3CDTF">2024-06-17T21:57:03Z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ies>
</file>