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3"/>
  </p:notesMasterIdLst>
  <p:sldIdLst>
    <p:sldId id="256" r:id="rId2"/>
    <p:sldId id="257" r:id="rId3"/>
    <p:sldId id="271" r:id="rId4"/>
    <p:sldId id="258" r:id="rId5"/>
    <p:sldId id="259" r:id="rId6"/>
    <p:sldId id="266" r:id="rId7"/>
    <p:sldId id="267" r:id="rId8"/>
    <p:sldId id="270" r:id="rId9"/>
    <p:sldId id="265" r:id="rId10"/>
    <p:sldId id="354" r:id="rId11"/>
    <p:sldId id="470"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8E46DC-A511-4DBE-8CB0-F88A82F9222E}" v="8" dt="2023-07-12T12:22:15.9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32" autoAdjust="0"/>
    <p:restoredTop sz="94694" autoAdjust="0"/>
  </p:normalViewPr>
  <p:slideViewPr>
    <p:cSldViewPr snapToGrid="0">
      <p:cViewPr varScale="1">
        <p:scale>
          <a:sx n="106" d="100"/>
          <a:sy n="106" d="100"/>
        </p:scale>
        <p:origin x="184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5D57F-F683-4E3F-BE97-7564C6EB85D2}" type="datetimeFigureOut">
              <a:rPr lang="en-US" smtClean="0"/>
              <a:t>6/14/2024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294E9-629F-4050-8653-F013BB502393}" type="slidenum">
              <a:rPr lang="en-US" smtClean="0"/>
              <a:t>‹#›</a:t>
            </a:fld>
            <a:endParaRPr lang="en-US"/>
          </a:p>
        </p:txBody>
      </p:sp>
    </p:spTree>
    <p:extLst>
      <p:ext uri="{BB962C8B-B14F-4D97-AF65-F5344CB8AC3E}">
        <p14:creationId xmlns:p14="http://schemas.microsoft.com/office/powerpoint/2010/main" val="1289877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pitchFamily="34" charset="0"/>
              </a:defRPr>
            </a:lvl1pPr>
            <a:lvl2pPr marL="742950" indent="-285750" algn="l" defTabSz="925513" eaLnBrk="0" hangingPunct="0">
              <a:defRPr sz="1200">
                <a:solidFill>
                  <a:schemeClr val="tx1"/>
                </a:solidFill>
                <a:latin typeface="Arial" pitchFamily="34" charset="0"/>
              </a:defRPr>
            </a:lvl2pPr>
            <a:lvl3pPr marL="1143000" indent="-228600" algn="l" defTabSz="925513" eaLnBrk="0" hangingPunct="0">
              <a:defRPr sz="1200">
                <a:solidFill>
                  <a:schemeClr val="tx1"/>
                </a:solidFill>
                <a:latin typeface="Arial" pitchFamily="34" charset="0"/>
              </a:defRPr>
            </a:lvl3pPr>
            <a:lvl4pPr marL="1600200" indent="-228600" algn="l" defTabSz="925513" eaLnBrk="0" hangingPunct="0">
              <a:defRPr sz="1200">
                <a:solidFill>
                  <a:schemeClr val="tx1"/>
                </a:solidFill>
                <a:latin typeface="Arial" pitchFamily="34" charset="0"/>
              </a:defRPr>
            </a:lvl4pPr>
            <a:lvl5pPr marL="2057400" indent="-228600" algn="l" defTabSz="925513" eaLnBrk="0" hangingPunct="0">
              <a:defRPr sz="1200">
                <a:solidFill>
                  <a:schemeClr val="tx1"/>
                </a:solidFill>
                <a:latin typeface="Arial" pitchFamily="34" charset="0"/>
              </a:defRPr>
            </a:lvl5pPr>
            <a:lvl6pPr marL="2514600" indent="-228600" defTabSz="925513" eaLnBrk="0" fontAlgn="base" hangingPunct="0">
              <a:spcBef>
                <a:spcPct val="30000"/>
              </a:spcBef>
              <a:spcAft>
                <a:spcPct val="0"/>
              </a:spcAft>
              <a:defRPr sz="1200">
                <a:solidFill>
                  <a:schemeClr val="tx1"/>
                </a:solidFill>
                <a:latin typeface="Arial" pitchFamily="34" charset="0"/>
              </a:defRPr>
            </a:lvl6pPr>
            <a:lvl7pPr marL="2971800" indent="-228600" defTabSz="925513" eaLnBrk="0" fontAlgn="base" hangingPunct="0">
              <a:spcBef>
                <a:spcPct val="30000"/>
              </a:spcBef>
              <a:spcAft>
                <a:spcPct val="0"/>
              </a:spcAft>
              <a:defRPr sz="1200">
                <a:solidFill>
                  <a:schemeClr val="tx1"/>
                </a:solidFill>
                <a:latin typeface="Arial" pitchFamily="34" charset="0"/>
              </a:defRPr>
            </a:lvl7pPr>
            <a:lvl8pPr marL="3429000" indent="-228600" defTabSz="925513" eaLnBrk="0" fontAlgn="base" hangingPunct="0">
              <a:spcBef>
                <a:spcPct val="30000"/>
              </a:spcBef>
              <a:spcAft>
                <a:spcPct val="0"/>
              </a:spcAft>
              <a:defRPr sz="1200">
                <a:solidFill>
                  <a:schemeClr val="tx1"/>
                </a:solidFill>
                <a:latin typeface="Arial" pitchFamily="34" charset="0"/>
              </a:defRPr>
            </a:lvl8pPr>
            <a:lvl9pPr marL="3886200" indent="-228600" defTabSz="925513" eaLnBrk="0" fontAlgn="base" hangingPunct="0">
              <a:spcBef>
                <a:spcPct val="30000"/>
              </a:spcBef>
              <a:spcAft>
                <a:spcPct val="0"/>
              </a:spcAft>
              <a:defRPr sz="1200">
                <a:solidFill>
                  <a:schemeClr val="tx1"/>
                </a:solidFill>
                <a:latin typeface="Arial" pitchFamily="34" charset="0"/>
              </a:defRPr>
            </a:lvl9pPr>
          </a:lstStyle>
          <a:p>
            <a:pPr algn="r" eaLnBrk="1" hangingPunct="1"/>
            <a:fld id="{8049FD43-9CF3-4929-92ED-CAD31DCB0854}" type="slidenum">
              <a:rPr lang="ru-RU" altLang="en-US" smtClean="0"/>
              <a:pPr algn="r" eaLnBrk="1" hangingPunct="1"/>
              <a:t>10</a:t>
            </a:fld>
            <a:endParaRPr lang="ru-RU" altLang="en-US"/>
          </a:p>
        </p:txBody>
      </p:sp>
      <p:sp>
        <p:nvSpPr>
          <p:cNvPr id="38915" name="Rectangle 2"/>
          <p:cNvSpPr>
            <a:spLocks noGrp="1" noRot="1" noChangeAspect="1" noChangeArrowheads="1" noTextEdit="1"/>
          </p:cNvSpPr>
          <p:nvPr>
            <p:ph type="sldImg"/>
          </p:nvPr>
        </p:nvSpPr>
        <p:spPr>
          <a:xfrm>
            <a:off x="1166813" y="692150"/>
            <a:ext cx="4618037" cy="3463925"/>
          </a:xfrm>
          <a:ln/>
        </p:spPr>
      </p:sp>
      <p:sp>
        <p:nvSpPr>
          <p:cNvPr id="38916" name="Rectangle 3"/>
          <p:cNvSpPr>
            <a:spLocks noGrp="1" noChangeArrowheads="1"/>
          </p:cNvSpPr>
          <p:nvPr>
            <p:ph type="body" idx="1"/>
          </p:nvPr>
        </p:nvSpPr>
        <p:spPr>
          <a:xfrm>
            <a:off x="695325" y="4387850"/>
            <a:ext cx="5559425" cy="4156075"/>
          </a:xfrm>
          <a:noFill/>
        </p:spPr>
        <p:txBody>
          <a:bodyPr/>
          <a:lstStyle/>
          <a:p>
            <a:pPr eaLnBrk="1" hangingPunct="1"/>
            <a:endParaRPr lang="en-US" altLang="en-US"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building with a tower&#10;&#10;Description automatically generated">
            <a:extLst>
              <a:ext uri="{FF2B5EF4-FFF2-40B4-BE49-F238E27FC236}">
                <a16:creationId xmlns:a16="http://schemas.microsoft.com/office/drawing/2014/main" id="{F77047B3-F3DD-E46C-8FBD-2018A2CC3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
        <p:nvSpPr>
          <p:cNvPr id="2" name="Title 1"/>
          <p:cNvSpPr>
            <a:spLocks noGrp="1"/>
          </p:cNvSpPr>
          <p:nvPr>
            <p:ph type="ctrTitle"/>
          </p:nvPr>
        </p:nvSpPr>
        <p:spPr>
          <a:xfrm>
            <a:off x="2072174" y="2055224"/>
            <a:ext cx="6664318"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878492" y="3509965"/>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Rectangle 3">
            <a:extLst>
              <a:ext uri="{FF2B5EF4-FFF2-40B4-BE49-F238E27FC236}">
                <a16:creationId xmlns:a16="http://schemas.microsoft.com/office/drawing/2014/main" id="{80EE48A7-EDD1-9928-3AF4-97BF1B7DBE5B}"/>
              </a:ext>
            </a:extLst>
          </p:cNvPr>
          <p:cNvSpPr/>
          <p:nvPr/>
        </p:nvSpPr>
        <p:spPr>
          <a:xfrm>
            <a:off x="2072175" y="762002"/>
            <a:ext cx="6690826"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red and black logo&#10;&#10;Description automatically generated">
            <a:extLst>
              <a:ext uri="{FF2B5EF4-FFF2-40B4-BE49-F238E27FC236}">
                <a16:creationId xmlns:a16="http://schemas.microsoft.com/office/drawing/2014/main" id="{6E3EB278-4700-7289-F26D-5F94CB1F9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38760"/>
            <a:ext cx="2329391" cy="1421018"/>
          </a:xfrm>
          <a:prstGeom prst="rect">
            <a:avLst/>
          </a:prstGeom>
        </p:spPr>
      </p:pic>
    </p:spTree>
    <p:extLst>
      <p:ext uri="{BB962C8B-B14F-4D97-AF65-F5344CB8AC3E}">
        <p14:creationId xmlns:p14="http://schemas.microsoft.com/office/powerpoint/2010/main" val="343828578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1"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890566399"/>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dirty="0"/>
              <a:t>Click to edit Master title style</a:t>
            </a:r>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0183088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8065433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2" y="136525"/>
            <a:ext cx="7208107" cy="679832"/>
          </a:xfrm>
        </p:spPr>
        <p:txBody>
          <a:bodyPr>
            <a:noAutofit/>
          </a:bodyPr>
          <a:lstStyle>
            <a:lvl1pPr>
              <a:defRPr sz="36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635854510"/>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72174" y="570261"/>
            <a:ext cx="6438414" cy="3442130"/>
          </a:xfrm>
        </p:spPr>
        <p:txBody>
          <a:bodyPr anchor="b">
            <a:noAutofit/>
          </a:bodyPr>
          <a:lstStyle>
            <a:lvl1pPr>
              <a:defRPr sz="6600" b="1">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2186609" y="4566676"/>
            <a:ext cx="632397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142018" y="6356352"/>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5" name="Rectangle 4">
            <a:extLst>
              <a:ext uri="{FF2B5EF4-FFF2-40B4-BE49-F238E27FC236}">
                <a16:creationId xmlns:a16="http://schemas.microsoft.com/office/drawing/2014/main" id="{E78CC3A4-B862-EF21-7892-19E165FA85F9}"/>
              </a:ext>
            </a:extLst>
          </p:cNvPr>
          <p:cNvSpPr/>
          <p:nvPr/>
        </p:nvSpPr>
        <p:spPr>
          <a:xfrm>
            <a:off x="1504951" y="723016"/>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A building with a tower&#10;&#10;Description automatically generated">
            <a:extLst>
              <a:ext uri="{FF2B5EF4-FFF2-40B4-BE49-F238E27FC236}">
                <a16:creationId xmlns:a16="http://schemas.microsoft.com/office/drawing/2014/main" id="{5BFA177E-4D12-6311-2BA3-00768C94F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pic>
        <p:nvPicPr>
          <p:cNvPr id="12" name="Picture 11" descr="A red and black logo&#10;&#10;Description automatically generated">
            <a:extLst>
              <a:ext uri="{FF2B5EF4-FFF2-40B4-BE49-F238E27FC236}">
                <a16:creationId xmlns:a16="http://schemas.microsoft.com/office/drawing/2014/main" id="{958452F1-CC25-F0AB-ED51-6205055C79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91000" y="238760"/>
            <a:ext cx="2329391" cy="1421018"/>
          </a:xfrm>
          <a:prstGeom prst="rect">
            <a:avLst/>
          </a:prstGeom>
        </p:spPr>
      </p:pic>
    </p:spTree>
    <p:extLst>
      <p:ext uri="{BB962C8B-B14F-4D97-AF65-F5344CB8AC3E}">
        <p14:creationId xmlns:p14="http://schemas.microsoft.com/office/powerpoint/2010/main" val="2626764685"/>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470051598"/>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97592" y="329991"/>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539968765"/>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6"/>
            <a:ext cx="722128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688206445"/>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509268714"/>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67452233"/>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977016908"/>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88872" y="99580"/>
            <a:ext cx="7759711" cy="9348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7" y="861383"/>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descr="A red and black logo&#10;&#10;Description automatically generated">
            <a:extLst>
              <a:ext uri="{FF2B5EF4-FFF2-40B4-BE49-F238E27FC236}">
                <a16:creationId xmlns:a16="http://schemas.microsoft.com/office/drawing/2014/main" id="{AE2CF0B3-A287-11F2-1C2C-62AAA79364C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88804" y="145687"/>
            <a:ext cx="1135196" cy="692513"/>
          </a:xfrm>
          <a:prstGeom prst="rect">
            <a:avLst/>
          </a:prstGeom>
        </p:spPr>
      </p:pic>
      <p:sp>
        <p:nvSpPr>
          <p:cNvPr id="4" name="Rectangle 3">
            <a:extLst>
              <a:ext uri="{FF2B5EF4-FFF2-40B4-BE49-F238E27FC236}">
                <a16:creationId xmlns:a16="http://schemas.microsoft.com/office/drawing/2014/main" id="{E841EDDF-3651-56DF-AAF1-322A1DFBD49C}"/>
              </a:ext>
            </a:extLst>
          </p:cNvPr>
          <p:cNvSpPr/>
          <p:nvPr userDrawn="1"/>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62758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68" r:id="rId11"/>
    <p:sldLayoutId id="2147483672" r:id="rId12"/>
  </p:sldLayoutIdLst>
  <p:hf hdr="0" dt="0"/>
  <p:txStyles>
    <p:titleStyle>
      <a:lvl1pPr algn="r" defTabSz="914400" rtl="0" eaLnBrk="1" latinLnBrk="0" hangingPunct="1">
        <a:lnSpc>
          <a:spcPct val="90000"/>
        </a:lnSpc>
        <a:spcBef>
          <a:spcPct val="0"/>
        </a:spcBef>
        <a:buNone/>
        <a:defRPr lang="en-US" sz="3600" kern="1200" cap="small" dirty="0" smtClean="0">
          <a:solidFill>
            <a:schemeClr val="accent6">
              <a:lumMod val="50000"/>
            </a:schemeClr>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3B5F18-9223-4EA5-8186-9DCC7A37AADC}"/>
              </a:ext>
            </a:extLst>
          </p:cNvPr>
          <p:cNvSpPr>
            <a:spLocks noGrp="1"/>
          </p:cNvSpPr>
          <p:nvPr>
            <p:ph type="ctrTitle"/>
          </p:nvPr>
        </p:nvSpPr>
        <p:spPr>
          <a:xfrm>
            <a:off x="2072174" y="1183293"/>
            <a:ext cx="7071826" cy="1557595"/>
          </a:xfrm>
        </p:spPr>
        <p:txBody>
          <a:bodyPr>
            <a:normAutofit/>
          </a:bodyPr>
          <a:lstStyle/>
          <a:p>
            <a:r>
              <a:rPr lang="en-US" sz="6600" dirty="0">
                <a:latin typeface="+mj-lt"/>
                <a:cs typeface="Arial" panose="020B0604020202020204" pitchFamily="34" charset="0"/>
              </a:rPr>
              <a:t>Cyber Security</a:t>
            </a:r>
          </a:p>
        </p:txBody>
      </p:sp>
      <p:sp>
        <p:nvSpPr>
          <p:cNvPr id="7" name="Subtitle 6">
            <a:extLst>
              <a:ext uri="{FF2B5EF4-FFF2-40B4-BE49-F238E27FC236}">
                <a16:creationId xmlns:a16="http://schemas.microsoft.com/office/drawing/2014/main" id="{E32853D5-CE40-4EA1-9AC1-4146F7715875}"/>
              </a:ext>
            </a:extLst>
          </p:cNvPr>
          <p:cNvSpPr>
            <a:spLocks noGrp="1"/>
          </p:cNvSpPr>
          <p:nvPr>
            <p:ph type="subTitle" idx="1"/>
          </p:nvPr>
        </p:nvSpPr>
        <p:spPr>
          <a:xfrm>
            <a:off x="2072174" y="2687725"/>
            <a:ext cx="6664318" cy="674859"/>
          </a:xfrm>
        </p:spPr>
        <p:txBody>
          <a:bodyPr/>
          <a:lstStyle/>
          <a:p>
            <a:r>
              <a:rPr lang="en-US" dirty="0"/>
              <a:t>Standards and Securing Your Data</a:t>
            </a:r>
          </a:p>
        </p:txBody>
      </p:sp>
      <p:sp>
        <p:nvSpPr>
          <p:cNvPr id="11" name="Text Box 10">
            <a:extLst>
              <a:ext uri="{FF2B5EF4-FFF2-40B4-BE49-F238E27FC236}">
                <a16:creationId xmlns:a16="http://schemas.microsoft.com/office/drawing/2014/main" id="{C7C81BFE-1014-378A-7EE3-9F09E8C2EF5F}"/>
              </a:ext>
            </a:extLst>
          </p:cNvPr>
          <p:cNvSpPr txBox="1">
            <a:spLocks noChangeArrowheads="1"/>
          </p:cNvSpPr>
          <p:nvPr/>
        </p:nvSpPr>
        <p:spPr bwMode="auto">
          <a:xfrm>
            <a:off x="533400" y="4419600"/>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accent1"/>
                </a:solidFill>
              </a:rPr>
              <a:t>Prepared by Perry Lawton, TESCO</a:t>
            </a:r>
          </a:p>
          <a:p>
            <a:pPr algn="r">
              <a:spcBef>
                <a:spcPct val="0"/>
              </a:spcBef>
              <a:buNone/>
            </a:pPr>
            <a:r>
              <a:rPr lang="en-US" altLang="en-US" sz="1600" dirty="0">
                <a:solidFill>
                  <a:schemeClr val="accent1"/>
                </a:solidFill>
                <a:latin typeface="Arial"/>
                <a:cs typeface="Arial"/>
              </a:rPr>
              <a:t>TESCO Metering</a:t>
            </a:r>
            <a:endParaRPr lang="en-US" dirty="0">
              <a:solidFill>
                <a:schemeClr val="accent1"/>
              </a:solidFill>
            </a:endParaRPr>
          </a:p>
          <a:p>
            <a:pPr algn="r" eaLnBrk="1" hangingPunct="1">
              <a:spcBef>
                <a:spcPct val="0"/>
              </a:spcBef>
              <a:buFontTx/>
              <a:buNone/>
            </a:pPr>
            <a:endParaRPr lang="en-US" altLang="en-US" sz="2400" dirty="0">
              <a:solidFill>
                <a:schemeClr val="accent1"/>
              </a:solidFill>
            </a:endParaRPr>
          </a:p>
          <a:p>
            <a:pPr algn="r" eaLnBrk="1" hangingPunct="1">
              <a:spcBef>
                <a:spcPct val="0"/>
              </a:spcBef>
              <a:spcAft>
                <a:spcPts val="0"/>
              </a:spcAft>
              <a:buFontTx/>
              <a:buNone/>
            </a:pPr>
            <a:r>
              <a:rPr lang="en-US" altLang="en-US" sz="1600" i="1" dirty="0">
                <a:solidFill>
                  <a:schemeClr val="accent1"/>
                </a:solidFill>
                <a:latin typeface="Arial"/>
                <a:cs typeface="Arial"/>
              </a:rPr>
              <a:t> North Carolina Meter School</a:t>
            </a:r>
          </a:p>
          <a:p>
            <a:pPr algn="r">
              <a:spcBef>
                <a:spcPct val="0"/>
              </a:spcBef>
              <a:buNone/>
            </a:pPr>
            <a:r>
              <a:rPr lang="en-US" altLang="en-US" sz="1600" i="1" dirty="0">
                <a:solidFill>
                  <a:schemeClr val="accent1"/>
                </a:solidFill>
                <a:latin typeface="Arial"/>
                <a:cs typeface="Arial"/>
              </a:rPr>
              <a:t>Management</a:t>
            </a:r>
          </a:p>
          <a:p>
            <a:pPr algn="r" eaLnBrk="1" hangingPunct="1">
              <a:spcBef>
                <a:spcPct val="0"/>
              </a:spcBef>
              <a:buNone/>
            </a:pPr>
            <a:r>
              <a:rPr lang="en-US" altLang="en-US" sz="1600" i="1" dirty="0">
                <a:solidFill>
                  <a:schemeClr val="accent1"/>
                </a:solidFill>
                <a:latin typeface="Arial"/>
                <a:cs typeface="Arial"/>
              </a:rPr>
              <a:t>Wednesday, June 12, 2024 </a:t>
            </a:r>
            <a:endParaRPr lang="en-US" altLang="en-US" sz="1600" i="1" dirty="0">
              <a:solidFill>
                <a:schemeClr val="accent1"/>
              </a:solidFill>
              <a:cs typeface="Arial"/>
            </a:endParaRPr>
          </a:p>
          <a:p>
            <a:pPr algn="r" eaLnBrk="1" hangingPunct="1">
              <a:spcBef>
                <a:spcPct val="0"/>
              </a:spcBef>
              <a:spcAft>
                <a:spcPts val="0"/>
              </a:spcAft>
              <a:buFontTx/>
              <a:buNone/>
            </a:pPr>
            <a:r>
              <a:rPr lang="en-US" altLang="en-US" sz="1600" i="1" dirty="0">
                <a:solidFill>
                  <a:schemeClr val="accent1"/>
                </a:solidFill>
              </a:rPr>
              <a:t>9:30 AM</a:t>
            </a:r>
          </a:p>
        </p:txBody>
      </p:sp>
      <p:pic>
        <p:nvPicPr>
          <p:cNvPr id="12" name="Picture 2" descr="North Carolina Electric Meter School and Conference Logo">
            <a:extLst>
              <a:ext uri="{FF2B5EF4-FFF2-40B4-BE49-F238E27FC236}">
                <a16:creationId xmlns:a16="http://schemas.microsoft.com/office/drawing/2014/main" id="{4FEFFF86-A481-2B7D-EAA6-F0EC7AD63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5029200"/>
            <a:ext cx="1080429" cy="108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861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en-US" dirty="0">
                <a:latin typeface="+mj-lt"/>
                <a:cs typeface="Arial" panose="020B0604020202020204" pitchFamily="34" charset="0"/>
              </a:rPr>
              <a:t>Questions and Discussion</a:t>
            </a:r>
          </a:p>
        </p:txBody>
      </p:sp>
      <p:sp>
        <p:nvSpPr>
          <p:cNvPr id="9" name="Rectangle 5">
            <a:extLst>
              <a:ext uri="{FF2B5EF4-FFF2-40B4-BE49-F238E27FC236}">
                <a16:creationId xmlns:a16="http://schemas.microsoft.com/office/drawing/2014/main" id="{2FE8F9E2-C6BB-3ED2-0D0D-AC9DB0B5D74B}"/>
              </a:ext>
            </a:extLst>
          </p:cNvPr>
          <p:cNvSpPr>
            <a:spLocks noGrp="1" noChangeArrowheads="1"/>
          </p:cNvSpPr>
          <p:nvPr>
            <p:ph idx="1"/>
          </p:nvPr>
        </p:nvSpPr>
        <p:spPr>
          <a:noFill/>
        </p:spPr>
        <p:txBody>
          <a:bodyPr vert="horz" lIns="91440" tIns="45720" rIns="91440" bIns="45720" rtlCol="0" anchor="t">
            <a:normAutofit/>
          </a:bodyPr>
          <a:lstStyle/>
          <a:p>
            <a:pPr algn="ctr" eaLnBrk="1" hangingPunct="1">
              <a:buFontTx/>
              <a:buNone/>
            </a:pPr>
            <a:r>
              <a:rPr lang="en-US" altLang="en-US" dirty="0">
                <a:latin typeface="Arial" panose="020B0604020202020204" pitchFamily="34" charset="0"/>
                <a:cs typeface="Arial" panose="020B0604020202020204" pitchFamily="34" charset="0"/>
              </a:rPr>
              <a:t>Perry Lawton</a:t>
            </a:r>
          </a:p>
          <a:p>
            <a:pPr algn="ctr" eaLnBrk="1" hangingPunct="1">
              <a:buFontTx/>
              <a:buNone/>
            </a:pPr>
            <a:r>
              <a:rPr lang="en-US" altLang="en-US" sz="2000" i="1" dirty="0">
                <a:latin typeface="Arial" panose="020B0604020202020204" pitchFamily="34" charset="0"/>
                <a:cs typeface="Arial" panose="020B0604020202020204" pitchFamily="34" charset="0"/>
              </a:rPr>
              <a:t>Northeastern Regional Sales Manager</a:t>
            </a:r>
          </a:p>
          <a:p>
            <a:pPr algn="ctr" eaLnBrk="1" hangingPunct="1">
              <a:buFontTx/>
              <a:buNone/>
            </a:pPr>
            <a:r>
              <a:rPr lang="en-US" altLang="en-US" sz="2000" dirty="0" err="1">
                <a:solidFill>
                  <a:schemeClr val="accent6">
                    <a:lumMod val="50000"/>
                  </a:schemeClr>
                </a:solidFill>
                <a:latin typeface="Arial" panose="020B0604020202020204" pitchFamily="34" charset="0"/>
                <a:cs typeface="Arial" panose="020B0604020202020204" pitchFamily="34" charset="0"/>
              </a:rPr>
              <a:t>perry.lawton@tescometering.com</a:t>
            </a:r>
            <a:endParaRPr lang="en-US" altLang="en-US" sz="2000" dirty="0">
              <a:solidFill>
                <a:schemeClr val="accent6">
                  <a:lumMod val="50000"/>
                </a:schemeClr>
              </a:solidFill>
              <a:latin typeface="Arial" panose="020B0604020202020204" pitchFamily="34" charset="0"/>
              <a:cs typeface="Arial" panose="020B0604020202020204" pitchFamily="34" charset="0"/>
            </a:endParaRP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a:buNone/>
            </a:pPr>
            <a:r>
              <a:rPr lang="en-US" altLang="en-US" sz="2400" b="1" dirty="0">
                <a:latin typeface="Arial"/>
                <a:cs typeface="Arial"/>
              </a:rPr>
              <a:t>TESCO Metering </a:t>
            </a:r>
            <a:r>
              <a:rPr lang="en-US" altLang="en-US" sz="1800" i="1" dirty="0">
                <a:latin typeface="Arial"/>
                <a:cs typeface="Arial"/>
              </a:rPr>
              <a:t>Bristol, PA</a:t>
            </a:r>
          </a:p>
          <a:p>
            <a:pPr algn="ctr" eaLnBrk="1" hangingPunct="1">
              <a:buFontTx/>
              <a:buNone/>
            </a:pPr>
            <a:r>
              <a:rPr lang="en-US" altLang="en-US" sz="2400" dirty="0">
                <a:solidFill>
                  <a:schemeClr val="accent6">
                    <a:lumMod val="50000"/>
                  </a:schemeClr>
                </a:solidFill>
                <a:latin typeface="Arial" panose="020B0604020202020204" pitchFamily="34" charset="0"/>
                <a:cs typeface="Arial" panose="020B0604020202020204" pitchFamily="34" charset="0"/>
              </a:rPr>
              <a:t>215.500.7511</a:t>
            </a:r>
            <a:endParaRPr lang="en-US" altLang="en-US" sz="2000" dirty="0">
              <a:solidFill>
                <a:schemeClr val="accent6">
                  <a:lumMod val="50000"/>
                </a:schemeClr>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a:solidFill>
                  <a:schemeClr val="accent6">
                    <a:lumMod val="50000"/>
                  </a:schemeClr>
                </a:solidFill>
                <a:latin typeface="Arial" panose="020B0604020202020204" pitchFamily="34" charset="0"/>
                <a:cs typeface="Arial" panose="020B0604020202020204" pitchFamily="34" charset="0"/>
              </a:rPr>
              <a:t>tescometering.com</a:t>
            </a:r>
          </a:p>
          <a:p>
            <a:pPr algn="ctr" eaLnBrk="1" hangingPunct="1">
              <a:buFontTx/>
              <a:buNone/>
            </a:pPr>
            <a:endParaRPr lang="en-US" altLang="en-US" sz="2300" dirty="0">
              <a:solidFill>
                <a:srgbClr val="CC3300"/>
              </a:solidFill>
            </a:endParaRPr>
          </a:p>
        </p:txBody>
      </p:sp>
      <p:sp>
        <p:nvSpPr>
          <p:cNvPr id="2" name="Footer Placeholder 1">
            <a:extLst>
              <a:ext uri="{FF2B5EF4-FFF2-40B4-BE49-F238E27FC236}">
                <a16:creationId xmlns:a16="http://schemas.microsoft.com/office/drawing/2014/main" id="{8DA3292B-757C-35F5-664D-389BC7452D0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FEA31A7D-D387-7CBC-E6A1-2C80059B3772}"/>
              </a:ext>
            </a:extLst>
          </p:cNvPr>
          <p:cNvSpPr>
            <a:spLocks noGrp="1"/>
          </p:cNvSpPr>
          <p:nvPr>
            <p:ph type="sldNum" sz="quarter" idx="4"/>
          </p:nvPr>
        </p:nvSpPr>
        <p:spPr/>
        <p:txBody>
          <a:bodyPr/>
          <a:lstStyle/>
          <a:p>
            <a:fld id="{4BEAC4C4-F0A7-4B61-A827-E4198D078267}" type="slidenum">
              <a:rPr lang="en-US" smtClean="0"/>
              <a:t>10</a:t>
            </a:fld>
            <a:endParaRPr lang="en-US" dirty="0"/>
          </a:p>
        </p:txBody>
      </p:sp>
      <p:sp>
        <p:nvSpPr>
          <p:cNvPr id="30724" name="Text Box 5"/>
          <p:cNvSpPr txBox="1">
            <a:spLocks noChangeArrowheads="1"/>
          </p:cNvSpPr>
          <p:nvPr/>
        </p:nvSpPr>
        <p:spPr bwMode="auto">
          <a:xfrm>
            <a:off x="1050925" y="5675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pPr>
            <a:endParaRPr lang="en-US" altLang="en-US" dirty="0">
              <a:solidFill>
                <a:schemeClr val="tx1"/>
              </a:solidFill>
            </a:endParaRPr>
          </a:p>
        </p:txBody>
      </p:sp>
      <p:pic>
        <p:nvPicPr>
          <p:cNvPr id="8"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08817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3">
            <a:extLst>
              <a:ext uri="{FF2B5EF4-FFF2-40B4-BE49-F238E27FC236}">
                <a16:creationId xmlns:a16="http://schemas.microsoft.com/office/drawing/2014/main" id="{27F18868-B856-926E-4A9B-C0C9F8BC3AB9}"/>
              </a:ext>
            </a:extLst>
          </p:cNvPr>
          <p:cNvSpPr txBox="1">
            <a:spLocks noChangeArrowheads="1"/>
          </p:cNvSpPr>
          <p:nvPr/>
        </p:nvSpPr>
        <p:spPr bwMode="auto">
          <a:xfrm>
            <a:off x="871105" y="5134407"/>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chemeClr val="accent1"/>
                </a:solidFill>
                <a:latin typeface="Arial"/>
                <a:cs typeface="Arial"/>
              </a:rPr>
              <a:t>ISO 9001:2015 Certified Quality Company</a:t>
            </a:r>
          </a:p>
          <a:p>
            <a:pPr algn="ctr" eaLnBrk="1" hangingPunct="1">
              <a:spcBef>
                <a:spcPct val="0"/>
              </a:spcBef>
              <a:buFontTx/>
              <a:buNone/>
            </a:pPr>
            <a:r>
              <a:rPr lang="en-US" altLang="en-US" sz="1400" b="1" dirty="0">
                <a:solidFill>
                  <a:schemeClr val="accent1"/>
                </a:solidFill>
                <a:latin typeface="Arial"/>
                <a:cs typeface="Arial"/>
              </a:rPr>
              <a:t>ISO 17025:2017 Accredited Laboratory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CB6C9-3971-1203-8AB1-6AE5F8411F35}"/>
              </a:ext>
            </a:extLst>
          </p:cNvPr>
          <p:cNvSpPr>
            <a:spLocks noGrp="1"/>
          </p:cNvSpPr>
          <p:nvPr>
            <p:ph type="title"/>
          </p:nvPr>
        </p:nvSpPr>
        <p:spPr/>
        <p:txBody>
          <a:bodyPr/>
          <a:lstStyle/>
          <a:p>
            <a:r>
              <a:rPr lang="en-US" dirty="0"/>
              <a:t>Tesco hospitality suite</a:t>
            </a:r>
          </a:p>
        </p:txBody>
      </p:sp>
      <p:sp>
        <p:nvSpPr>
          <p:cNvPr id="3" name="Footer Placeholder 2">
            <a:extLst>
              <a:ext uri="{FF2B5EF4-FFF2-40B4-BE49-F238E27FC236}">
                <a16:creationId xmlns:a16="http://schemas.microsoft.com/office/drawing/2014/main" id="{F1464154-F655-E10E-C8E5-37B8882F4E3D}"/>
              </a:ext>
            </a:extLst>
          </p:cNvPr>
          <p:cNvSpPr>
            <a:spLocks noGrp="1"/>
          </p:cNvSpPr>
          <p:nvPr>
            <p:ph type="ftr" sz="quarter" idx="3"/>
          </p:nvPr>
        </p:nvSpPr>
        <p:spPr/>
        <p:txBody>
          <a:bodyPr/>
          <a:lstStyle/>
          <a:p>
            <a:r>
              <a:rPr lang="en-US"/>
              <a:t>www.tescometering.com</a:t>
            </a:r>
            <a:endParaRPr lang="en-US" dirty="0"/>
          </a:p>
        </p:txBody>
      </p:sp>
      <p:sp>
        <p:nvSpPr>
          <p:cNvPr id="4" name="Slide Number Placeholder 3">
            <a:extLst>
              <a:ext uri="{FF2B5EF4-FFF2-40B4-BE49-F238E27FC236}">
                <a16:creationId xmlns:a16="http://schemas.microsoft.com/office/drawing/2014/main" id="{25BAB8D8-D9CF-96FF-FF3C-900C5CBEDD5D}"/>
              </a:ext>
            </a:extLst>
          </p:cNvPr>
          <p:cNvSpPr>
            <a:spLocks noGrp="1"/>
          </p:cNvSpPr>
          <p:nvPr>
            <p:ph type="sldNum" sz="quarter" idx="4"/>
          </p:nvPr>
        </p:nvSpPr>
        <p:spPr/>
        <p:txBody>
          <a:bodyPr/>
          <a:lstStyle/>
          <a:p>
            <a:fld id="{4BEAC4C4-F0A7-4B61-A827-E4198D078267}" type="slidenum">
              <a:rPr lang="en-US" smtClean="0"/>
              <a:t>11</a:t>
            </a:fld>
            <a:endParaRPr lang="en-US" dirty="0"/>
          </a:p>
        </p:txBody>
      </p:sp>
      <p:pic>
        <p:nvPicPr>
          <p:cNvPr id="6" name="Picture 5" descr="A picture containing text, screenshot, font, logo&#10;&#10;Description automatically generated">
            <a:extLst>
              <a:ext uri="{FF2B5EF4-FFF2-40B4-BE49-F238E27FC236}">
                <a16:creationId xmlns:a16="http://schemas.microsoft.com/office/drawing/2014/main" id="{0A870157-18FC-1999-ED37-F2877900B3AF}"/>
              </a:ext>
            </a:extLst>
          </p:cNvPr>
          <p:cNvPicPr>
            <a:picLocks noChangeAspect="1"/>
          </p:cNvPicPr>
          <p:nvPr/>
        </p:nvPicPr>
        <p:blipFill rotWithShape="1">
          <a:blip r:embed="rId2">
            <a:extLst>
              <a:ext uri="{28A0092B-C50C-407E-A947-70E740481C1C}">
                <a14:useLocalDpi xmlns:a14="http://schemas.microsoft.com/office/drawing/2010/main" val="0"/>
              </a:ext>
            </a:extLst>
          </a:blip>
          <a:srcRect t="74767" r="23434"/>
          <a:stretch/>
        </p:blipFill>
        <p:spPr>
          <a:xfrm>
            <a:off x="1143000" y="5135613"/>
            <a:ext cx="5254316" cy="1338037"/>
          </a:xfrm>
          <a:prstGeom prst="rect">
            <a:avLst/>
          </a:prstGeom>
        </p:spPr>
      </p:pic>
      <p:sp>
        <p:nvSpPr>
          <p:cNvPr id="7" name="TextBox 6">
            <a:extLst>
              <a:ext uri="{FF2B5EF4-FFF2-40B4-BE49-F238E27FC236}">
                <a16:creationId xmlns:a16="http://schemas.microsoft.com/office/drawing/2014/main" id="{D52C5956-4E95-7320-E35C-81185E2C23DF}"/>
              </a:ext>
            </a:extLst>
          </p:cNvPr>
          <p:cNvSpPr txBox="1"/>
          <p:nvPr/>
        </p:nvSpPr>
        <p:spPr>
          <a:xfrm>
            <a:off x="1943096" y="2595800"/>
            <a:ext cx="5746699" cy="1200329"/>
          </a:xfrm>
          <a:prstGeom prst="rect">
            <a:avLst/>
          </a:prstGeom>
          <a:noFill/>
        </p:spPr>
        <p:txBody>
          <a:bodyPr wrap="square" rtlCol="0">
            <a:spAutoFit/>
          </a:bodyPr>
          <a:lstStyle/>
          <a:p>
            <a:r>
              <a:rPr lang="en-US" b="0" i="0" u="none" strike="noStrike" dirty="0">
                <a:solidFill>
                  <a:srgbClr val="212121"/>
                </a:solidFill>
                <a:effectLst/>
                <a:latin typeface="Calibri" panose="020F0502020204030204" pitchFamily="34" charset="0"/>
              </a:rPr>
              <a:t>We would like you to join us in the TESCO Hospitality Suite for networking and more discussions about metering.  The discussion will not be exclusively metering……….but we love metering and that is the most common topic.</a:t>
            </a:r>
            <a:endParaRPr lang="en-US" dirty="0"/>
          </a:p>
        </p:txBody>
      </p:sp>
      <p:sp>
        <p:nvSpPr>
          <p:cNvPr id="8" name="Rectangle 7">
            <a:extLst>
              <a:ext uri="{FF2B5EF4-FFF2-40B4-BE49-F238E27FC236}">
                <a16:creationId xmlns:a16="http://schemas.microsoft.com/office/drawing/2014/main" id="{623682C9-A681-9A87-F88C-1911C7A742E9}"/>
              </a:ext>
            </a:extLst>
          </p:cNvPr>
          <p:cNvSpPr/>
          <p:nvPr/>
        </p:nvSpPr>
        <p:spPr>
          <a:xfrm>
            <a:off x="1371335" y="4134684"/>
            <a:ext cx="6890220" cy="523220"/>
          </a:xfrm>
          <a:prstGeom prst="rect">
            <a:avLst/>
          </a:prstGeom>
          <a:noFill/>
        </p:spPr>
        <p:txBody>
          <a:bodyPr wrap="non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TESCO Hospitality Suite – Brighton Tower</a:t>
            </a:r>
          </a:p>
        </p:txBody>
      </p:sp>
      <p:sp>
        <p:nvSpPr>
          <p:cNvPr id="9" name="TextBox 8">
            <a:extLst>
              <a:ext uri="{FF2B5EF4-FFF2-40B4-BE49-F238E27FC236}">
                <a16:creationId xmlns:a16="http://schemas.microsoft.com/office/drawing/2014/main" id="{04233134-371D-AE85-AB7A-3FAA4156EBF4}"/>
              </a:ext>
            </a:extLst>
          </p:cNvPr>
          <p:cNvSpPr txBox="1"/>
          <p:nvPr/>
        </p:nvSpPr>
        <p:spPr>
          <a:xfrm>
            <a:off x="2438682" y="4627127"/>
            <a:ext cx="4582886" cy="369332"/>
          </a:xfrm>
          <a:prstGeom prst="rect">
            <a:avLst/>
          </a:prstGeom>
          <a:noFill/>
        </p:spPr>
        <p:txBody>
          <a:bodyPr wrap="square" rtlCol="0">
            <a:spAutoFit/>
          </a:bodyPr>
          <a:lstStyle/>
          <a:p>
            <a:r>
              <a:rPr lang="en-US" dirty="0"/>
              <a:t>Monday and Tuesday 8:00 PM – 10:00 PM</a:t>
            </a:r>
          </a:p>
        </p:txBody>
      </p:sp>
      <p:pic>
        <p:nvPicPr>
          <p:cNvPr id="10" name="Picture 9" descr="A picture containing text, screenshot, font, logo&#10;&#10;Description automatically generated">
            <a:extLst>
              <a:ext uri="{FF2B5EF4-FFF2-40B4-BE49-F238E27FC236}">
                <a16:creationId xmlns:a16="http://schemas.microsoft.com/office/drawing/2014/main" id="{7BC21819-DC4C-4763-494B-CBBD4A4215A5}"/>
              </a:ext>
            </a:extLst>
          </p:cNvPr>
          <p:cNvPicPr>
            <a:picLocks noChangeAspect="1"/>
          </p:cNvPicPr>
          <p:nvPr/>
        </p:nvPicPr>
        <p:blipFill rotWithShape="1">
          <a:blip r:embed="rId2">
            <a:extLst>
              <a:ext uri="{28A0092B-C50C-407E-A947-70E740481C1C}">
                <a14:useLocalDpi xmlns:a14="http://schemas.microsoft.com/office/drawing/2010/main" val="0"/>
              </a:ext>
            </a:extLst>
          </a:blip>
          <a:srcRect t="101" b="77262"/>
          <a:stretch/>
        </p:blipFill>
        <p:spPr>
          <a:xfrm>
            <a:off x="1385205" y="1235908"/>
            <a:ext cx="6862483" cy="1200329"/>
          </a:xfrm>
          <a:prstGeom prst="rect">
            <a:avLst/>
          </a:prstGeom>
        </p:spPr>
      </p:pic>
      <p:pic>
        <p:nvPicPr>
          <p:cNvPr id="5" name="Picture 4" descr="A red and black logo&#10;&#10;Description automatically generated">
            <a:extLst>
              <a:ext uri="{FF2B5EF4-FFF2-40B4-BE49-F238E27FC236}">
                <a16:creationId xmlns:a16="http://schemas.microsoft.com/office/drawing/2014/main" id="{19274C7C-959D-EA58-2AFB-66F711E9B7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9372" y="5340060"/>
            <a:ext cx="1596298" cy="973803"/>
          </a:xfrm>
          <a:prstGeom prst="rect">
            <a:avLst/>
          </a:prstGeom>
        </p:spPr>
      </p:pic>
    </p:spTree>
    <p:extLst>
      <p:ext uri="{BB962C8B-B14F-4D97-AF65-F5344CB8AC3E}">
        <p14:creationId xmlns:p14="http://schemas.microsoft.com/office/powerpoint/2010/main" val="3492210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p:txBody>
          <a:bodyPr/>
          <a:lstStyle/>
          <a:p>
            <a:r>
              <a:rPr lang="en-US" dirty="0">
                <a:latin typeface="+mj-lt"/>
                <a:cs typeface="Arial" panose="020B0604020202020204" pitchFamily="34" charset="0"/>
              </a:rPr>
              <a:t>Cyber Security</a:t>
            </a:r>
          </a:p>
        </p:txBody>
      </p:sp>
      <p:sp>
        <p:nvSpPr>
          <p:cNvPr id="3" name="Content Placeholder 2">
            <a:extLst>
              <a:ext uri="{FF2B5EF4-FFF2-40B4-BE49-F238E27FC236}">
                <a16:creationId xmlns:a16="http://schemas.microsoft.com/office/drawing/2014/main" id="{FCA7552B-032F-4836-A6D5-1A5258BB2A93}"/>
              </a:ext>
            </a:extLst>
          </p:cNvPr>
          <p:cNvSpPr>
            <a:spLocks noGrp="1"/>
          </p:cNvSpPr>
          <p:nvPr>
            <p:ph idx="1"/>
          </p:nvPr>
        </p:nvSpPr>
        <p:spPr/>
        <p:txBody>
          <a:bodyPr/>
          <a:lstStyle/>
          <a:p>
            <a:r>
              <a:rPr lang="en-US" dirty="0"/>
              <a:t>Cyber standards : ISO 27001, NIST 800-53r3, SOC 2</a:t>
            </a:r>
          </a:p>
          <a:p>
            <a:r>
              <a:rPr lang="en-US" dirty="0"/>
              <a:t>Knowing your organizations risks</a:t>
            </a:r>
          </a:p>
          <a:p>
            <a:r>
              <a:rPr lang="en-US" dirty="0"/>
              <a:t>Backup and Recovery</a:t>
            </a:r>
          </a:p>
          <a:p>
            <a:r>
              <a:rPr lang="en-US" dirty="0"/>
              <a:t>Reducing cyber risk with tools</a:t>
            </a:r>
          </a:p>
          <a:p>
            <a:r>
              <a:rPr lang="en-US" dirty="0"/>
              <a:t>Identifying attack vectors for your organization</a:t>
            </a:r>
          </a:p>
          <a:p>
            <a:r>
              <a:rPr lang="en-US" dirty="0"/>
              <a:t>Patch Management</a:t>
            </a:r>
          </a:p>
          <a:p>
            <a:r>
              <a:rPr lang="en-US" dirty="0"/>
              <a:t>Securing IOT and SCADA</a:t>
            </a:r>
          </a:p>
          <a:p>
            <a:r>
              <a:rPr lang="en-US" dirty="0"/>
              <a:t>Security first mindset</a:t>
            </a:r>
          </a:p>
          <a:p>
            <a:r>
              <a:rPr lang="en-US" dirty="0"/>
              <a:t>Staying informed with latest threats</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2</a:t>
            </a:fld>
            <a:endParaRPr lang="en-US" dirty="0"/>
          </a:p>
        </p:txBody>
      </p:sp>
    </p:spTree>
    <p:extLst>
      <p:ext uri="{BB962C8B-B14F-4D97-AF65-F5344CB8AC3E}">
        <p14:creationId xmlns:p14="http://schemas.microsoft.com/office/powerpoint/2010/main" val="2562747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3F14-5CB4-49AC-BD53-A23640203764}"/>
              </a:ext>
            </a:extLst>
          </p:cNvPr>
          <p:cNvSpPr>
            <a:spLocks noGrp="1"/>
          </p:cNvSpPr>
          <p:nvPr>
            <p:ph type="title"/>
          </p:nvPr>
        </p:nvSpPr>
        <p:spPr/>
        <p:txBody>
          <a:bodyPr/>
          <a:lstStyle/>
          <a:p>
            <a:r>
              <a:rPr lang="en-US" dirty="0"/>
              <a:t>Cyber Security Standards</a:t>
            </a:r>
          </a:p>
        </p:txBody>
      </p:sp>
      <p:sp>
        <p:nvSpPr>
          <p:cNvPr id="3" name="Content Placeholder 2">
            <a:extLst>
              <a:ext uri="{FF2B5EF4-FFF2-40B4-BE49-F238E27FC236}">
                <a16:creationId xmlns:a16="http://schemas.microsoft.com/office/drawing/2014/main" id="{7C4D8329-C84A-4191-A41D-7385276522EF}"/>
              </a:ext>
            </a:extLst>
          </p:cNvPr>
          <p:cNvSpPr>
            <a:spLocks noGrp="1"/>
          </p:cNvSpPr>
          <p:nvPr>
            <p:ph sz="half" idx="1"/>
          </p:nvPr>
        </p:nvSpPr>
        <p:spPr/>
        <p:txBody>
          <a:bodyPr/>
          <a:lstStyle/>
          <a:p>
            <a:r>
              <a:rPr lang="en-US" dirty="0"/>
              <a:t>NIST 800-53r3</a:t>
            </a:r>
          </a:p>
          <a:p>
            <a:r>
              <a:rPr lang="en-US" dirty="0"/>
              <a:t>ISO 27001</a:t>
            </a:r>
          </a:p>
          <a:p>
            <a:r>
              <a:rPr lang="en-US" dirty="0"/>
              <a:t>SOC 1 – 3</a:t>
            </a:r>
          </a:p>
          <a:p>
            <a:r>
              <a:rPr lang="en-US" dirty="0"/>
              <a:t>PCI</a:t>
            </a:r>
          </a:p>
          <a:p>
            <a:r>
              <a:rPr lang="en-US" dirty="0"/>
              <a:t>GDPR</a:t>
            </a:r>
          </a:p>
          <a:p>
            <a:r>
              <a:rPr lang="en-US" dirty="0"/>
              <a:t>UL 2900</a:t>
            </a:r>
          </a:p>
          <a:p>
            <a:endParaRPr lang="en-US" dirty="0"/>
          </a:p>
        </p:txBody>
      </p:sp>
      <p:sp>
        <p:nvSpPr>
          <p:cNvPr id="4" name="Content Placeholder 3">
            <a:extLst>
              <a:ext uri="{FF2B5EF4-FFF2-40B4-BE49-F238E27FC236}">
                <a16:creationId xmlns:a16="http://schemas.microsoft.com/office/drawing/2014/main" id="{03FF36CC-EF2D-4C13-A8D8-6F1F88895A1D}"/>
              </a:ext>
            </a:extLst>
          </p:cNvPr>
          <p:cNvSpPr>
            <a:spLocks noGrp="1"/>
          </p:cNvSpPr>
          <p:nvPr>
            <p:ph sz="half" idx="2"/>
          </p:nvPr>
        </p:nvSpPr>
        <p:spPr/>
        <p:txBody>
          <a:bodyPr/>
          <a:lstStyle/>
          <a:p>
            <a:r>
              <a:rPr lang="en-US" dirty="0"/>
              <a:t>NIST CSF</a:t>
            </a:r>
          </a:p>
          <a:p>
            <a:endParaRPr lang="en-US" dirty="0"/>
          </a:p>
          <a:p>
            <a:r>
              <a:rPr lang="en-US" dirty="0"/>
              <a:t>- Coop And Cyber Insurance</a:t>
            </a:r>
          </a:p>
        </p:txBody>
      </p:sp>
      <p:sp>
        <p:nvSpPr>
          <p:cNvPr id="6" name="Footer Placeholder 5">
            <a:extLst>
              <a:ext uri="{FF2B5EF4-FFF2-40B4-BE49-F238E27FC236}">
                <a16:creationId xmlns:a16="http://schemas.microsoft.com/office/drawing/2014/main" id="{928298E3-FE42-4B76-88F9-CC4403C16CFF}"/>
              </a:ext>
            </a:extLst>
          </p:cNvPr>
          <p:cNvSpPr>
            <a:spLocks noGrp="1"/>
          </p:cNvSpPr>
          <p:nvPr>
            <p:ph type="ftr" sz="quarter" idx="3"/>
          </p:nvPr>
        </p:nvSpPr>
        <p:spPr/>
        <p:txBody>
          <a:bodyPr/>
          <a:lstStyle/>
          <a:p>
            <a:r>
              <a:rPr lang="en-US" dirty="0"/>
              <a:t>tescometering.com</a:t>
            </a:r>
          </a:p>
        </p:txBody>
      </p:sp>
      <p:sp>
        <p:nvSpPr>
          <p:cNvPr id="7" name="Slide Number Placeholder 6">
            <a:extLst>
              <a:ext uri="{FF2B5EF4-FFF2-40B4-BE49-F238E27FC236}">
                <a16:creationId xmlns:a16="http://schemas.microsoft.com/office/drawing/2014/main" id="{3BD28621-06E0-4F9F-B64E-EE06D93AC061}"/>
              </a:ext>
            </a:extLst>
          </p:cNvPr>
          <p:cNvSpPr>
            <a:spLocks noGrp="1"/>
          </p:cNvSpPr>
          <p:nvPr>
            <p:ph type="sldNum" sz="quarter" idx="4"/>
          </p:nvPr>
        </p:nvSpPr>
        <p:spPr/>
        <p:txBody>
          <a:bodyPr/>
          <a:lstStyle/>
          <a:p>
            <a:fld id="{4BEAC4C4-F0A7-4B61-A827-E4198D078267}" type="slidenum">
              <a:rPr lang="en-US" smtClean="0"/>
              <a:t>3</a:t>
            </a:fld>
            <a:endParaRPr lang="en-US" dirty="0"/>
          </a:p>
        </p:txBody>
      </p:sp>
    </p:spTree>
    <p:extLst>
      <p:ext uri="{BB962C8B-B14F-4D97-AF65-F5344CB8AC3E}">
        <p14:creationId xmlns:p14="http://schemas.microsoft.com/office/powerpoint/2010/main" val="410498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C65AD-91C0-4DE5-9BCC-DBDFD151EE20}"/>
              </a:ext>
            </a:extLst>
          </p:cNvPr>
          <p:cNvSpPr>
            <a:spLocks noGrp="1"/>
          </p:cNvSpPr>
          <p:nvPr>
            <p:ph type="title"/>
          </p:nvPr>
        </p:nvSpPr>
        <p:spPr/>
        <p:txBody>
          <a:bodyPr/>
          <a:lstStyle/>
          <a:p>
            <a:r>
              <a:rPr lang="en-US" sz="7200" dirty="0"/>
              <a:t>Protecting your Data</a:t>
            </a:r>
          </a:p>
        </p:txBody>
      </p:sp>
      <p:sp>
        <p:nvSpPr>
          <p:cNvPr id="3" name="Text Placeholder 2">
            <a:extLst>
              <a:ext uri="{FF2B5EF4-FFF2-40B4-BE49-F238E27FC236}">
                <a16:creationId xmlns:a16="http://schemas.microsoft.com/office/drawing/2014/main" id="{78F13C88-5E3F-4FC2-BED9-C351442034CF}"/>
              </a:ext>
            </a:extLst>
          </p:cNvPr>
          <p:cNvSpPr>
            <a:spLocks noGrp="1"/>
          </p:cNvSpPr>
          <p:nvPr>
            <p:ph type="body" idx="1"/>
          </p:nvPr>
        </p:nvSpPr>
        <p:spPr>
          <a:xfrm>
            <a:off x="5658522" y="4566674"/>
            <a:ext cx="2852065" cy="1500187"/>
          </a:xfrm>
        </p:spPr>
        <p:txBody>
          <a:bodyPr>
            <a:normAutofit/>
          </a:bodyPr>
          <a:lstStyle/>
          <a:p>
            <a:r>
              <a:rPr lang="en-US" dirty="0"/>
              <a:t>Knowing what kind of data you store, how its collected and accessed.</a:t>
            </a:r>
          </a:p>
        </p:txBody>
      </p:sp>
      <p:sp>
        <p:nvSpPr>
          <p:cNvPr id="5" name="Footer Placeholder 4">
            <a:extLst>
              <a:ext uri="{FF2B5EF4-FFF2-40B4-BE49-F238E27FC236}">
                <a16:creationId xmlns:a16="http://schemas.microsoft.com/office/drawing/2014/main" id="{77078297-4C2D-40A6-9300-7C91B8680AC1}"/>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04DFC95B-E6C3-4D38-B0C2-5B6ADB0D1DC2}"/>
              </a:ext>
            </a:extLst>
          </p:cNvPr>
          <p:cNvSpPr>
            <a:spLocks noGrp="1"/>
          </p:cNvSpPr>
          <p:nvPr>
            <p:ph type="sldNum" sz="quarter" idx="4"/>
          </p:nvPr>
        </p:nvSpPr>
        <p:spPr/>
        <p:txBody>
          <a:bodyPr/>
          <a:lstStyle/>
          <a:p>
            <a:fld id="{4BEAC4C4-F0A7-4B61-A827-E4198D078267}" type="slidenum">
              <a:rPr lang="en-US" smtClean="0"/>
              <a:t>4</a:t>
            </a:fld>
            <a:endParaRPr lang="en-US" dirty="0"/>
          </a:p>
        </p:txBody>
      </p:sp>
    </p:spTree>
    <p:extLst>
      <p:ext uri="{BB962C8B-B14F-4D97-AF65-F5344CB8AC3E}">
        <p14:creationId xmlns:p14="http://schemas.microsoft.com/office/powerpoint/2010/main" val="4175066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3F14-5CB4-49AC-BD53-A23640203764}"/>
              </a:ext>
            </a:extLst>
          </p:cNvPr>
          <p:cNvSpPr>
            <a:spLocks noGrp="1"/>
          </p:cNvSpPr>
          <p:nvPr>
            <p:ph type="title"/>
          </p:nvPr>
        </p:nvSpPr>
        <p:spPr/>
        <p:txBody>
          <a:bodyPr/>
          <a:lstStyle/>
          <a:p>
            <a:r>
              <a:rPr lang="en-US" dirty="0"/>
              <a:t>Backup and Recovery</a:t>
            </a:r>
          </a:p>
        </p:txBody>
      </p:sp>
      <p:sp>
        <p:nvSpPr>
          <p:cNvPr id="3" name="Content Placeholder 2">
            <a:extLst>
              <a:ext uri="{FF2B5EF4-FFF2-40B4-BE49-F238E27FC236}">
                <a16:creationId xmlns:a16="http://schemas.microsoft.com/office/drawing/2014/main" id="{7C4D8329-C84A-4191-A41D-7385276522EF}"/>
              </a:ext>
            </a:extLst>
          </p:cNvPr>
          <p:cNvSpPr>
            <a:spLocks noGrp="1"/>
          </p:cNvSpPr>
          <p:nvPr>
            <p:ph sz="half" idx="1"/>
          </p:nvPr>
        </p:nvSpPr>
        <p:spPr/>
        <p:txBody>
          <a:bodyPr/>
          <a:lstStyle/>
          <a:p>
            <a:r>
              <a:rPr lang="en-US" dirty="0"/>
              <a:t>How often can you take backups</a:t>
            </a:r>
          </a:p>
          <a:p>
            <a:r>
              <a:rPr lang="en-US" dirty="0"/>
              <a:t>Local backups</a:t>
            </a:r>
          </a:p>
          <a:p>
            <a:r>
              <a:rPr lang="en-US" dirty="0"/>
              <a:t>Off-Site backups</a:t>
            </a:r>
          </a:p>
          <a:p>
            <a:r>
              <a:rPr lang="en-US" dirty="0"/>
              <a:t>Type of Backups</a:t>
            </a:r>
          </a:p>
          <a:p>
            <a:r>
              <a:rPr lang="en-US" dirty="0"/>
              <a:t>Off-Line Backups</a:t>
            </a:r>
          </a:p>
          <a:p>
            <a:endParaRPr lang="en-US" dirty="0"/>
          </a:p>
        </p:txBody>
      </p:sp>
      <p:sp>
        <p:nvSpPr>
          <p:cNvPr id="4" name="Content Placeholder 3">
            <a:extLst>
              <a:ext uri="{FF2B5EF4-FFF2-40B4-BE49-F238E27FC236}">
                <a16:creationId xmlns:a16="http://schemas.microsoft.com/office/drawing/2014/main" id="{03FF36CC-EF2D-4C13-A8D8-6F1F88895A1D}"/>
              </a:ext>
            </a:extLst>
          </p:cNvPr>
          <p:cNvSpPr>
            <a:spLocks noGrp="1"/>
          </p:cNvSpPr>
          <p:nvPr>
            <p:ph sz="half" idx="2"/>
          </p:nvPr>
        </p:nvSpPr>
        <p:spPr/>
        <p:txBody>
          <a:bodyPr/>
          <a:lstStyle/>
          <a:p>
            <a:r>
              <a:rPr lang="en-US" dirty="0"/>
              <a:t>How long can we afford to be down</a:t>
            </a:r>
          </a:p>
          <a:p>
            <a:r>
              <a:rPr lang="en-US" dirty="0"/>
              <a:t>How long will it take to recover your data</a:t>
            </a:r>
          </a:p>
          <a:p>
            <a:r>
              <a:rPr lang="en-US" dirty="0"/>
              <a:t>Where will you recover to</a:t>
            </a:r>
          </a:p>
        </p:txBody>
      </p:sp>
      <p:sp>
        <p:nvSpPr>
          <p:cNvPr id="6" name="Footer Placeholder 5">
            <a:extLst>
              <a:ext uri="{FF2B5EF4-FFF2-40B4-BE49-F238E27FC236}">
                <a16:creationId xmlns:a16="http://schemas.microsoft.com/office/drawing/2014/main" id="{928298E3-FE42-4B76-88F9-CC4403C16CFF}"/>
              </a:ext>
            </a:extLst>
          </p:cNvPr>
          <p:cNvSpPr>
            <a:spLocks noGrp="1"/>
          </p:cNvSpPr>
          <p:nvPr>
            <p:ph type="ftr" sz="quarter" idx="3"/>
          </p:nvPr>
        </p:nvSpPr>
        <p:spPr/>
        <p:txBody>
          <a:bodyPr/>
          <a:lstStyle/>
          <a:p>
            <a:r>
              <a:rPr lang="en-US" dirty="0"/>
              <a:t>tescometering.com</a:t>
            </a:r>
          </a:p>
        </p:txBody>
      </p:sp>
      <p:sp>
        <p:nvSpPr>
          <p:cNvPr id="7" name="Slide Number Placeholder 6">
            <a:extLst>
              <a:ext uri="{FF2B5EF4-FFF2-40B4-BE49-F238E27FC236}">
                <a16:creationId xmlns:a16="http://schemas.microsoft.com/office/drawing/2014/main" id="{3BD28621-06E0-4F9F-B64E-EE06D93AC061}"/>
              </a:ext>
            </a:extLst>
          </p:cNvPr>
          <p:cNvSpPr>
            <a:spLocks noGrp="1"/>
          </p:cNvSpPr>
          <p:nvPr>
            <p:ph type="sldNum" sz="quarter" idx="4"/>
          </p:nvPr>
        </p:nvSpPr>
        <p:spPr/>
        <p:txBody>
          <a:bodyPr/>
          <a:lstStyle/>
          <a:p>
            <a:fld id="{4BEAC4C4-F0A7-4B61-A827-E4198D078267}" type="slidenum">
              <a:rPr lang="en-US" smtClean="0"/>
              <a:t>5</a:t>
            </a:fld>
            <a:endParaRPr lang="en-US" dirty="0"/>
          </a:p>
        </p:txBody>
      </p:sp>
    </p:spTree>
    <p:extLst>
      <p:ext uri="{BB962C8B-B14F-4D97-AF65-F5344CB8AC3E}">
        <p14:creationId xmlns:p14="http://schemas.microsoft.com/office/powerpoint/2010/main" val="2113784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3F14-5CB4-49AC-BD53-A23640203764}"/>
              </a:ext>
            </a:extLst>
          </p:cNvPr>
          <p:cNvSpPr>
            <a:spLocks noGrp="1"/>
          </p:cNvSpPr>
          <p:nvPr>
            <p:ph type="title"/>
          </p:nvPr>
        </p:nvSpPr>
        <p:spPr/>
        <p:txBody>
          <a:bodyPr/>
          <a:lstStyle/>
          <a:p>
            <a:r>
              <a:rPr lang="en-US" dirty="0"/>
              <a:t>Knowing Your Risks</a:t>
            </a:r>
          </a:p>
        </p:txBody>
      </p:sp>
      <p:sp>
        <p:nvSpPr>
          <p:cNvPr id="3" name="Content Placeholder 2">
            <a:extLst>
              <a:ext uri="{FF2B5EF4-FFF2-40B4-BE49-F238E27FC236}">
                <a16:creationId xmlns:a16="http://schemas.microsoft.com/office/drawing/2014/main" id="{7C4D8329-C84A-4191-A41D-7385276522EF}"/>
              </a:ext>
            </a:extLst>
          </p:cNvPr>
          <p:cNvSpPr>
            <a:spLocks noGrp="1"/>
          </p:cNvSpPr>
          <p:nvPr>
            <p:ph sz="half" idx="1"/>
          </p:nvPr>
        </p:nvSpPr>
        <p:spPr/>
        <p:txBody>
          <a:bodyPr/>
          <a:lstStyle/>
          <a:p>
            <a:r>
              <a:rPr lang="en-US" dirty="0"/>
              <a:t>What kind of data is stored</a:t>
            </a:r>
          </a:p>
          <a:p>
            <a:r>
              <a:rPr lang="en-US" dirty="0"/>
              <a:t>Who is accessing your data</a:t>
            </a:r>
          </a:p>
          <a:p>
            <a:r>
              <a:rPr lang="en-US" dirty="0"/>
              <a:t>What methods are used to secure access to data or resources</a:t>
            </a:r>
          </a:p>
        </p:txBody>
      </p:sp>
      <p:sp>
        <p:nvSpPr>
          <p:cNvPr id="4" name="Content Placeholder 3">
            <a:extLst>
              <a:ext uri="{FF2B5EF4-FFF2-40B4-BE49-F238E27FC236}">
                <a16:creationId xmlns:a16="http://schemas.microsoft.com/office/drawing/2014/main" id="{03FF36CC-EF2D-4C13-A8D8-6F1F88895A1D}"/>
              </a:ext>
            </a:extLst>
          </p:cNvPr>
          <p:cNvSpPr>
            <a:spLocks noGrp="1"/>
          </p:cNvSpPr>
          <p:nvPr>
            <p:ph sz="half" idx="2"/>
          </p:nvPr>
        </p:nvSpPr>
        <p:spPr/>
        <p:txBody>
          <a:bodyPr/>
          <a:lstStyle/>
          <a:p>
            <a:r>
              <a:rPr lang="en-US" dirty="0"/>
              <a:t>Open incoming firewall ports</a:t>
            </a:r>
          </a:p>
          <a:p>
            <a:r>
              <a:rPr lang="en-US" dirty="0"/>
              <a:t>Web / SFTP / public facing servers</a:t>
            </a:r>
          </a:p>
          <a:p>
            <a:r>
              <a:rPr lang="en-US" dirty="0"/>
              <a:t>Data Exchange </a:t>
            </a:r>
          </a:p>
        </p:txBody>
      </p:sp>
      <p:sp>
        <p:nvSpPr>
          <p:cNvPr id="6" name="Footer Placeholder 5">
            <a:extLst>
              <a:ext uri="{FF2B5EF4-FFF2-40B4-BE49-F238E27FC236}">
                <a16:creationId xmlns:a16="http://schemas.microsoft.com/office/drawing/2014/main" id="{928298E3-FE42-4B76-88F9-CC4403C16CFF}"/>
              </a:ext>
            </a:extLst>
          </p:cNvPr>
          <p:cNvSpPr>
            <a:spLocks noGrp="1"/>
          </p:cNvSpPr>
          <p:nvPr>
            <p:ph type="ftr" sz="quarter" idx="3"/>
          </p:nvPr>
        </p:nvSpPr>
        <p:spPr/>
        <p:txBody>
          <a:bodyPr/>
          <a:lstStyle/>
          <a:p>
            <a:r>
              <a:rPr lang="en-US" dirty="0"/>
              <a:t>tescometering.com</a:t>
            </a:r>
          </a:p>
        </p:txBody>
      </p:sp>
      <p:sp>
        <p:nvSpPr>
          <p:cNvPr id="7" name="Slide Number Placeholder 6">
            <a:extLst>
              <a:ext uri="{FF2B5EF4-FFF2-40B4-BE49-F238E27FC236}">
                <a16:creationId xmlns:a16="http://schemas.microsoft.com/office/drawing/2014/main" id="{3BD28621-06E0-4F9F-B64E-EE06D93AC061}"/>
              </a:ext>
            </a:extLst>
          </p:cNvPr>
          <p:cNvSpPr>
            <a:spLocks noGrp="1"/>
          </p:cNvSpPr>
          <p:nvPr>
            <p:ph type="sldNum" sz="quarter" idx="4"/>
          </p:nvPr>
        </p:nvSpPr>
        <p:spPr/>
        <p:txBody>
          <a:bodyPr/>
          <a:lstStyle/>
          <a:p>
            <a:fld id="{4BEAC4C4-F0A7-4B61-A827-E4198D078267}" type="slidenum">
              <a:rPr lang="en-US" smtClean="0"/>
              <a:t>6</a:t>
            </a:fld>
            <a:endParaRPr lang="en-US" dirty="0"/>
          </a:p>
        </p:txBody>
      </p:sp>
    </p:spTree>
    <p:extLst>
      <p:ext uri="{BB962C8B-B14F-4D97-AF65-F5344CB8AC3E}">
        <p14:creationId xmlns:p14="http://schemas.microsoft.com/office/powerpoint/2010/main" val="4277704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3F14-5CB4-49AC-BD53-A23640203764}"/>
              </a:ext>
            </a:extLst>
          </p:cNvPr>
          <p:cNvSpPr>
            <a:spLocks noGrp="1"/>
          </p:cNvSpPr>
          <p:nvPr>
            <p:ph type="title"/>
          </p:nvPr>
        </p:nvSpPr>
        <p:spPr/>
        <p:txBody>
          <a:bodyPr/>
          <a:lstStyle/>
          <a:p>
            <a:r>
              <a:rPr lang="en-US" dirty="0"/>
              <a:t>Identifying Attack Vectors</a:t>
            </a:r>
          </a:p>
        </p:txBody>
      </p:sp>
      <p:sp>
        <p:nvSpPr>
          <p:cNvPr id="3" name="Content Placeholder 2">
            <a:extLst>
              <a:ext uri="{FF2B5EF4-FFF2-40B4-BE49-F238E27FC236}">
                <a16:creationId xmlns:a16="http://schemas.microsoft.com/office/drawing/2014/main" id="{7C4D8329-C84A-4191-A41D-7385276522EF}"/>
              </a:ext>
            </a:extLst>
          </p:cNvPr>
          <p:cNvSpPr>
            <a:spLocks noGrp="1"/>
          </p:cNvSpPr>
          <p:nvPr>
            <p:ph sz="half" idx="1"/>
          </p:nvPr>
        </p:nvSpPr>
        <p:spPr/>
        <p:txBody>
          <a:bodyPr/>
          <a:lstStyle/>
          <a:p>
            <a:r>
              <a:rPr lang="en-US" dirty="0"/>
              <a:t>Pen Testing </a:t>
            </a:r>
          </a:p>
          <a:p>
            <a:r>
              <a:rPr lang="en-US" dirty="0"/>
              <a:t>Email</a:t>
            </a:r>
          </a:p>
          <a:p>
            <a:r>
              <a:rPr lang="en-US" dirty="0"/>
              <a:t>Endpoint Scanners</a:t>
            </a:r>
          </a:p>
          <a:p>
            <a:r>
              <a:rPr lang="en-US" dirty="0"/>
              <a:t>End User</a:t>
            </a:r>
          </a:p>
          <a:p>
            <a:r>
              <a:rPr lang="en-US" dirty="0"/>
              <a:t>Vendors</a:t>
            </a:r>
          </a:p>
        </p:txBody>
      </p:sp>
      <p:sp>
        <p:nvSpPr>
          <p:cNvPr id="4" name="Content Placeholder 3">
            <a:extLst>
              <a:ext uri="{FF2B5EF4-FFF2-40B4-BE49-F238E27FC236}">
                <a16:creationId xmlns:a16="http://schemas.microsoft.com/office/drawing/2014/main" id="{03FF36CC-EF2D-4C13-A8D8-6F1F88895A1D}"/>
              </a:ext>
            </a:extLst>
          </p:cNvPr>
          <p:cNvSpPr>
            <a:spLocks noGrp="1"/>
          </p:cNvSpPr>
          <p:nvPr>
            <p:ph sz="half" idx="2"/>
          </p:nvPr>
        </p:nvSpPr>
        <p:spPr/>
        <p:txBody>
          <a:bodyPr/>
          <a:lstStyle/>
          <a:p>
            <a:r>
              <a:rPr lang="en-US" dirty="0"/>
              <a:t>Endpoints</a:t>
            </a:r>
          </a:p>
          <a:p>
            <a:r>
              <a:rPr lang="en-US" dirty="0"/>
              <a:t>Exposed SCADA</a:t>
            </a:r>
          </a:p>
          <a:p>
            <a:endParaRPr lang="en-US" dirty="0"/>
          </a:p>
        </p:txBody>
      </p:sp>
      <p:sp>
        <p:nvSpPr>
          <p:cNvPr id="6" name="Footer Placeholder 5">
            <a:extLst>
              <a:ext uri="{FF2B5EF4-FFF2-40B4-BE49-F238E27FC236}">
                <a16:creationId xmlns:a16="http://schemas.microsoft.com/office/drawing/2014/main" id="{928298E3-FE42-4B76-88F9-CC4403C16CFF}"/>
              </a:ext>
            </a:extLst>
          </p:cNvPr>
          <p:cNvSpPr>
            <a:spLocks noGrp="1"/>
          </p:cNvSpPr>
          <p:nvPr>
            <p:ph type="ftr" sz="quarter" idx="3"/>
          </p:nvPr>
        </p:nvSpPr>
        <p:spPr/>
        <p:txBody>
          <a:bodyPr/>
          <a:lstStyle/>
          <a:p>
            <a:r>
              <a:rPr lang="en-US" dirty="0"/>
              <a:t>tescometering.com</a:t>
            </a:r>
          </a:p>
        </p:txBody>
      </p:sp>
      <p:sp>
        <p:nvSpPr>
          <p:cNvPr id="7" name="Slide Number Placeholder 6">
            <a:extLst>
              <a:ext uri="{FF2B5EF4-FFF2-40B4-BE49-F238E27FC236}">
                <a16:creationId xmlns:a16="http://schemas.microsoft.com/office/drawing/2014/main" id="{3BD28621-06E0-4F9F-B64E-EE06D93AC061}"/>
              </a:ext>
            </a:extLst>
          </p:cNvPr>
          <p:cNvSpPr>
            <a:spLocks noGrp="1"/>
          </p:cNvSpPr>
          <p:nvPr>
            <p:ph type="sldNum" sz="quarter" idx="4"/>
          </p:nvPr>
        </p:nvSpPr>
        <p:spPr/>
        <p:txBody>
          <a:bodyPr/>
          <a:lstStyle/>
          <a:p>
            <a:fld id="{4BEAC4C4-F0A7-4B61-A827-E4198D078267}" type="slidenum">
              <a:rPr lang="en-US" smtClean="0"/>
              <a:t>7</a:t>
            </a:fld>
            <a:endParaRPr lang="en-US" dirty="0"/>
          </a:p>
        </p:txBody>
      </p:sp>
    </p:spTree>
    <p:extLst>
      <p:ext uri="{BB962C8B-B14F-4D97-AF65-F5344CB8AC3E}">
        <p14:creationId xmlns:p14="http://schemas.microsoft.com/office/powerpoint/2010/main" val="1004866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3F14-5CB4-49AC-BD53-A23640203764}"/>
              </a:ext>
            </a:extLst>
          </p:cNvPr>
          <p:cNvSpPr>
            <a:spLocks noGrp="1"/>
          </p:cNvSpPr>
          <p:nvPr>
            <p:ph type="title"/>
          </p:nvPr>
        </p:nvSpPr>
        <p:spPr/>
        <p:txBody>
          <a:bodyPr/>
          <a:lstStyle/>
          <a:p>
            <a:r>
              <a:rPr lang="en-US" dirty="0"/>
              <a:t>Patch Management</a:t>
            </a:r>
          </a:p>
        </p:txBody>
      </p:sp>
      <p:sp>
        <p:nvSpPr>
          <p:cNvPr id="3" name="Content Placeholder 2">
            <a:extLst>
              <a:ext uri="{FF2B5EF4-FFF2-40B4-BE49-F238E27FC236}">
                <a16:creationId xmlns:a16="http://schemas.microsoft.com/office/drawing/2014/main" id="{7C4D8329-C84A-4191-A41D-7385276522EF}"/>
              </a:ext>
            </a:extLst>
          </p:cNvPr>
          <p:cNvSpPr>
            <a:spLocks noGrp="1"/>
          </p:cNvSpPr>
          <p:nvPr>
            <p:ph sz="half" idx="1"/>
          </p:nvPr>
        </p:nvSpPr>
        <p:spPr/>
        <p:txBody>
          <a:bodyPr/>
          <a:lstStyle/>
          <a:p>
            <a:r>
              <a:rPr lang="en-US" dirty="0"/>
              <a:t>Get a baseline of devices</a:t>
            </a:r>
          </a:p>
          <a:p>
            <a:r>
              <a:rPr lang="en-US" dirty="0"/>
              <a:t>Assign Responsibilities</a:t>
            </a:r>
          </a:p>
          <a:p>
            <a:r>
              <a:rPr lang="en-US" dirty="0"/>
              <a:t>Patch Testing</a:t>
            </a:r>
          </a:p>
          <a:p>
            <a:r>
              <a:rPr lang="en-US" dirty="0"/>
              <a:t>Maintain Update Schedule</a:t>
            </a:r>
          </a:p>
          <a:p>
            <a:endParaRPr lang="en-US" dirty="0"/>
          </a:p>
          <a:p>
            <a:endParaRPr lang="en-US" dirty="0"/>
          </a:p>
        </p:txBody>
      </p:sp>
      <p:sp>
        <p:nvSpPr>
          <p:cNvPr id="4" name="Content Placeholder 3">
            <a:extLst>
              <a:ext uri="{FF2B5EF4-FFF2-40B4-BE49-F238E27FC236}">
                <a16:creationId xmlns:a16="http://schemas.microsoft.com/office/drawing/2014/main" id="{03FF36CC-EF2D-4C13-A8D8-6F1F88895A1D}"/>
              </a:ext>
            </a:extLst>
          </p:cNvPr>
          <p:cNvSpPr>
            <a:spLocks noGrp="1"/>
          </p:cNvSpPr>
          <p:nvPr>
            <p:ph sz="half" idx="2"/>
          </p:nvPr>
        </p:nvSpPr>
        <p:spPr/>
        <p:txBody>
          <a:bodyPr/>
          <a:lstStyle/>
          <a:p>
            <a:r>
              <a:rPr lang="en-US" dirty="0"/>
              <a:t>Software Standardization</a:t>
            </a:r>
          </a:p>
          <a:p>
            <a:r>
              <a:rPr lang="en-US" dirty="0"/>
              <a:t>CVE – Critical Vulnerability and Exposure</a:t>
            </a:r>
          </a:p>
          <a:p>
            <a:endParaRPr lang="en-US" dirty="0"/>
          </a:p>
        </p:txBody>
      </p:sp>
      <p:sp>
        <p:nvSpPr>
          <p:cNvPr id="6" name="Footer Placeholder 5">
            <a:extLst>
              <a:ext uri="{FF2B5EF4-FFF2-40B4-BE49-F238E27FC236}">
                <a16:creationId xmlns:a16="http://schemas.microsoft.com/office/drawing/2014/main" id="{928298E3-FE42-4B76-88F9-CC4403C16CFF}"/>
              </a:ext>
            </a:extLst>
          </p:cNvPr>
          <p:cNvSpPr>
            <a:spLocks noGrp="1"/>
          </p:cNvSpPr>
          <p:nvPr>
            <p:ph type="ftr" sz="quarter" idx="3"/>
          </p:nvPr>
        </p:nvSpPr>
        <p:spPr/>
        <p:txBody>
          <a:bodyPr/>
          <a:lstStyle/>
          <a:p>
            <a:r>
              <a:rPr lang="en-US" dirty="0"/>
              <a:t>tescometering.com</a:t>
            </a:r>
          </a:p>
        </p:txBody>
      </p:sp>
      <p:sp>
        <p:nvSpPr>
          <p:cNvPr id="7" name="Slide Number Placeholder 6">
            <a:extLst>
              <a:ext uri="{FF2B5EF4-FFF2-40B4-BE49-F238E27FC236}">
                <a16:creationId xmlns:a16="http://schemas.microsoft.com/office/drawing/2014/main" id="{3BD28621-06E0-4F9F-B64E-EE06D93AC061}"/>
              </a:ext>
            </a:extLst>
          </p:cNvPr>
          <p:cNvSpPr>
            <a:spLocks noGrp="1"/>
          </p:cNvSpPr>
          <p:nvPr>
            <p:ph type="sldNum" sz="quarter" idx="4"/>
          </p:nvPr>
        </p:nvSpPr>
        <p:spPr/>
        <p:txBody>
          <a:bodyPr/>
          <a:lstStyle/>
          <a:p>
            <a:fld id="{4BEAC4C4-F0A7-4B61-A827-E4198D078267}" type="slidenum">
              <a:rPr lang="en-US" smtClean="0"/>
              <a:t>8</a:t>
            </a:fld>
            <a:endParaRPr lang="en-US" dirty="0"/>
          </a:p>
        </p:txBody>
      </p:sp>
    </p:spTree>
    <p:extLst>
      <p:ext uri="{BB962C8B-B14F-4D97-AF65-F5344CB8AC3E}">
        <p14:creationId xmlns:p14="http://schemas.microsoft.com/office/powerpoint/2010/main" val="2272947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3F14-5CB4-49AC-BD53-A23640203764}"/>
              </a:ext>
            </a:extLst>
          </p:cNvPr>
          <p:cNvSpPr>
            <a:spLocks noGrp="1"/>
          </p:cNvSpPr>
          <p:nvPr>
            <p:ph type="title"/>
          </p:nvPr>
        </p:nvSpPr>
        <p:spPr/>
        <p:txBody>
          <a:bodyPr/>
          <a:lstStyle/>
          <a:p>
            <a:r>
              <a:rPr lang="en-US" dirty="0"/>
              <a:t>Tools and Resources</a:t>
            </a:r>
          </a:p>
        </p:txBody>
      </p:sp>
      <p:sp>
        <p:nvSpPr>
          <p:cNvPr id="3" name="Content Placeholder 2">
            <a:extLst>
              <a:ext uri="{FF2B5EF4-FFF2-40B4-BE49-F238E27FC236}">
                <a16:creationId xmlns:a16="http://schemas.microsoft.com/office/drawing/2014/main" id="{7C4D8329-C84A-4191-A41D-7385276522EF}"/>
              </a:ext>
            </a:extLst>
          </p:cNvPr>
          <p:cNvSpPr>
            <a:spLocks noGrp="1"/>
          </p:cNvSpPr>
          <p:nvPr>
            <p:ph sz="half" idx="1"/>
          </p:nvPr>
        </p:nvSpPr>
        <p:spPr/>
        <p:txBody>
          <a:bodyPr/>
          <a:lstStyle/>
          <a:p>
            <a:r>
              <a:rPr lang="en-US" dirty="0"/>
              <a:t>Firewalls </a:t>
            </a:r>
          </a:p>
          <a:p>
            <a:r>
              <a:rPr lang="en-US" dirty="0"/>
              <a:t>Anti-Virus , EDR , XDR</a:t>
            </a:r>
          </a:p>
          <a:p>
            <a:r>
              <a:rPr lang="en-US" dirty="0"/>
              <a:t>RMM </a:t>
            </a:r>
          </a:p>
          <a:p>
            <a:r>
              <a:rPr lang="en-US" dirty="0"/>
              <a:t>2fa whenever possible</a:t>
            </a:r>
          </a:p>
          <a:p>
            <a:pPr marL="0" indent="0">
              <a:buNone/>
            </a:pPr>
            <a:endParaRPr lang="en-US" dirty="0"/>
          </a:p>
        </p:txBody>
      </p:sp>
      <p:sp>
        <p:nvSpPr>
          <p:cNvPr id="4" name="Content Placeholder 3">
            <a:extLst>
              <a:ext uri="{FF2B5EF4-FFF2-40B4-BE49-F238E27FC236}">
                <a16:creationId xmlns:a16="http://schemas.microsoft.com/office/drawing/2014/main" id="{03FF36CC-EF2D-4C13-A8D8-6F1F88895A1D}"/>
              </a:ext>
            </a:extLst>
          </p:cNvPr>
          <p:cNvSpPr>
            <a:spLocks noGrp="1"/>
          </p:cNvSpPr>
          <p:nvPr>
            <p:ph sz="half" idx="2"/>
          </p:nvPr>
        </p:nvSpPr>
        <p:spPr/>
        <p:txBody>
          <a:bodyPr/>
          <a:lstStyle/>
          <a:p>
            <a:r>
              <a:rPr lang="en-US" dirty="0"/>
              <a:t>Pen Testing</a:t>
            </a:r>
          </a:p>
          <a:p>
            <a:r>
              <a:rPr lang="en-US" dirty="0"/>
              <a:t>Nessus Scanner</a:t>
            </a:r>
          </a:p>
          <a:p>
            <a:r>
              <a:rPr lang="en-US" dirty="0"/>
              <a:t>cisa.gov</a:t>
            </a:r>
          </a:p>
          <a:p>
            <a:r>
              <a:rPr lang="en-US" dirty="0"/>
              <a:t>haveibeenpwned.com</a:t>
            </a:r>
          </a:p>
          <a:p>
            <a:endParaRPr lang="en-US" dirty="0"/>
          </a:p>
        </p:txBody>
      </p:sp>
      <p:sp>
        <p:nvSpPr>
          <p:cNvPr id="6" name="Footer Placeholder 5">
            <a:extLst>
              <a:ext uri="{FF2B5EF4-FFF2-40B4-BE49-F238E27FC236}">
                <a16:creationId xmlns:a16="http://schemas.microsoft.com/office/drawing/2014/main" id="{928298E3-FE42-4B76-88F9-CC4403C16CFF}"/>
              </a:ext>
            </a:extLst>
          </p:cNvPr>
          <p:cNvSpPr>
            <a:spLocks noGrp="1"/>
          </p:cNvSpPr>
          <p:nvPr>
            <p:ph type="ftr" sz="quarter" idx="3"/>
          </p:nvPr>
        </p:nvSpPr>
        <p:spPr/>
        <p:txBody>
          <a:bodyPr/>
          <a:lstStyle/>
          <a:p>
            <a:r>
              <a:rPr lang="en-US" dirty="0"/>
              <a:t>tescometering.com</a:t>
            </a:r>
          </a:p>
        </p:txBody>
      </p:sp>
      <p:sp>
        <p:nvSpPr>
          <p:cNvPr id="7" name="Slide Number Placeholder 6">
            <a:extLst>
              <a:ext uri="{FF2B5EF4-FFF2-40B4-BE49-F238E27FC236}">
                <a16:creationId xmlns:a16="http://schemas.microsoft.com/office/drawing/2014/main" id="{3BD28621-06E0-4F9F-B64E-EE06D93AC061}"/>
              </a:ext>
            </a:extLst>
          </p:cNvPr>
          <p:cNvSpPr>
            <a:spLocks noGrp="1"/>
          </p:cNvSpPr>
          <p:nvPr>
            <p:ph type="sldNum" sz="quarter" idx="4"/>
          </p:nvPr>
        </p:nvSpPr>
        <p:spPr/>
        <p:txBody>
          <a:bodyPr/>
          <a:lstStyle/>
          <a:p>
            <a:fld id="{4BEAC4C4-F0A7-4B61-A827-E4198D078267}" type="slidenum">
              <a:rPr lang="en-US" smtClean="0"/>
              <a:t>9</a:t>
            </a:fld>
            <a:endParaRPr lang="en-US" dirty="0"/>
          </a:p>
        </p:txBody>
      </p:sp>
    </p:spTree>
    <p:extLst>
      <p:ext uri="{BB962C8B-B14F-4D97-AF65-F5344CB8AC3E}">
        <p14:creationId xmlns:p14="http://schemas.microsoft.com/office/powerpoint/2010/main" val="1397975033"/>
      </p:ext>
    </p:extLst>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CO Template 2024_FINAL" id="{F766A7C2-7ADF-CF45-BFFF-C4CC12FD6AD8}" vid="{460E0113-B184-A444-B9D1-F1CD16209B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TESCO Template 2024_FINAL</Template>
  <TotalTime>4128</TotalTime>
  <Words>401</Words>
  <Application>Microsoft Office PowerPoint</Application>
  <PresentationFormat>On-screen Show (4:3)</PresentationFormat>
  <Paragraphs>106</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TESCO Template</vt:lpstr>
      <vt:lpstr>Cyber Security</vt:lpstr>
      <vt:lpstr>Cyber Security</vt:lpstr>
      <vt:lpstr>Cyber Security Standards</vt:lpstr>
      <vt:lpstr>Protecting your Data</vt:lpstr>
      <vt:lpstr>Backup and Recovery</vt:lpstr>
      <vt:lpstr>Knowing Your Risks</vt:lpstr>
      <vt:lpstr>Identifying Attack Vectors</vt:lpstr>
      <vt:lpstr>Patch Management</vt:lpstr>
      <vt:lpstr>Tools and Resources</vt:lpstr>
      <vt:lpstr>Questions and Discussion</vt:lpstr>
      <vt:lpstr>Tesco hospitality suite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Jedidiah Tamayo</dc:creator>
  <cp:lastModifiedBy>Ujjay Brawley</cp:lastModifiedBy>
  <cp:revision>11</cp:revision>
  <dcterms:created xsi:type="dcterms:W3CDTF">2021-12-30T15:47:27Z</dcterms:created>
  <dcterms:modified xsi:type="dcterms:W3CDTF">2024-06-17T12:53:02Z</dcterms:modified>
</cp:coreProperties>
</file>