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handoutMasterIdLst>
    <p:handoutMasterId r:id="rId32"/>
  </p:handoutMasterIdLst>
  <p:sldIdLst>
    <p:sldId id="396" r:id="rId2"/>
    <p:sldId id="384" r:id="rId3"/>
    <p:sldId id="347" r:id="rId4"/>
    <p:sldId id="402" r:id="rId5"/>
    <p:sldId id="403" r:id="rId6"/>
    <p:sldId id="357" r:id="rId7"/>
    <p:sldId id="358" r:id="rId8"/>
    <p:sldId id="348" r:id="rId9"/>
    <p:sldId id="349" r:id="rId10"/>
    <p:sldId id="351" r:id="rId11"/>
    <p:sldId id="352" r:id="rId12"/>
    <p:sldId id="354" r:id="rId13"/>
    <p:sldId id="401" r:id="rId14"/>
    <p:sldId id="355" r:id="rId15"/>
    <p:sldId id="356" r:id="rId16"/>
    <p:sldId id="359" r:id="rId17"/>
    <p:sldId id="361" r:id="rId18"/>
    <p:sldId id="362" r:id="rId19"/>
    <p:sldId id="360" r:id="rId20"/>
    <p:sldId id="343" r:id="rId21"/>
    <p:sldId id="394" r:id="rId22"/>
    <p:sldId id="397" r:id="rId23"/>
    <p:sldId id="398" r:id="rId24"/>
    <p:sldId id="399" r:id="rId25"/>
    <p:sldId id="404" r:id="rId26"/>
    <p:sldId id="400" r:id="rId27"/>
    <p:sldId id="392" r:id="rId28"/>
    <p:sldId id="395" r:id="rId29"/>
    <p:sldId id="387" r:id="rId30"/>
  </p:sldIdLst>
  <p:sldSz cx="9144000" cy="6858000" type="screen4x3"/>
  <p:notesSz cx="7099300" cy="9385300"/>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1AE4D-A11E-283E-EEE3-ADEDC05BDF3D}" v="107" dt="2024-05-02T21:23:46.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090" autoAdjust="0"/>
  </p:normalViewPr>
  <p:slideViewPr>
    <p:cSldViewPr>
      <p:cViewPr varScale="1">
        <p:scale>
          <a:sx n="112" d="100"/>
          <a:sy n="112" d="100"/>
        </p:scale>
        <p:origin x="15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76148" cy="46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7094" rIns="94187" bIns="47094" numCol="1" anchor="t" anchorCtr="0" compatLnSpc="1">
            <a:prstTxWarp prst="textNoShape">
              <a:avLst/>
            </a:prstTxWarp>
          </a:bodyPr>
          <a:lstStyle>
            <a:lvl1pPr algn="l" defTabSz="942542">
              <a:defRPr sz="1200">
                <a:latin typeface="Times New Roman" pitchFamily="18" charset="0"/>
              </a:defRPr>
            </a:lvl1pPr>
          </a:lstStyle>
          <a:p>
            <a:pPr>
              <a:defRPr/>
            </a:pPr>
            <a:endParaRPr lang="en-US" altLang="en-US"/>
          </a:p>
        </p:txBody>
      </p:sp>
      <p:sp>
        <p:nvSpPr>
          <p:cNvPr id="95235" name="Rectangle 3"/>
          <p:cNvSpPr>
            <a:spLocks noGrp="1" noChangeArrowheads="1"/>
          </p:cNvSpPr>
          <p:nvPr>
            <p:ph type="dt" sz="quarter" idx="1"/>
          </p:nvPr>
        </p:nvSpPr>
        <p:spPr bwMode="auto">
          <a:xfrm>
            <a:off x="4023154" y="0"/>
            <a:ext cx="3076147" cy="46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7094" rIns="94187" bIns="47094" numCol="1" anchor="t" anchorCtr="0" compatLnSpc="1">
            <a:prstTxWarp prst="textNoShape">
              <a:avLst/>
            </a:prstTxWarp>
          </a:bodyPr>
          <a:lstStyle>
            <a:lvl1pPr algn="r" defTabSz="942542">
              <a:defRPr sz="1200">
                <a:latin typeface="Times New Roman" pitchFamily="18" charset="0"/>
              </a:defRPr>
            </a:lvl1pPr>
          </a:lstStyle>
          <a:p>
            <a:pPr>
              <a:defRPr/>
            </a:pPr>
            <a:endParaRPr lang="en-US" altLang="en-US"/>
          </a:p>
        </p:txBody>
      </p:sp>
      <p:sp>
        <p:nvSpPr>
          <p:cNvPr id="95236" name="Rectangle 4"/>
          <p:cNvSpPr>
            <a:spLocks noGrp="1" noChangeArrowheads="1"/>
          </p:cNvSpPr>
          <p:nvPr>
            <p:ph type="ftr" sz="quarter" idx="2"/>
          </p:nvPr>
        </p:nvSpPr>
        <p:spPr bwMode="auto">
          <a:xfrm>
            <a:off x="0" y="8915874"/>
            <a:ext cx="3076148" cy="46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7094" rIns="94187" bIns="47094" numCol="1" anchor="b" anchorCtr="0" compatLnSpc="1">
            <a:prstTxWarp prst="textNoShape">
              <a:avLst/>
            </a:prstTxWarp>
          </a:bodyPr>
          <a:lstStyle>
            <a:lvl1pPr algn="l" defTabSz="942542">
              <a:defRPr sz="1200">
                <a:latin typeface="Times New Roman" pitchFamily="18" charset="0"/>
              </a:defRPr>
            </a:lvl1pPr>
          </a:lstStyle>
          <a:p>
            <a:pPr>
              <a:defRPr/>
            </a:pPr>
            <a:endParaRPr lang="en-US" altLang="en-US"/>
          </a:p>
        </p:txBody>
      </p:sp>
      <p:sp>
        <p:nvSpPr>
          <p:cNvPr id="95237" name="Rectangle 5"/>
          <p:cNvSpPr>
            <a:spLocks noGrp="1" noChangeArrowheads="1"/>
          </p:cNvSpPr>
          <p:nvPr>
            <p:ph type="sldNum" sz="quarter" idx="3"/>
          </p:nvPr>
        </p:nvSpPr>
        <p:spPr bwMode="auto">
          <a:xfrm>
            <a:off x="4023154" y="8915874"/>
            <a:ext cx="3076147" cy="46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7094" rIns="94187" bIns="47094" numCol="1" anchor="b" anchorCtr="0" compatLnSpc="1">
            <a:prstTxWarp prst="textNoShape">
              <a:avLst/>
            </a:prstTxWarp>
          </a:bodyPr>
          <a:lstStyle>
            <a:lvl1pPr algn="r" defTabSz="942542">
              <a:defRPr sz="1200">
                <a:latin typeface="Times New Roman" pitchFamily="18" charset="0"/>
              </a:defRPr>
            </a:lvl1pPr>
          </a:lstStyle>
          <a:p>
            <a:pPr>
              <a:defRPr/>
            </a:pPr>
            <a:fld id="{6A97D21E-8AB3-4B0F-935A-1E2B546D8EDA}" type="slidenum">
              <a:rPr lang="en-US" altLang="en-US"/>
              <a:pPr>
                <a:defRPr/>
              </a:pPr>
              <a:t>‹#›</a:t>
            </a:fld>
            <a:endParaRPr lang="en-US" altLang="en-US"/>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148" cy="46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7094" rIns="94187" bIns="47094" numCol="1" anchor="t" anchorCtr="0" compatLnSpc="1">
            <a:prstTxWarp prst="textNoShape">
              <a:avLst/>
            </a:prstTxWarp>
          </a:bodyPr>
          <a:lstStyle>
            <a:lvl1pPr algn="l" defTabSz="942542">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4021531" y="0"/>
            <a:ext cx="3076148" cy="46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7094" rIns="94187" bIns="47094" numCol="1" anchor="t" anchorCtr="0" compatLnSpc="1">
            <a:prstTxWarp prst="textNoShape">
              <a:avLst/>
            </a:prstTxWarp>
          </a:bodyPr>
          <a:lstStyle>
            <a:lvl1pPr algn="r" defTabSz="942542">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204913" y="704850"/>
            <a:ext cx="4689475" cy="3517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710255" y="4458743"/>
            <a:ext cx="5678791" cy="422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7094" rIns="94187" bIns="47094"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915875"/>
            <a:ext cx="3076148" cy="46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7094" rIns="94187" bIns="47094" numCol="1" anchor="b" anchorCtr="0" compatLnSpc="1">
            <a:prstTxWarp prst="textNoShape">
              <a:avLst/>
            </a:prstTxWarp>
          </a:bodyPr>
          <a:lstStyle>
            <a:lvl1pPr algn="l" defTabSz="942542">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4021531" y="8915875"/>
            <a:ext cx="3076148" cy="46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7094" rIns="94187" bIns="47094" numCol="1" anchor="b" anchorCtr="0" compatLnSpc="1">
            <a:prstTxWarp prst="textNoShape">
              <a:avLst/>
            </a:prstTxWarp>
          </a:bodyPr>
          <a:lstStyle>
            <a:lvl1pPr algn="r" defTabSz="942542">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42542" eaLnBrk="0" hangingPunct="0">
              <a:defRPr sz="1200">
                <a:solidFill>
                  <a:schemeClr val="tx1"/>
                </a:solidFill>
                <a:latin typeface="Arial" charset="0"/>
              </a:defRPr>
            </a:lvl1pPr>
            <a:lvl2pPr marL="756620" indent="-291008" algn="l" defTabSz="942542" eaLnBrk="0" hangingPunct="0">
              <a:defRPr sz="1200">
                <a:solidFill>
                  <a:schemeClr val="tx1"/>
                </a:solidFill>
                <a:latin typeface="Arial" charset="0"/>
              </a:defRPr>
            </a:lvl2pPr>
            <a:lvl3pPr marL="1164031" indent="-232806" algn="l" defTabSz="942542" eaLnBrk="0" hangingPunct="0">
              <a:defRPr sz="1200">
                <a:solidFill>
                  <a:schemeClr val="tx1"/>
                </a:solidFill>
                <a:latin typeface="Arial" charset="0"/>
              </a:defRPr>
            </a:lvl3pPr>
            <a:lvl4pPr marL="1629644" indent="-232806" algn="l" defTabSz="942542" eaLnBrk="0" hangingPunct="0">
              <a:defRPr sz="1200">
                <a:solidFill>
                  <a:schemeClr val="tx1"/>
                </a:solidFill>
                <a:latin typeface="Arial" charset="0"/>
              </a:defRPr>
            </a:lvl4pPr>
            <a:lvl5pPr marL="2095256" indent="-232806" algn="l" defTabSz="942542" eaLnBrk="0" hangingPunct="0">
              <a:defRPr sz="1200">
                <a:solidFill>
                  <a:schemeClr val="tx1"/>
                </a:solidFill>
                <a:latin typeface="Arial" charset="0"/>
              </a:defRPr>
            </a:lvl5pPr>
            <a:lvl6pPr marL="2560869" indent="-232806" defTabSz="942542" eaLnBrk="0" fontAlgn="base" hangingPunct="0">
              <a:spcBef>
                <a:spcPct val="30000"/>
              </a:spcBef>
              <a:spcAft>
                <a:spcPct val="0"/>
              </a:spcAft>
              <a:defRPr sz="1200">
                <a:solidFill>
                  <a:schemeClr val="tx1"/>
                </a:solidFill>
                <a:latin typeface="Arial" charset="0"/>
              </a:defRPr>
            </a:lvl6pPr>
            <a:lvl7pPr marL="3026481" indent="-232806" defTabSz="942542" eaLnBrk="0" fontAlgn="base" hangingPunct="0">
              <a:spcBef>
                <a:spcPct val="30000"/>
              </a:spcBef>
              <a:spcAft>
                <a:spcPct val="0"/>
              </a:spcAft>
              <a:defRPr sz="1200">
                <a:solidFill>
                  <a:schemeClr val="tx1"/>
                </a:solidFill>
                <a:latin typeface="Arial" charset="0"/>
              </a:defRPr>
            </a:lvl7pPr>
            <a:lvl8pPr marL="3492094" indent="-232806" defTabSz="942542" eaLnBrk="0" fontAlgn="base" hangingPunct="0">
              <a:spcBef>
                <a:spcPct val="30000"/>
              </a:spcBef>
              <a:spcAft>
                <a:spcPct val="0"/>
              </a:spcAft>
              <a:defRPr sz="1200">
                <a:solidFill>
                  <a:schemeClr val="tx1"/>
                </a:solidFill>
                <a:latin typeface="Arial" charset="0"/>
              </a:defRPr>
            </a:lvl8pPr>
            <a:lvl9pPr marL="3957706" indent="-232806" defTabSz="94254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4021531" y="8914261"/>
            <a:ext cx="3076148" cy="46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94" tIns="47097" rIns="94194" bIns="47097"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a:p>
        </p:txBody>
      </p:sp>
      <p:sp>
        <p:nvSpPr>
          <p:cNvPr id="30724" name="Rectangle 2"/>
          <p:cNvSpPr>
            <a:spLocks noGrp="1" noRot="1" noChangeAspect="1" noChangeArrowheads="1" noTextEdit="1"/>
          </p:cNvSpPr>
          <p:nvPr>
            <p:ph type="sldImg"/>
          </p:nvPr>
        </p:nvSpPr>
        <p:spPr>
          <a:xfrm>
            <a:off x="1203325" y="703263"/>
            <a:ext cx="4692650" cy="3519487"/>
          </a:xfrm>
          <a:ln/>
        </p:spPr>
      </p:sp>
      <p:sp>
        <p:nvSpPr>
          <p:cNvPr id="30725" name="Rectangle 3"/>
          <p:cNvSpPr>
            <a:spLocks noGrp="1" noChangeArrowheads="1"/>
          </p:cNvSpPr>
          <p:nvPr>
            <p:ph type="body" idx="1"/>
          </p:nvPr>
        </p:nvSpPr>
        <p:spPr>
          <a:xfrm>
            <a:off x="710255" y="4458744"/>
            <a:ext cx="5678791" cy="4223224"/>
          </a:xfrm>
          <a:noFill/>
        </p:spPr>
        <p:txBody>
          <a:bodyPr lIns="94194" tIns="47097" rIns="94194" bIns="47097"/>
          <a:lstStyle/>
          <a:p>
            <a:pPr eaLnBrk="1" hangingPunct="1"/>
            <a:endParaRPr lang="en-US" altLang="en-US"/>
          </a:p>
        </p:txBody>
      </p:sp>
    </p:spTree>
    <p:extLst>
      <p:ext uri="{BB962C8B-B14F-4D97-AF65-F5344CB8AC3E}">
        <p14:creationId xmlns:p14="http://schemas.microsoft.com/office/powerpoint/2010/main" val="105064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42542" eaLnBrk="0" hangingPunct="0">
              <a:defRPr sz="1200">
                <a:solidFill>
                  <a:schemeClr val="tx1"/>
                </a:solidFill>
                <a:latin typeface="Arial" pitchFamily="34" charset="0"/>
              </a:defRPr>
            </a:lvl1pPr>
            <a:lvl2pPr marL="756620" indent="-291008" algn="l" defTabSz="942542" eaLnBrk="0" hangingPunct="0">
              <a:defRPr sz="1200">
                <a:solidFill>
                  <a:schemeClr val="tx1"/>
                </a:solidFill>
                <a:latin typeface="Arial" pitchFamily="34" charset="0"/>
              </a:defRPr>
            </a:lvl2pPr>
            <a:lvl3pPr marL="1164031" indent="-232806" algn="l" defTabSz="942542" eaLnBrk="0" hangingPunct="0">
              <a:defRPr sz="1200">
                <a:solidFill>
                  <a:schemeClr val="tx1"/>
                </a:solidFill>
                <a:latin typeface="Arial" pitchFamily="34" charset="0"/>
              </a:defRPr>
            </a:lvl3pPr>
            <a:lvl4pPr marL="1629644" indent="-232806" algn="l" defTabSz="942542" eaLnBrk="0" hangingPunct="0">
              <a:defRPr sz="1200">
                <a:solidFill>
                  <a:schemeClr val="tx1"/>
                </a:solidFill>
                <a:latin typeface="Arial" pitchFamily="34" charset="0"/>
              </a:defRPr>
            </a:lvl4pPr>
            <a:lvl5pPr marL="2095256" indent="-232806" algn="l" defTabSz="942542" eaLnBrk="0" hangingPunct="0">
              <a:defRPr sz="1200">
                <a:solidFill>
                  <a:schemeClr val="tx1"/>
                </a:solidFill>
                <a:latin typeface="Arial" pitchFamily="34" charset="0"/>
              </a:defRPr>
            </a:lvl5pPr>
            <a:lvl6pPr marL="2560869" indent="-232806" defTabSz="942542" eaLnBrk="0" fontAlgn="base" hangingPunct="0">
              <a:spcBef>
                <a:spcPct val="30000"/>
              </a:spcBef>
              <a:spcAft>
                <a:spcPct val="0"/>
              </a:spcAft>
              <a:defRPr sz="1200">
                <a:solidFill>
                  <a:schemeClr val="tx1"/>
                </a:solidFill>
                <a:latin typeface="Arial" pitchFamily="34" charset="0"/>
              </a:defRPr>
            </a:lvl6pPr>
            <a:lvl7pPr marL="3026481" indent="-232806" defTabSz="942542" eaLnBrk="0" fontAlgn="base" hangingPunct="0">
              <a:spcBef>
                <a:spcPct val="30000"/>
              </a:spcBef>
              <a:spcAft>
                <a:spcPct val="0"/>
              </a:spcAft>
              <a:defRPr sz="1200">
                <a:solidFill>
                  <a:schemeClr val="tx1"/>
                </a:solidFill>
                <a:latin typeface="Arial" pitchFamily="34" charset="0"/>
              </a:defRPr>
            </a:lvl7pPr>
            <a:lvl8pPr marL="3492094" indent="-232806" defTabSz="942542" eaLnBrk="0" fontAlgn="base" hangingPunct="0">
              <a:spcBef>
                <a:spcPct val="30000"/>
              </a:spcBef>
              <a:spcAft>
                <a:spcPct val="0"/>
              </a:spcAft>
              <a:defRPr sz="1200">
                <a:solidFill>
                  <a:schemeClr val="tx1"/>
                </a:solidFill>
                <a:latin typeface="Arial" pitchFamily="34" charset="0"/>
              </a:defRPr>
            </a:lvl8pPr>
            <a:lvl9pPr marL="3957706" indent="-232806" defTabSz="942542"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29</a:t>
            </a:fld>
            <a:endParaRPr lang="ru-RU" altLang="en-US"/>
          </a:p>
        </p:txBody>
      </p:sp>
      <p:sp>
        <p:nvSpPr>
          <p:cNvPr id="38915" name="Rectangle 2"/>
          <p:cNvSpPr>
            <a:spLocks noGrp="1" noRot="1" noChangeAspect="1" noChangeArrowheads="1" noTextEdit="1"/>
          </p:cNvSpPr>
          <p:nvPr>
            <p:ph type="sldImg"/>
          </p:nvPr>
        </p:nvSpPr>
        <p:spPr>
          <a:xfrm>
            <a:off x="1203325" y="703263"/>
            <a:ext cx="4694238" cy="3519487"/>
          </a:xfrm>
          <a:ln/>
        </p:spPr>
      </p:sp>
      <p:sp>
        <p:nvSpPr>
          <p:cNvPr id="38916" name="Rectangle 3"/>
          <p:cNvSpPr>
            <a:spLocks noGrp="1" noChangeArrowheads="1"/>
          </p:cNvSpPr>
          <p:nvPr>
            <p:ph type="body" idx="1"/>
          </p:nvPr>
        </p:nvSpPr>
        <p:spPr>
          <a:xfrm>
            <a:off x="710255" y="4458744"/>
            <a:ext cx="5678791" cy="4223224"/>
          </a:xfrm>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920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42530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154377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5659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10551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3550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42751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332690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19489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291446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2744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extLst>
      <p:ext uri="{BB962C8B-B14F-4D97-AF65-F5344CB8AC3E}">
        <p14:creationId xmlns:p14="http://schemas.microsoft.com/office/powerpoint/2010/main" val="813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9933"/>
          </a:solidFill>
          <a:ln>
            <a:noFill/>
          </a:ln>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6324600"/>
            <a:ext cx="1685925" cy="3476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3.png"/><Relationship Id="rId7"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john@samscometering.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FF9933">
              <a:alpha val="69804"/>
            </a:srgbClr>
          </a:solidFill>
          <a:ln>
            <a:noFill/>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a:solidFill>
                <a:schemeClr val="tx1"/>
              </a:solidFill>
            </a:endParaRPr>
          </a:p>
        </p:txBody>
      </p:sp>
      <p:sp>
        <p:nvSpPr>
          <p:cNvPr id="2055" name="Text Box 4"/>
          <p:cNvSpPr txBox="1">
            <a:spLocks noChangeArrowheads="1"/>
          </p:cNvSpPr>
          <p:nvPr/>
        </p:nvSpPr>
        <p:spPr bwMode="auto">
          <a:xfrm>
            <a:off x="1371600" y="2253779"/>
            <a:ext cx="6400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b="1" dirty="0">
                <a:solidFill>
                  <a:schemeClr val="tx1">
                    <a:lumMod val="65000"/>
                    <a:lumOff val="35000"/>
                  </a:schemeClr>
                </a:solidFill>
              </a:rPr>
              <a:t>Intra-Grid Sensors and ATI  for Distribution Transformers</a:t>
            </a:r>
          </a:p>
        </p:txBody>
      </p:sp>
      <p:sp>
        <p:nvSpPr>
          <p:cNvPr id="11"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None/>
            </a:pPr>
            <a:r>
              <a:rPr lang="en-US" altLang="en-US" sz="2400" dirty="0">
                <a:latin typeface="Arial"/>
                <a:cs typeface="Arial"/>
              </a:rPr>
              <a:t>Prepared by John Kretzschmar, SAMSCO</a:t>
            </a:r>
          </a:p>
          <a:p>
            <a:pPr algn="r" eaLnBrk="1" hangingPunct="1">
              <a:spcBef>
                <a:spcPct val="0"/>
              </a:spcBef>
              <a:buFontTx/>
              <a:buNone/>
            </a:pPr>
            <a:r>
              <a:rPr lang="en-US" altLang="en-US" sz="1600" dirty="0"/>
              <a:t>Spartan Armstrong Metering Supply Company</a:t>
            </a:r>
          </a:p>
          <a:p>
            <a:pPr algn="r" eaLnBrk="1" hangingPunct="1">
              <a:spcBef>
                <a:spcPct val="0"/>
              </a:spcBef>
              <a:buFontTx/>
              <a:buNone/>
            </a:pPr>
            <a:endParaRPr lang="en-US" altLang="en-US" sz="2400" dirty="0"/>
          </a:p>
          <a:p>
            <a:pPr algn="r" eaLnBrk="1" hangingPunct="1">
              <a:spcBef>
                <a:spcPct val="0"/>
              </a:spcBef>
              <a:spcAft>
                <a:spcPts val="0"/>
              </a:spcAft>
              <a:buNone/>
            </a:pPr>
            <a:r>
              <a:rPr lang="en-US" altLang="en-US" sz="1600" i="1" dirty="0">
                <a:latin typeface="Arial"/>
                <a:cs typeface="Arial"/>
              </a:rPr>
              <a:t>For the North Carolina Meter School</a:t>
            </a:r>
          </a:p>
          <a:p>
            <a:pPr algn="r" eaLnBrk="1" hangingPunct="1">
              <a:spcBef>
                <a:spcPct val="0"/>
              </a:spcBef>
              <a:spcAft>
                <a:spcPts val="0"/>
              </a:spcAft>
              <a:buFontTx/>
              <a:buNone/>
            </a:pPr>
            <a:endParaRPr lang="en-US" altLang="en-US" sz="1600" i="1" dirty="0"/>
          </a:p>
          <a:p>
            <a:pPr algn="r">
              <a:spcBef>
                <a:spcPct val="0"/>
              </a:spcBef>
              <a:spcAft>
                <a:spcPts val="0"/>
              </a:spcAft>
              <a:buNone/>
            </a:pPr>
            <a:r>
              <a:rPr lang="en-US" altLang="en-US" sz="1600" i="1" dirty="0">
                <a:latin typeface="Arial"/>
                <a:cs typeface="Arial"/>
              </a:rPr>
              <a:t>June 10, 2024   3:45PM</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433511"/>
            <a:ext cx="3025268" cy="623888"/>
          </a:xfrm>
          <a:prstGeom prst="rect">
            <a:avLst/>
          </a:prstGeom>
        </p:spPr>
      </p:pic>
    </p:spTree>
    <p:extLst>
      <p:ext uri="{BB962C8B-B14F-4D97-AF65-F5344CB8AC3E}">
        <p14:creationId xmlns:p14="http://schemas.microsoft.com/office/powerpoint/2010/main" val="824862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84929" y="1712953"/>
            <a:ext cx="7924799" cy="2923877"/>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The reality is that AMI generated Reverse Energy data does not accurately indicate impacts on transformers or the resulting grid impacts.</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 AMI data is typically not accurately aligned to the upstream transformers due to pervasive GIS mapping errors, thus causing aggregated AMI data to be unreliable. </a:t>
            </a:r>
          </a:p>
          <a:p>
            <a:pPr marL="285750" indent="-285750" algn="l">
              <a:buFont typeface="Courier New" panose="02070309020205020404" pitchFamily="49" charset="0"/>
              <a:buChar char="o"/>
            </a:pPr>
            <a:endParaRPr lang="en-US" sz="2000" dirty="0">
              <a:solidFill>
                <a:schemeClr val="bg2"/>
              </a:solidFill>
            </a:endParaRPr>
          </a:p>
          <a:p>
            <a:endParaRPr lang="en-US" sz="2000" dirty="0">
              <a:solidFill>
                <a:schemeClr val="bg2"/>
              </a:solidFill>
            </a:endParaRPr>
          </a:p>
        </p:txBody>
      </p:sp>
      <p:sp>
        <p:nvSpPr>
          <p:cNvPr id="3" name="TextBox 2"/>
          <p:cNvSpPr txBox="1"/>
          <p:nvPr/>
        </p:nvSpPr>
        <p:spPr>
          <a:xfrm>
            <a:off x="813528" y="578446"/>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Distributed Energy Resources (DER)</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097" y="4008025"/>
            <a:ext cx="1547190" cy="19118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191000"/>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6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752600"/>
            <a:ext cx="7924800" cy="2431435"/>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Reverse Energy creates new instances of unknown and unplanned voltage fluctuations/conditions. This contributes to potentially unstable and unsafe grid conditions. </a:t>
            </a:r>
          </a:p>
          <a:p>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Safety for the public at-large is important, but so is the safety of utility linemen who are increasingly at risk due to the unanticipated voltage levels being created by Distributed Energy Resources (DER).</a:t>
            </a:r>
          </a:p>
        </p:txBody>
      </p:sp>
      <p:sp>
        <p:nvSpPr>
          <p:cNvPr id="3" name="TextBox 2"/>
          <p:cNvSpPr txBox="1"/>
          <p:nvPr/>
        </p:nvSpPr>
        <p:spPr>
          <a:xfrm>
            <a:off x="533400" y="550357"/>
            <a:ext cx="8077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Reverse Energy</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5523" y="4258937"/>
            <a:ext cx="1547190" cy="19118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2464" y="4441912"/>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9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1285089" y="1600200"/>
            <a:ext cx="6743700" cy="800219"/>
          </a:xfrm>
          <a:prstGeom prst="rect">
            <a:avLst/>
          </a:prstGeom>
          <a:noFill/>
        </p:spPr>
        <p:txBody>
          <a:bodyPr wrap="square" rtlCol="0">
            <a:spAutoFit/>
          </a:bodyPr>
          <a:lstStyle/>
          <a:p>
            <a:pPr algn="l">
              <a:buFont typeface="Arial" panose="020B0604020202020204" pitchFamily="34" charset="0"/>
              <a:buChar char="•"/>
            </a:pPr>
            <a:r>
              <a:rPr lang="en-US" sz="2000" dirty="0">
                <a:solidFill>
                  <a:srgbClr val="0F0000"/>
                </a:solidFill>
                <a:latin typeface="-apple-system"/>
              </a:rPr>
              <a:t> To date, o</a:t>
            </a:r>
            <a:r>
              <a:rPr lang="en-US" sz="2000" b="0" i="0" dirty="0">
                <a:solidFill>
                  <a:srgbClr val="0F0000"/>
                </a:solidFill>
                <a:effectLst/>
                <a:latin typeface="-apple-system"/>
              </a:rPr>
              <a:t>ver </a:t>
            </a:r>
            <a:r>
              <a:rPr lang="en-US" sz="2000" b="1" dirty="0">
                <a:solidFill>
                  <a:srgbClr val="0F0000"/>
                </a:solidFill>
                <a:latin typeface="-apple-system"/>
              </a:rPr>
              <a:t>5</a:t>
            </a:r>
            <a:r>
              <a:rPr lang="en-US" sz="2000" b="1" i="0" dirty="0">
                <a:solidFill>
                  <a:srgbClr val="0F0000"/>
                </a:solidFill>
                <a:effectLst/>
                <a:latin typeface="-apple-system"/>
              </a:rPr>
              <a:t> million</a:t>
            </a:r>
            <a:r>
              <a:rPr lang="en-US" sz="2000" b="0" i="0" dirty="0">
                <a:solidFill>
                  <a:srgbClr val="0F0000"/>
                </a:solidFill>
                <a:effectLst/>
                <a:latin typeface="-apple-system"/>
              </a:rPr>
              <a:t> EV’s have been sold in the </a:t>
            </a:r>
            <a:r>
              <a:rPr lang="en-US" sz="2000" b="1" i="0" dirty="0">
                <a:solidFill>
                  <a:srgbClr val="0F0000"/>
                </a:solidFill>
                <a:effectLst/>
                <a:latin typeface="-apple-system"/>
              </a:rPr>
              <a:t>US</a:t>
            </a:r>
            <a:r>
              <a:rPr lang="en-US" sz="2000" b="0" i="0" dirty="0">
                <a:solidFill>
                  <a:srgbClr val="0F0000"/>
                </a:solidFill>
                <a:effectLst/>
                <a:latin typeface="-apple-system"/>
              </a:rPr>
              <a:t>.</a:t>
            </a:r>
          </a:p>
          <a:p>
            <a:pPr algn="l">
              <a:buFont typeface="Arial" panose="020B0604020202020204" pitchFamily="34" charset="0"/>
              <a:buChar char="•"/>
            </a:pPr>
            <a:r>
              <a:rPr lang="en-US" sz="2000" dirty="0">
                <a:solidFill>
                  <a:srgbClr val="0F0000"/>
                </a:solidFill>
                <a:latin typeface="-apple-system"/>
              </a:rPr>
              <a:t> By 2030, </a:t>
            </a:r>
            <a:r>
              <a:rPr lang="en-US" sz="2000" b="1" dirty="0">
                <a:solidFill>
                  <a:srgbClr val="0F0000"/>
                </a:solidFill>
                <a:latin typeface="-apple-system"/>
              </a:rPr>
              <a:t>annual sales </a:t>
            </a:r>
            <a:r>
              <a:rPr lang="en-US" sz="2000" dirty="0">
                <a:solidFill>
                  <a:srgbClr val="0F0000"/>
                </a:solidFill>
                <a:latin typeface="-apple-system"/>
              </a:rPr>
              <a:t>are expected to reach </a:t>
            </a:r>
            <a:r>
              <a:rPr lang="en-US" sz="2000" b="1" dirty="0">
                <a:solidFill>
                  <a:srgbClr val="0F0000"/>
                </a:solidFill>
                <a:latin typeface="-apple-system"/>
              </a:rPr>
              <a:t>4.7 million EV’s.</a:t>
            </a:r>
            <a:endParaRPr lang="en-US" sz="2000" b="1" i="0" dirty="0">
              <a:solidFill>
                <a:srgbClr val="0F0000"/>
              </a:solidFill>
              <a:effectLst/>
              <a:latin typeface="-apple-system"/>
            </a:endParaRPr>
          </a:p>
        </p:txBody>
      </p:sp>
      <p:sp>
        <p:nvSpPr>
          <p:cNvPr id="3" name="TextBox 2"/>
          <p:cNvSpPr txBox="1"/>
          <p:nvPr/>
        </p:nvSpPr>
        <p:spPr>
          <a:xfrm>
            <a:off x="808839" y="609600"/>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Electric Vehicles</a:t>
            </a:r>
          </a:p>
        </p:txBody>
      </p:sp>
      <p:pic>
        <p:nvPicPr>
          <p:cNvPr id="7" name="Picture 6">
            <a:extLst>
              <a:ext uri="{FF2B5EF4-FFF2-40B4-BE49-F238E27FC236}">
                <a16:creationId xmlns:a16="http://schemas.microsoft.com/office/drawing/2014/main" id="{8A6F26FE-B1DC-0539-AD0E-18DEC582E9FF}"/>
              </a:ext>
            </a:extLst>
          </p:cNvPr>
          <p:cNvPicPr>
            <a:picLocks noChangeAspect="1"/>
          </p:cNvPicPr>
          <p:nvPr/>
        </p:nvPicPr>
        <p:blipFill>
          <a:blip r:embed="rId3"/>
          <a:stretch>
            <a:fillRect/>
          </a:stretch>
        </p:blipFill>
        <p:spPr>
          <a:xfrm>
            <a:off x="1937302" y="2521410"/>
            <a:ext cx="5269395" cy="3805674"/>
          </a:xfrm>
          <a:prstGeom prst="rect">
            <a:avLst/>
          </a:prstGeom>
        </p:spPr>
      </p:pic>
    </p:spTree>
    <p:extLst>
      <p:ext uri="{BB962C8B-B14F-4D97-AF65-F5344CB8AC3E}">
        <p14:creationId xmlns:p14="http://schemas.microsoft.com/office/powerpoint/2010/main" val="372236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71500" y="1673742"/>
            <a:ext cx="8001000" cy="2123658"/>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Electric Vehicle charging stations create a new, unplanned load on transformers. Each charging station has the capability of adding up to one additional homes’ worth of power load on a transformer.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This unplanned loading impacts transformers and may exceed a transformer’s </a:t>
            </a:r>
            <a:r>
              <a:rPr lang="en-US" sz="2000" dirty="0">
                <a:solidFill>
                  <a:schemeClr val="bg2">
                    <a:lumMod val="75000"/>
                  </a:schemeClr>
                </a:solidFill>
              </a:rPr>
              <a:t>designed capacity causing major problems.</a:t>
            </a:r>
          </a:p>
        </p:txBody>
      </p:sp>
      <p:sp>
        <p:nvSpPr>
          <p:cNvPr id="3" name="TextBox 2"/>
          <p:cNvSpPr txBox="1"/>
          <p:nvPr/>
        </p:nvSpPr>
        <p:spPr>
          <a:xfrm>
            <a:off x="808839" y="609600"/>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Electric Vehicles</a:t>
            </a:r>
          </a:p>
        </p:txBody>
      </p:sp>
      <p:pic>
        <p:nvPicPr>
          <p:cNvPr id="10" name="Picture 9">
            <a:extLst>
              <a:ext uri="{FF2B5EF4-FFF2-40B4-BE49-F238E27FC236}">
                <a16:creationId xmlns:a16="http://schemas.microsoft.com/office/drawing/2014/main" id="{9A056E18-BF0F-55CA-D275-FEECDF2BF2CF}"/>
              </a:ext>
            </a:extLst>
          </p:cNvPr>
          <p:cNvPicPr>
            <a:picLocks noChangeAspect="1"/>
          </p:cNvPicPr>
          <p:nvPr/>
        </p:nvPicPr>
        <p:blipFill>
          <a:blip r:embed="rId3"/>
          <a:stretch>
            <a:fillRect/>
          </a:stretch>
        </p:blipFill>
        <p:spPr>
          <a:xfrm>
            <a:off x="4724400" y="3870700"/>
            <a:ext cx="1877700" cy="2226820"/>
          </a:xfrm>
          <a:prstGeom prst="rect">
            <a:avLst/>
          </a:prstGeom>
        </p:spPr>
      </p:pic>
    </p:spTree>
    <p:extLst>
      <p:ext uri="{BB962C8B-B14F-4D97-AF65-F5344CB8AC3E}">
        <p14:creationId xmlns:p14="http://schemas.microsoft.com/office/powerpoint/2010/main" val="198834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John.Kretzschmar\AppData\Local\Microsoft\Windows\INetCache\IE\Q31K26VL\marijuana-119838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583490" y="4012443"/>
            <a:ext cx="1971496" cy="278581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45983" y="1642462"/>
            <a:ext cx="8073705" cy="3724096"/>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Illegal marijuana grow houses commonly steal significant levels of power from the grid.</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Theft occurs simply by tapping power lines in front of the meters.</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No endpoint meter (including AMI smart meters) can effectively detect pre-meter power theft.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This means thieves steal as much power as they want, and they steal it indefinitely without fear of detection.</a:t>
            </a:r>
          </a:p>
        </p:txBody>
      </p:sp>
      <p:sp>
        <p:nvSpPr>
          <p:cNvPr id="3" name="TextBox 2"/>
          <p:cNvSpPr txBox="1"/>
          <p:nvPr/>
        </p:nvSpPr>
        <p:spPr>
          <a:xfrm>
            <a:off x="533400" y="609600"/>
            <a:ext cx="8073705"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Illegal Marijuana Production</a:t>
            </a:r>
          </a:p>
        </p:txBody>
      </p:sp>
    </p:spTree>
    <p:extLst>
      <p:ext uri="{BB962C8B-B14F-4D97-AF65-F5344CB8AC3E}">
        <p14:creationId xmlns:p14="http://schemas.microsoft.com/office/powerpoint/2010/main" val="16388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73247" y="1676400"/>
            <a:ext cx="8189753" cy="2123658"/>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When jurisdictions legalize marijuana, significant unplanned loading hits the respective transformers and the grid.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Legalization permits, in some ways encourages residents to grow marijuana using power-intense hydroponic resources. This unanticipated reality then causes additional strain on the existing transformers and the grid.</a:t>
            </a:r>
          </a:p>
        </p:txBody>
      </p:sp>
      <p:sp>
        <p:nvSpPr>
          <p:cNvPr id="3" name="TextBox 2"/>
          <p:cNvSpPr txBox="1"/>
          <p:nvPr/>
        </p:nvSpPr>
        <p:spPr>
          <a:xfrm>
            <a:off x="685800" y="631632"/>
            <a:ext cx="7812248"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Legalized Marijuana</a:t>
            </a:r>
          </a:p>
        </p:txBody>
      </p:sp>
      <p:pic>
        <p:nvPicPr>
          <p:cNvPr id="7" name="Picture 5" descr="C:\Users\John.Kretzschmar\AppData\Local\Microsoft\Windows\INetCache\IE\CSC5RA7T\4539304634_2f082de9cd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623" y="3733800"/>
            <a:ext cx="2966066" cy="268640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10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457200" y="1683366"/>
            <a:ext cx="8229600" cy="2431435"/>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Despite significant Smart Meter penetration, power theft is a perpetual problem. Industry experts suggest that U.S. power theft is in excess of $6 Billion per year.</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The locations of power theft is typically a mystery. If the affected overburdened transformers finally fail, utility operators may then learn where the theft is occurring.</a:t>
            </a:r>
          </a:p>
        </p:txBody>
      </p:sp>
      <p:sp>
        <p:nvSpPr>
          <p:cNvPr id="3" name="TextBox 2"/>
          <p:cNvSpPr txBox="1"/>
          <p:nvPr/>
        </p:nvSpPr>
        <p:spPr>
          <a:xfrm>
            <a:off x="836212" y="497875"/>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Power Theft</a:t>
            </a:r>
          </a:p>
        </p:txBody>
      </p:sp>
      <p:pic>
        <p:nvPicPr>
          <p:cNvPr id="2051" name="Picture 3" descr="C:\Users\John.Kretzschmar\AppData\Local\Microsoft\Windows\INetCache\IE\WCUEP2VE\burgl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4114801"/>
            <a:ext cx="2614654" cy="248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2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676400"/>
            <a:ext cx="8001000" cy="2123658"/>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Smart Meters claim to lessen power theft but the reality is that power theft has increased.</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Thieves have discovered that since utility personnel are no longer coming onto their property, they can tap power lines ahead of the meter and the diversion will go undetected indefinitely.</a:t>
            </a:r>
          </a:p>
        </p:txBody>
      </p:sp>
      <p:sp>
        <p:nvSpPr>
          <p:cNvPr id="3" name="TextBox 2"/>
          <p:cNvSpPr txBox="1"/>
          <p:nvPr/>
        </p:nvSpPr>
        <p:spPr>
          <a:xfrm>
            <a:off x="762000" y="547881"/>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Power Theft</a:t>
            </a:r>
          </a:p>
        </p:txBody>
      </p:sp>
      <p:pic>
        <p:nvPicPr>
          <p:cNvPr id="2051" name="Picture 3" descr="C:\Users\John.Kretzschmar\AppData\Local\Microsoft\Windows\INetCache\IE\WCUEP2VE\burgl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304169"/>
            <a:ext cx="2017644" cy="191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97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735985"/>
            <a:ext cx="7924800" cy="1508105"/>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An incorrectly programmed meter can result in significant errors.</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For example: a meter programmed for a 200:5 transformer but has a 400:5 transformer will significantly misreport usage.</a:t>
            </a:r>
          </a:p>
        </p:txBody>
      </p:sp>
      <p:sp>
        <p:nvSpPr>
          <p:cNvPr id="3" name="TextBox 2"/>
          <p:cNvSpPr txBox="1"/>
          <p:nvPr/>
        </p:nvSpPr>
        <p:spPr>
          <a:xfrm>
            <a:off x="609600" y="594360"/>
            <a:ext cx="79629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Meter Programming Issues</a:t>
            </a:r>
          </a:p>
        </p:txBody>
      </p:sp>
      <p:pic>
        <p:nvPicPr>
          <p:cNvPr id="1026" name="Picture 2" descr="C:\Users\John.Kretzschmar\AppData\Local\Microsoft\Windows\INetCache\IE\WCUEP2VE\bu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33800"/>
            <a:ext cx="3104707" cy="222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4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693039"/>
            <a:ext cx="7924799" cy="2923877"/>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According to  US Energy Information Administration reports, nearly 200 Billion unmetered kWh’s are ‘leaked’ from US distribution grids annually.</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This loss represents nearly $21 Billion that was unmetered but was amortized as electricity cost across US rate payer’s bills.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All of this while our government, utilities, and rate payers have invested billions of dollars in ‘smart meters’, and other energy efficiency efforts.  </a:t>
            </a:r>
          </a:p>
        </p:txBody>
      </p:sp>
      <p:sp>
        <p:nvSpPr>
          <p:cNvPr id="3" name="TextBox 2"/>
          <p:cNvSpPr txBox="1"/>
          <p:nvPr/>
        </p:nvSpPr>
        <p:spPr>
          <a:xfrm>
            <a:off x="1066800" y="571823"/>
            <a:ext cx="70104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Line Loss</a:t>
            </a:r>
          </a:p>
        </p:txBody>
      </p:sp>
      <p:pic>
        <p:nvPicPr>
          <p:cNvPr id="4099" name="Picture 3" descr="C:\Users\John.Kretzschmar\AppData\Local\Microsoft\Windows\INetCache\IE\IPQBNJPJ\money-clipart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926091"/>
            <a:ext cx="1454966" cy="13279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John.Kretzschmar\AppData\Local\Microsoft\Windows\INetCache\IE\Q31K26VL\money_sig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480" y="4978570"/>
            <a:ext cx="831034" cy="119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7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630209"/>
            <a:ext cx="8058150" cy="1015663"/>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 sensor used to provide detailed information about conditions that exist between the distribution transformer and the meter.</a:t>
            </a:r>
            <a:br>
              <a:rPr lang="en-US" sz="2000" dirty="0"/>
            </a:br>
            <a:endParaRPr lang="en-US" sz="2000" dirty="0">
              <a:solidFill>
                <a:schemeClr val="bg2"/>
              </a:solidFill>
            </a:endParaRPr>
          </a:p>
        </p:txBody>
      </p:sp>
      <p:sp>
        <p:nvSpPr>
          <p:cNvPr id="3" name="TextBox 2"/>
          <p:cNvSpPr txBox="1"/>
          <p:nvPr/>
        </p:nvSpPr>
        <p:spPr>
          <a:xfrm>
            <a:off x="476250" y="618531"/>
            <a:ext cx="81915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What is an Intra-Grid Sensor?</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6246">
            <a:off x="1449985" y="3822763"/>
            <a:ext cx="1225812" cy="14189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67030">
            <a:off x="6379160" y="3854997"/>
            <a:ext cx="1539942" cy="134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John.Kretzschmar\AppData\Local\Microsoft\Windows\INetCache\IE\IPQBNJPJ\question-mar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5974" y="2590800"/>
            <a:ext cx="3042842" cy="324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26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563563"/>
            <a:ext cx="79248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The Next Step in Grid Modernization</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560882" y="1543207"/>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2" name="TextBox 1">
            <a:extLst>
              <a:ext uri="{FF2B5EF4-FFF2-40B4-BE49-F238E27FC236}">
                <a16:creationId xmlns:a16="http://schemas.microsoft.com/office/drawing/2014/main" id="{211FB98E-E941-A51A-9387-153AD8927E9D}"/>
              </a:ext>
            </a:extLst>
          </p:cNvPr>
          <p:cNvSpPr txBox="1"/>
          <p:nvPr/>
        </p:nvSpPr>
        <p:spPr>
          <a:xfrm>
            <a:off x="768751" y="2028616"/>
            <a:ext cx="5410199" cy="2800767"/>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Advanced Transformer Infrastructure (ATI)</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Reliability Improvements</a:t>
            </a:r>
          </a:p>
          <a:p>
            <a:pPr algn="l"/>
            <a:r>
              <a:rPr lang="en-US" sz="2000" dirty="0">
                <a:solidFill>
                  <a:schemeClr val="bg2">
                    <a:lumMod val="75000"/>
                  </a:schemeClr>
                </a:solidFill>
                <a:latin typeface="Calibri" panose="020F0502020204030204" pitchFamily="34" charset="0"/>
                <a:cs typeface="Calibri" panose="020F0502020204030204" pitchFamily="34" charset="0"/>
              </a:rPr>
              <a:t>DER &amp; EV Integration</a:t>
            </a:r>
          </a:p>
          <a:p>
            <a:pPr algn="l"/>
            <a:r>
              <a:rPr lang="en-US" sz="2000" dirty="0">
                <a:solidFill>
                  <a:schemeClr val="bg2">
                    <a:lumMod val="75000"/>
                  </a:schemeClr>
                </a:solidFill>
                <a:latin typeface="Calibri" panose="020F0502020204030204" pitchFamily="34" charset="0"/>
                <a:cs typeface="Calibri" panose="020F0502020204030204" pitchFamily="34" charset="0"/>
              </a:rPr>
              <a:t>Fire Mitigation</a:t>
            </a:r>
          </a:p>
          <a:p>
            <a:pPr algn="l"/>
            <a:r>
              <a:rPr lang="en-US" sz="2000" dirty="0">
                <a:solidFill>
                  <a:schemeClr val="bg2">
                    <a:lumMod val="75000"/>
                  </a:schemeClr>
                </a:solidFill>
                <a:latin typeface="Calibri" panose="020F0502020204030204" pitchFamily="34" charset="0"/>
                <a:cs typeface="Calibri" panose="020F0502020204030204" pitchFamily="34" charset="0"/>
              </a:rPr>
              <a:t>Outage Notification</a:t>
            </a:r>
          </a:p>
          <a:p>
            <a:pPr algn="l"/>
            <a:r>
              <a:rPr lang="en-US" sz="2000" dirty="0">
                <a:solidFill>
                  <a:schemeClr val="bg2">
                    <a:lumMod val="75000"/>
                  </a:schemeClr>
                </a:solidFill>
                <a:latin typeface="Calibri" panose="020F0502020204030204" pitchFamily="34" charset="0"/>
                <a:cs typeface="Calibri" panose="020F0502020204030204" pitchFamily="34" charset="0"/>
              </a:rPr>
              <a:t>Voltage Optimization</a:t>
            </a:r>
          </a:p>
        </p:txBody>
      </p:sp>
      <p:pic>
        <p:nvPicPr>
          <p:cNvPr id="7" name="Shape 327">
            <a:extLst>
              <a:ext uri="{FF2B5EF4-FFF2-40B4-BE49-F238E27FC236}">
                <a16:creationId xmlns:a16="http://schemas.microsoft.com/office/drawing/2014/main" id="{A8E70E96-92E1-65D6-375E-2B7AD7A1FCA9}"/>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6400800" y="1940239"/>
            <a:ext cx="1905000" cy="43081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22300" y="1524000"/>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8" name="Picture 7">
            <a:extLst>
              <a:ext uri="{FF2B5EF4-FFF2-40B4-BE49-F238E27FC236}">
                <a16:creationId xmlns:a16="http://schemas.microsoft.com/office/drawing/2014/main" id="{8F7B8D23-A994-830F-0099-83E13B870D62}"/>
              </a:ext>
            </a:extLst>
          </p:cNvPr>
          <p:cNvPicPr>
            <a:picLocks noChangeAspect="1"/>
          </p:cNvPicPr>
          <p:nvPr/>
        </p:nvPicPr>
        <p:blipFill>
          <a:blip r:embed="rId2"/>
          <a:stretch>
            <a:fillRect/>
          </a:stretch>
        </p:blipFill>
        <p:spPr>
          <a:xfrm>
            <a:off x="648876" y="1676400"/>
            <a:ext cx="7872824" cy="4127500"/>
          </a:xfrm>
          <a:prstGeom prst="rect">
            <a:avLst/>
          </a:prstGeom>
        </p:spPr>
      </p:pic>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3"/>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3"/>
          <a:stretch>
            <a:fillRect/>
          </a:stretch>
        </p:blipFill>
        <p:spPr>
          <a:xfrm>
            <a:off x="990600" y="2318064"/>
            <a:ext cx="1371600" cy="729936"/>
          </a:xfrm>
          <a:prstGeom prst="rect">
            <a:avLst/>
          </a:prstGeom>
        </p:spPr>
      </p:pic>
      <p:pic>
        <p:nvPicPr>
          <p:cNvPr id="12" name="Picture 11">
            <a:extLst>
              <a:ext uri="{FF2B5EF4-FFF2-40B4-BE49-F238E27FC236}">
                <a16:creationId xmlns:a16="http://schemas.microsoft.com/office/drawing/2014/main" id="{4D9DEDF6-8E05-7FF1-CE5F-27E432EDDB9A}"/>
              </a:ext>
            </a:extLst>
          </p:cNvPr>
          <p:cNvPicPr>
            <a:picLocks noChangeAspect="1"/>
          </p:cNvPicPr>
          <p:nvPr/>
        </p:nvPicPr>
        <p:blipFill>
          <a:blip r:embed="rId4"/>
          <a:stretch>
            <a:fillRect/>
          </a:stretch>
        </p:blipFill>
        <p:spPr>
          <a:xfrm>
            <a:off x="762001" y="4839600"/>
            <a:ext cx="2438400" cy="964300"/>
          </a:xfrm>
          <a:prstGeom prst="rect">
            <a:avLst/>
          </a:prstGeom>
        </p:spPr>
      </p:pic>
      <p:sp>
        <p:nvSpPr>
          <p:cNvPr id="13" name="TextBox 12">
            <a:extLst>
              <a:ext uri="{FF2B5EF4-FFF2-40B4-BE49-F238E27FC236}">
                <a16:creationId xmlns:a16="http://schemas.microsoft.com/office/drawing/2014/main" id="{E37442DD-892B-DD8E-941C-1949D5BF06A1}"/>
              </a:ext>
            </a:extLst>
          </p:cNvPr>
          <p:cNvSpPr txBox="1"/>
          <p:nvPr/>
        </p:nvSpPr>
        <p:spPr>
          <a:xfrm>
            <a:off x="596900" y="2816423"/>
            <a:ext cx="1949450"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ATI Head-End</a:t>
            </a:r>
          </a:p>
        </p:txBody>
      </p:sp>
    </p:spTree>
    <p:extLst>
      <p:ext uri="{BB962C8B-B14F-4D97-AF65-F5344CB8AC3E}">
        <p14:creationId xmlns:p14="http://schemas.microsoft.com/office/powerpoint/2010/main" val="233840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22300" y="1524000"/>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2"/>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2"/>
          <a:stretch>
            <a:fillRect/>
          </a:stretch>
        </p:blipFill>
        <p:spPr>
          <a:xfrm>
            <a:off x="990600" y="2318064"/>
            <a:ext cx="1371600" cy="729936"/>
          </a:xfrm>
          <a:prstGeom prst="rect">
            <a:avLst/>
          </a:prstGeom>
        </p:spPr>
      </p:pic>
      <p:grpSp>
        <p:nvGrpSpPr>
          <p:cNvPr id="7" name="Group 6">
            <a:extLst>
              <a:ext uri="{FF2B5EF4-FFF2-40B4-BE49-F238E27FC236}">
                <a16:creationId xmlns:a16="http://schemas.microsoft.com/office/drawing/2014/main" id="{24223B35-D535-32DB-2A78-1F50E5ADAB50}"/>
              </a:ext>
            </a:extLst>
          </p:cNvPr>
          <p:cNvGrpSpPr/>
          <p:nvPr/>
        </p:nvGrpSpPr>
        <p:grpSpPr>
          <a:xfrm>
            <a:off x="622301" y="1403264"/>
            <a:ext cx="4787900" cy="628838"/>
            <a:chOff x="622300" y="1955070"/>
            <a:chExt cx="5321301" cy="906827"/>
          </a:xfrm>
        </p:grpSpPr>
        <p:pic>
          <p:nvPicPr>
            <p:cNvPr id="3" name="Picture 2">
              <a:extLst>
                <a:ext uri="{FF2B5EF4-FFF2-40B4-BE49-F238E27FC236}">
                  <a16:creationId xmlns:a16="http://schemas.microsoft.com/office/drawing/2014/main" id="{47C63922-5628-F647-B9EE-CCE3DF0E59EB}"/>
                </a:ext>
              </a:extLst>
            </p:cNvPr>
            <p:cNvPicPr>
              <a:picLocks noChangeAspect="1"/>
            </p:cNvPicPr>
            <p:nvPr/>
          </p:nvPicPr>
          <p:blipFill>
            <a:blip r:embed="rId3"/>
            <a:stretch>
              <a:fillRect/>
            </a:stretch>
          </p:blipFill>
          <p:spPr>
            <a:xfrm>
              <a:off x="622300" y="2262759"/>
              <a:ext cx="1971950" cy="552527"/>
            </a:xfrm>
            <a:prstGeom prst="rect">
              <a:avLst/>
            </a:prstGeom>
          </p:spPr>
        </p:pic>
        <p:pic>
          <p:nvPicPr>
            <p:cNvPr id="5" name="Picture 4">
              <a:extLst>
                <a:ext uri="{FF2B5EF4-FFF2-40B4-BE49-F238E27FC236}">
                  <a16:creationId xmlns:a16="http://schemas.microsoft.com/office/drawing/2014/main" id="{DFE0802E-C07B-3436-75B2-FC221436F282}"/>
                </a:ext>
              </a:extLst>
            </p:cNvPr>
            <p:cNvPicPr>
              <a:picLocks noChangeAspect="1"/>
            </p:cNvPicPr>
            <p:nvPr/>
          </p:nvPicPr>
          <p:blipFill>
            <a:blip r:embed="rId4"/>
            <a:stretch>
              <a:fillRect/>
            </a:stretch>
          </p:blipFill>
          <p:spPr>
            <a:xfrm>
              <a:off x="2962551" y="2216150"/>
              <a:ext cx="2981050" cy="645747"/>
            </a:xfrm>
            <a:prstGeom prst="rect">
              <a:avLst/>
            </a:prstGeom>
          </p:spPr>
        </p:pic>
        <p:sp>
          <p:nvSpPr>
            <p:cNvPr id="6" name="TextBox 5">
              <a:extLst>
                <a:ext uri="{FF2B5EF4-FFF2-40B4-BE49-F238E27FC236}">
                  <a16:creationId xmlns:a16="http://schemas.microsoft.com/office/drawing/2014/main" id="{F7BCAC4E-33C5-99CB-9B83-8A66EE7929EC}"/>
                </a:ext>
              </a:extLst>
            </p:cNvPr>
            <p:cNvSpPr txBox="1"/>
            <p:nvPr/>
          </p:nvSpPr>
          <p:spPr>
            <a:xfrm>
              <a:off x="2398159" y="1955070"/>
              <a:ext cx="533400" cy="707887"/>
            </a:xfrm>
            <a:prstGeom prst="rect">
              <a:avLst/>
            </a:prstGeom>
            <a:noFill/>
          </p:spPr>
          <p:txBody>
            <a:bodyPr wrap="square" rtlCol="0">
              <a:spAutoFit/>
            </a:bodyPr>
            <a:lstStyle/>
            <a:p>
              <a:r>
                <a:rPr lang="en-US" sz="4000" b="1" dirty="0"/>
                <a:t>:</a:t>
              </a:r>
            </a:p>
          </p:txBody>
        </p:sp>
      </p:grpSp>
      <p:pic>
        <p:nvPicPr>
          <p:cNvPr id="11" name="Picture 10">
            <a:extLst>
              <a:ext uri="{FF2B5EF4-FFF2-40B4-BE49-F238E27FC236}">
                <a16:creationId xmlns:a16="http://schemas.microsoft.com/office/drawing/2014/main" id="{CF2BCD15-1D28-8E5D-7580-8DE61F29B764}"/>
              </a:ext>
            </a:extLst>
          </p:cNvPr>
          <p:cNvPicPr>
            <a:picLocks noChangeAspect="1"/>
          </p:cNvPicPr>
          <p:nvPr/>
        </p:nvPicPr>
        <p:blipFill>
          <a:blip r:embed="rId5"/>
          <a:stretch>
            <a:fillRect/>
          </a:stretch>
        </p:blipFill>
        <p:spPr>
          <a:xfrm>
            <a:off x="685800" y="2277276"/>
            <a:ext cx="8008471" cy="3830138"/>
          </a:xfrm>
          <a:prstGeom prst="rect">
            <a:avLst/>
          </a:prstGeom>
        </p:spPr>
      </p:pic>
      <p:sp>
        <p:nvSpPr>
          <p:cNvPr id="15" name="TextBox 14">
            <a:extLst>
              <a:ext uri="{FF2B5EF4-FFF2-40B4-BE49-F238E27FC236}">
                <a16:creationId xmlns:a16="http://schemas.microsoft.com/office/drawing/2014/main" id="{2BA0B054-0C59-763A-8936-04BD54612B80}"/>
              </a:ext>
            </a:extLst>
          </p:cNvPr>
          <p:cNvSpPr txBox="1"/>
          <p:nvPr/>
        </p:nvSpPr>
        <p:spPr>
          <a:xfrm>
            <a:off x="5958264" y="1584310"/>
            <a:ext cx="2614236" cy="461665"/>
          </a:xfrm>
          <a:prstGeom prst="rect">
            <a:avLst/>
          </a:prstGeom>
          <a:noFill/>
        </p:spPr>
        <p:txBody>
          <a:bodyPr wrap="square" rtlCol="0">
            <a:spAutoFit/>
          </a:bodyPr>
          <a:lstStyle/>
          <a:p>
            <a:r>
              <a:rPr lang="en-US" sz="2400" dirty="0">
                <a:solidFill>
                  <a:schemeClr val="bg2">
                    <a:lumMod val="75000"/>
                  </a:schemeClr>
                </a:solidFill>
                <a:latin typeface="Calibri" panose="020F0502020204030204" pitchFamily="34" charset="0"/>
                <a:cs typeface="Calibri" panose="020F0502020204030204" pitchFamily="34" charset="0"/>
              </a:rPr>
              <a:t>Outage Notification</a:t>
            </a:r>
          </a:p>
        </p:txBody>
      </p:sp>
    </p:spTree>
    <p:extLst>
      <p:ext uri="{BB962C8B-B14F-4D97-AF65-F5344CB8AC3E}">
        <p14:creationId xmlns:p14="http://schemas.microsoft.com/office/powerpoint/2010/main" val="243571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2"/>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2"/>
          <a:stretch>
            <a:fillRect/>
          </a:stretch>
        </p:blipFill>
        <p:spPr>
          <a:xfrm>
            <a:off x="990600" y="2318064"/>
            <a:ext cx="1371600" cy="729936"/>
          </a:xfrm>
          <a:prstGeom prst="rect">
            <a:avLst/>
          </a:prstGeom>
        </p:spPr>
      </p:pic>
      <p:grpSp>
        <p:nvGrpSpPr>
          <p:cNvPr id="4" name="Group 3">
            <a:extLst>
              <a:ext uri="{FF2B5EF4-FFF2-40B4-BE49-F238E27FC236}">
                <a16:creationId xmlns:a16="http://schemas.microsoft.com/office/drawing/2014/main" id="{71A261AF-12F2-DD9F-660E-5B4FD8FB38DA}"/>
              </a:ext>
            </a:extLst>
          </p:cNvPr>
          <p:cNvGrpSpPr/>
          <p:nvPr/>
        </p:nvGrpSpPr>
        <p:grpSpPr>
          <a:xfrm>
            <a:off x="1536700" y="2124922"/>
            <a:ext cx="7010400" cy="4001637"/>
            <a:chOff x="850900" y="1752600"/>
            <a:chExt cx="7467600" cy="4470598"/>
          </a:xfrm>
        </p:grpSpPr>
        <p:grpSp>
          <p:nvGrpSpPr>
            <p:cNvPr id="20" name="Group 19">
              <a:extLst>
                <a:ext uri="{FF2B5EF4-FFF2-40B4-BE49-F238E27FC236}">
                  <a16:creationId xmlns:a16="http://schemas.microsoft.com/office/drawing/2014/main" id="{9A07E7A1-D57D-E49F-4AB6-6827B05715ED}"/>
                </a:ext>
              </a:extLst>
            </p:cNvPr>
            <p:cNvGrpSpPr/>
            <p:nvPr/>
          </p:nvGrpSpPr>
          <p:grpSpPr>
            <a:xfrm>
              <a:off x="850900" y="1752600"/>
              <a:ext cx="7467600" cy="4470598"/>
              <a:chOff x="354278" y="275063"/>
              <a:chExt cx="8659859" cy="5232598"/>
            </a:xfrm>
            <a:solidFill>
              <a:srgbClr val="FF0000"/>
            </a:solidFill>
          </p:grpSpPr>
          <p:pic>
            <p:nvPicPr>
              <p:cNvPr id="21" name="Google Shape;99;p3">
                <a:extLst>
                  <a:ext uri="{FF2B5EF4-FFF2-40B4-BE49-F238E27FC236}">
                    <a16:creationId xmlns:a16="http://schemas.microsoft.com/office/drawing/2014/main" id="{98B46873-E85C-C61A-2B0D-B61ADEF18F0A}"/>
                  </a:ext>
                </a:extLst>
              </p:cNvPr>
              <p:cNvPicPr preferRelativeResize="0"/>
              <p:nvPr/>
            </p:nvPicPr>
            <p:blipFill rotWithShape="1">
              <a:blip r:embed="rId3">
                <a:alphaModFix/>
              </a:blip>
              <a:srcRect t="47315" r="35778"/>
              <a:stretch/>
            </p:blipFill>
            <p:spPr>
              <a:xfrm>
                <a:off x="423518" y="3700506"/>
                <a:ext cx="3671188" cy="1807155"/>
              </a:xfrm>
              <a:prstGeom prst="rect">
                <a:avLst/>
              </a:prstGeom>
              <a:grpFill/>
              <a:ln>
                <a:solidFill>
                  <a:schemeClr val="tx1"/>
                </a:solidFill>
              </a:ln>
            </p:spPr>
          </p:pic>
          <p:pic>
            <p:nvPicPr>
              <p:cNvPr id="22" name="Google Shape;100;p3">
                <a:extLst>
                  <a:ext uri="{FF2B5EF4-FFF2-40B4-BE49-F238E27FC236}">
                    <a16:creationId xmlns:a16="http://schemas.microsoft.com/office/drawing/2014/main" id="{6AC06C15-E3E0-FD03-D6C2-8BE29EE20022}"/>
                  </a:ext>
                </a:extLst>
              </p:cNvPr>
              <p:cNvPicPr preferRelativeResize="0"/>
              <p:nvPr/>
            </p:nvPicPr>
            <p:blipFill rotWithShape="1">
              <a:blip r:embed="rId4">
                <a:alphaModFix/>
              </a:blip>
              <a:srcRect l="17953" t="17435" r="24779" b="1204"/>
              <a:stretch/>
            </p:blipFill>
            <p:spPr>
              <a:xfrm>
                <a:off x="619615" y="1889893"/>
                <a:ext cx="3195761" cy="1660691"/>
              </a:xfrm>
              <a:prstGeom prst="rect">
                <a:avLst/>
              </a:prstGeom>
              <a:grpFill/>
              <a:ln>
                <a:solidFill>
                  <a:schemeClr val="tx1"/>
                </a:solidFill>
              </a:ln>
            </p:spPr>
          </p:pic>
          <p:pic>
            <p:nvPicPr>
              <p:cNvPr id="23" name="Google Shape;102;p3">
                <a:extLst>
                  <a:ext uri="{FF2B5EF4-FFF2-40B4-BE49-F238E27FC236}">
                    <a16:creationId xmlns:a16="http://schemas.microsoft.com/office/drawing/2014/main" id="{DD6DE5ED-3D42-0D92-A813-C6F6089D7C22}"/>
                  </a:ext>
                </a:extLst>
              </p:cNvPr>
              <p:cNvPicPr preferRelativeResize="0"/>
              <p:nvPr/>
            </p:nvPicPr>
            <p:blipFill rotWithShape="1">
              <a:blip r:embed="rId3">
                <a:alphaModFix/>
              </a:blip>
              <a:srcRect l="25280" t="12701" r="35778" b="58033"/>
              <a:stretch/>
            </p:blipFill>
            <p:spPr>
              <a:xfrm>
                <a:off x="354278" y="3096991"/>
                <a:ext cx="1837098" cy="884943"/>
              </a:xfrm>
              <a:prstGeom prst="rect">
                <a:avLst/>
              </a:prstGeom>
              <a:grpFill/>
              <a:ln>
                <a:solidFill>
                  <a:schemeClr val="tx1"/>
                </a:solidFill>
              </a:ln>
            </p:spPr>
          </p:pic>
          <p:sp>
            <p:nvSpPr>
              <p:cNvPr id="24" name="Google Shape;103;p3">
                <a:extLst>
                  <a:ext uri="{FF2B5EF4-FFF2-40B4-BE49-F238E27FC236}">
                    <a16:creationId xmlns:a16="http://schemas.microsoft.com/office/drawing/2014/main" id="{6636085E-4434-9036-996B-F0FB63FE8041}"/>
                  </a:ext>
                </a:extLst>
              </p:cNvPr>
              <p:cNvSpPr/>
              <p:nvPr/>
            </p:nvSpPr>
            <p:spPr>
              <a:xfrm>
                <a:off x="2093618" y="2720239"/>
                <a:ext cx="396293" cy="365108"/>
              </a:xfrm>
              <a:prstGeom prst="donut">
                <a:avLst>
                  <a:gd name="adj" fmla="val 7474"/>
                </a:avLst>
              </a:prstGeom>
              <a:grpFill/>
              <a:ln>
                <a:solidFill>
                  <a:schemeClr val="tx1"/>
                </a:solidFill>
              </a:ln>
            </p:spPr>
            <p:txBody>
              <a:bodyPr spcFirstLastPara="1" wrap="square" lIns="61712" tIns="30848" rIns="61712" bIns="30848" anchor="ctr" anchorCtr="0">
                <a:noAutofit/>
              </a:bodyPr>
              <a:lstStyle/>
              <a:p>
                <a:pPr algn="ctr"/>
                <a:endParaRPr sz="1215">
                  <a:solidFill>
                    <a:schemeClr val="dk1"/>
                  </a:solidFill>
                  <a:latin typeface="Calibri"/>
                  <a:ea typeface="Calibri"/>
                  <a:cs typeface="Calibri"/>
                  <a:sym typeface="Calibri"/>
                </a:endParaRPr>
              </a:p>
            </p:txBody>
          </p:sp>
          <p:pic>
            <p:nvPicPr>
              <p:cNvPr id="25" name="Google Shape;104;p3">
                <a:extLst>
                  <a:ext uri="{FF2B5EF4-FFF2-40B4-BE49-F238E27FC236}">
                    <a16:creationId xmlns:a16="http://schemas.microsoft.com/office/drawing/2014/main" id="{743230B7-8D80-4A99-6A56-0553520D1124}"/>
                  </a:ext>
                </a:extLst>
              </p:cNvPr>
              <p:cNvPicPr preferRelativeResize="0"/>
              <p:nvPr/>
            </p:nvPicPr>
            <p:blipFill rotWithShape="1">
              <a:blip r:embed="rId5">
                <a:alphaModFix/>
              </a:blip>
              <a:srcRect/>
              <a:stretch/>
            </p:blipFill>
            <p:spPr>
              <a:xfrm>
                <a:off x="4195279" y="275063"/>
                <a:ext cx="4818858" cy="2531652"/>
              </a:xfrm>
              <a:prstGeom prst="rect">
                <a:avLst/>
              </a:prstGeom>
              <a:grpFill/>
              <a:ln>
                <a:solidFill>
                  <a:schemeClr val="tx1"/>
                </a:solidFill>
              </a:ln>
            </p:spPr>
          </p:pic>
          <p:pic>
            <p:nvPicPr>
              <p:cNvPr id="26" name="Google Shape;105;p3">
                <a:extLst>
                  <a:ext uri="{FF2B5EF4-FFF2-40B4-BE49-F238E27FC236}">
                    <a16:creationId xmlns:a16="http://schemas.microsoft.com/office/drawing/2014/main" id="{D22BED18-9DFF-AAC1-EFB3-BEDFF11DE0AB}"/>
                  </a:ext>
                </a:extLst>
              </p:cNvPr>
              <p:cNvPicPr preferRelativeResize="0"/>
              <p:nvPr/>
            </p:nvPicPr>
            <p:blipFill rotWithShape="1">
              <a:blip r:embed="rId6">
                <a:alphaModFix/>
              </a:blip>
              <a:srcRect/>
              <a:stretch/>
            </p:blipFill>
            <p:spPr>
              <a:xfrm>
                <a:off x="4195278" y="2850110"/>
                <a:ext cx="4740565" cy="2263647"/>
              </a:xfrm>
              <a:prstGeom prst="rect">
                <a:avLst/>
              </a:prstGeom>
              <a:grpFill/>
              <a:ln>
                <a:solidFill>
                  <a:schemeClr val="tx1"/>
                </a:solidFill>
              </a:ln>
            </p:spPr>
          </p:pic>
          <p:sp>
            <p:nvSpPr>
              <p:cNvPr id="27" name="Google Shape;107;p3">
                <a:extLst>
                  <a:ext uri="{FF2B5EF4-FFF2-40B4-BE49-F238E27FC236}">
                    <a16:creationId xmlns:a16="http://schemas.microsoft.com/office/drawing/2014/main" id="{63E9D536-CF03-3899-131A-74ADE18465BB}"/>
                  </a:ext>
                </a:extLst>
              </p:cNvPr>
              <p:cNvSpPr/>
              <p:nvPr/>
            </p:nvSpPr>
            <p:spPr>
              <a:xfrm>
                <a:off x="830580" y="3295171"/>
                <a:ext cx="456988" cy="251939"/>
              </a:xfrm>
              <a:prstGeom prst="donut">
                <a:avLst>
                  <a:gd name="adj" fmla="val 7474"/>
                </a:avLst>
              </a:prstGeom>
              <a:grpFill/>
              <a:ln>
                <a:solidFill>
                  <a:schemeClr val="tx1"/>
                </a:solidFill>
              </a:ln>
            </p:spPr>
            <p:txBody>
              <a:bodyPr spcFirstLastPara="1" wrap="square" lIns="61712" tIns="30848" rIns="61712" bIns="30848" anchor="ctr" anchorCtr="0">
                <a:noAutofit/>
              </a:bodyPr>
              <a:lstStyle/>
              <a:p>
                <a:pPr algn="ctr"/>
                <a:endParaRPr sz="1215">
                  <a:solidFill>
                    <a:schemeClr val="dk1"/>
                  </a:solidFill>
                  <a:latin typeface="Calibri"/>
                  <a:ea typeface="Calibri"/>
                  <a:cs typeface="Calibri"/>
                  <a:sym typeface="Calibri"/>
                </a:endParaRPr>
              </a:p>
            </p:txBody>
          </p:sp>
          <p:cxnSp>
            <p:nvCxnSpPr>
              <p:cNvPr id="28" name="Google Shape;108;p3">
                <a:extLst>
                  <a:ext uri="{FF2B5EF4-FFF2-40B4-BE49-F238E27FC236}">
                    <a16:creationId xmlns:a16="http://schemas.microsoft.com/office/drawing/2014/main" id="{A285E211-B534-7502-43D4-07C6FE23C288}"/>
                  </a:ext>
                </a:extLst>
              </p:cNvPr>
              <p:cNvCxnSpPr>
                <a:cxnSpLocks/>
                <a:stCxn id="24" idx="3"/>
              </p:cNvCxnSpPr>
              <p:nvPr/>
            </p:nvCxnSpPr>
            <p:spPr>
              <a:xfrm flipH="1">
                <a:off x="1287568" y="3031878"/>
                <a:ext cx="864086" cy="365108"/>
              </a:xfrm>
              <a:prstGeom prst="straightConnector1">
                <a:avLst/>
              </a:prstGeom>
              <a:grpFill/>
              <a:ln w="9525" cap="flat" cmpd="sng">
                <a:solidFill>
                  <a:schemeClr val="tx1"/>
                </a:solidFill>
                <a:prstDash val="solid"/>
                <a:round/>
                <a:headEnd type="none" w="med" len="med"/>
                <a:tailEnd type="triangle" w="med" len="med"/>
              </a:ln>
            </p:spPr>
          </p:cxnSp>
          <p:cxnSp>
            <p:nvCxnSpPr>
              <p:cNvPr id="29" name="Google Shape;109;p3">
                <a:extLst>
                  <a:ext uri="{FF2B5EF4-FFF2-40B4-BE49-F238E27FC236}">
                    <a16:creationId xmlns:a16="http://schemas.microsoft.com/office/drawing/2014/main" id="{437548D7-7410-2A5F-73E5-D5DEA2A81789}"/>
                  </a:ext>
                </a:extLst>
              </p:cNvPr>
              <p:cNvCxnSpPr>
                <a:cxnSpLocks/>
                <a:stCxn id="27" idx="5"/>
              </p:cNvCxnSpPr>
              <p:nvPr/>
            </p:nvCxnSpPr>
            <p:spPr>
              <a:xfrm>
                <a:off x="1220644" y="3510214"/>
                <a:ext cx="1898503" cy="1019876"/>
              </a:xfrm>
              <a:prstGeom prst="straightConnector1">
                <a:avLst/>
              </a:prstGeom>
              <a:grpFill/>
              <a:ln w="9525" cap="flat" cmpd="sng">
                <a:solidFill>
                  <a:schemeClr val="tx1"/>
                </a:solidFill>
                <a:prstDash val="solid"/>
                <a:round/>
                <a:headEnd type="none" w="med" len="med"/>
                <a:tailEnd type="triangle" w="med" len="med"/>
              </a:ln>
            </p:spPr>
          </p:cxnSp>
        </p:grpSp>
        <p:sp>
          <p:nvSpPr>
            <p:cNvPr id="2" name="Oval 1">
              <a:extLst>
                <a:ext uri="{FF2B5EF4-FFF2-40B4-BE49-F238E27FC236}">
                  <a16:creationId xmlns:a16="http://schemas.microsoft.com/office/drawing/2014/main" id="{57431C3B-EFDB-314E-21F8-6A00C77B1803}"/>
                </a:ext>
              </a:extLst>
            </p:cNvPr>
            <p:cNvSpPr/>
            <p:nvPr/>
          </p:nvSpPr>
          <p:spPr bwMode="auto">
            <a:xfrm>
              <a:off x="3235112" y="5201410"/>
              <a:ext cx="600374" cy="373152"/>
            </a:xfrm>
            <a:prstGeom prst="ellipse">
              <a:avLst/>
            </a:prstGeom>
            <a:solidFill>
              <a:srgbClr val="FF0000">
                <a:alpha val="0"/>
              </a:srgbClr>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p:txBody>
        </p:sp>
      </p:grpSp>
      <p:sp>
        <p:nvSpPr>
          <p:cNvPr id="30" name="Google Shape;101;p3">
            <a:extLst>
              <a:ext uri="{FF2B5EF4-FFF2-40B4-BE49-F238E27FC236}">
                <a16:creationId xmlns:a16="http://schemas.microsoft.com/office/drawing/2014/main" id="{6C29EB4D-5007-BA7D-1EA2-F1904F0BF5F8}"/>
              </a:ext>
            </a:extLst>
          </p:cNvPr>
          <p:cNvSpPr txBox="1"/>
          <p:nvPr/>
        </p:nvSpPr>
        <p:spPr>
          <a:xfrm>
            <a:off x="545498" y="1464254"/>
            <a:ext cx="4087901" cy="1713776"/>
          </a:xfrm>
          <a:prstGeom prst="rect">
            <a:avLst/>
          </a:prstGeom>
          <a:noFill/>
          <a:ln>
            <a:noFill/>
          </a:ln>
        </p:spPr>
        <p:txBody>
          <a:bodyPr spcFirstLastPara="1" wrap="square" lIns="61712" tIns="30848" rIns="61712" bIns="30848" anchor="t" anchorCtr="0">
            <a:spAutoFit/>
          </a:bodyPr>
          <a:lstStyle/>
          <a:p>
            <a:pPr algn="l"/>
            <a:r>
              <a:rPr lang="en-US" b="1" dirty="0">
                <a:solidFill>
                  <a:schemeClr val="bg1">
                    <a:lumMod val="50000"/>
                  </a:schemeClr>
                </a:solidFill>
                <a:latin typeface="Calibri"/>
                <a:ea typeface="Calibri"/>
                <a:cs typeface="Calibri"/>
                <a:sym typeface="Calibri"/>
              </a:rPr>
              <a:t>Forward &amp; Reverse Energy Impacts</a:t>
            </a:r>
            <a:endParaRPr b="1" dirty="0">
              <a:solidFill>
                <a:schemeClr val="bg1">
                  <a:lumMod val="50000"/>
                </a:schemeClr>
              </a:solidFill>
              <a:latin typeface="Calibri"/>
              <a:ea typeface="Calibri"/>
              <a:cs typeface="Calibri"/>
              <a:sym typeface="Calibri"/>
            </a:endParaRPr>
          </a:p>
          <a:p>
            <a:pPr algn="l"/>
            <a:r>
              <a:rPr lang="en-US" sz="800" dirty="0">
                <a:solidFill>
                  <a:srgbClr val="434343"/>
                </a:solidFill>
                <a:latin typeface="Calibri"/>
                <a:ea typeface="Calibri"/>
                <a:cs typeface="Calibri"/>
                <a:sym typeface="Calibri"/>
              </a:rPr>
              <a:t>The combination of excessive Delivered &amp; Received Energy can cause Transformer Overload and Premature Failure (i.e., accelerated End of Life &amp; potential Asset Fires)</a:t>
            </a:r>
            <a:endParaRPr sz="800" dirty="0">
              <a:solidFill>
                <a:srgbClr val="434343"/>
              </a:solidFill>
              <a:latin typeface="Calibri"/>
              <a:ea typeface="Calibri"/>
              <a:cs typeface="Calibri"/>
              <a:sym typeface="Calibri"/>
            </a:endParaRPr>
          </a:p>
          <a:p>
            <a:pPr algn="l"/>
            <a:endParaRPr lang="en-US" sz="945" b="1" i="1" dirty="0">
              <a:latin typeface="Calibri"/>
              <a:ea typeface="Calibri"/>
              <a:cs typeface="Calibri"/>
              <a:sym typeface="Calibri"/>
            </a:endParaRPr>
          </a:p>
          <a:p>
            <a:pPr algn="l"/>
            <a:r>
              <a:rPr lang="en-US" sz="945" b="1" i="1" dirty="0">
                <a:latin typeface="Calibri"/>
                <a:ea typeface="Calibri"/>
                <a:cs typeface="Calibri"/>
                <a:sym typeface="Calibri"/>
              </a:rPr>
              <a:t>ATI Systems can also deliver:</a:t>
            </a:r>
            <a:endParaRPr sz="1050" b="1" i="1" dirty="0">
              <a:latin typeface="Calibri"/>
              <a:ea typeface="Calibri"/>
              <a:cs typeface="Calibri"/>
              <a:sym typeface="Calibri"/>
            </a:endParaRPr>
          </a:p>
          <a:p>
            <a:pPr marL="98583" algn="l">
              <a:buClr>
                <a:srgbClr val="0070C0"/>
              </a:buClr>
              <a:buSzPts val="1300"/>
            </a:pPr>
            <a:r>
              <a:rPr lang="en-US" sz="1050" b="1" i="1" dirty="0">
                <a:solidFill>
                  <a:srgbClr val="0070C0"/>
                </a:solidFill>
                <a:latin typeface="Calibri"/>
                <a:ea typeface="Calibri"/>
                <a:cs typeface="Calibri"/>
                <a:sym typeface="Calibri"/>
              </a:rPr>
              <a:t>Transformer Overload Awareness </a:t>
            </a:r>
            <a:r>
              <a:rPr lang="en-US" sz="1050" b="1" i="1" dirty="0">
                <a:solidFill>
                  <a:srgbClr val="FF0000"/>
                </a:solidFill>
                <a:latin typeface="Calibri"/>
                <a:ea typeface="Calibri"/>
                <a:cs typeface="Calibri"/>
                <a:sym typeface="Calibri"/>
              </a:rPr>
              <a:t>= Preventive Intervention</a:t>
            </a:r>
            <a:endParaRPr sz="1050" b="1" i="1" dirty="0">
              <a:solidFill>
                <a:srgbClr val="FF0000"/>
              </a:solidFill>
              <a:latin typeface="Calibri"/>
              <a:ea typeface="Calibri"/>
              <a:cs typeface="Calibri"/>
              <a:sym typeface="Calibri"/>
            </a:endParaRPr>
          </a:p>
          <a:p>
            <a:pPr marL="98583" algn="l">
              <a:buClr>
                <a:srgbClr val="0070C0"/>
              </a:buClr>
              <a:buSzPts val="1300"/>
            </a:pPr>
            <a:r>
              <a:rPr lang="en-US" sz="1050" b="1" i="1" dirty="0">
                <a:solidFill>
                  <a:srgbClr val="0070C0"/>
                </a:solidFill>
                <a:latin typeface="Calibri"/>
                <a:ea typeface="Calibri"/>
                <a:cs typeface="Calibri"/>
                <a:sym typeface="Calibri"/>
              </a:rPr>
              <a:t>Asset Fires/Wildfires Prevention </a:t>
            </a:r>
            <a:r>
              <a:rPr lang="en-US" sz="1050" b="1" i="1" dirty="0">
                <a:solidFill>
                  <a:srgbClr val="FF0000"/>
                </a:solidFill>
                <a:latin typeface="Calibri"/>
                <a:ea typeface="Calibri"/>
                <a:cs typeface="Calibri"/>
                <a:sym typeface="Calibri"/>
              </a:rPr>
              <a:t>= Reduces Liability Risk</a:t>
            </a:r>
          </a:p>
          <a:p>
            <a:pPr marL="98583" algn="l">
              <a:buClr>
                <a:srgbClr val="0070C0"/>
              </a:buClr>
              <a:buSzPts val="1300"/>
            </a:pPr>
            <a:r>
              <a:rPr lang="en-US" sz="1050" b="1" i="1" dirty="0">
                <a:solidFill>
                  <a:srgbClr val="0070C0"/>
                </a:solidFill>
                <a:latin typeface="Calibri"/>
                <a:ea typeface="Calibri"/>
                <a:cs typeface="Calibri"/>
                <a:sym typeface="Calibri"/>
              </a:rPr>
              <a:t>Improved Lineman &amp; Public Safety</a:t>
            </a:r>
            <a:r>
              <a:rPr lang="en-US" sz="1050" b="1" i="1" dirty="0">
                <a:solidFill>
                  <a:srgbClr val="FF0000"/>
                </a:solidFill>
                <a:latin typeface="Calibri"/>
                <a:ea typeface="Calibri"/>
                <a:cs typeface="Calibri"/>
                <a:sym typeface="Calibri"/>
              </a:rPr>
              <a:t> = Reduces Liability Risk</a:t>
            </a:r>
          </a:p>
        </p:txBody>
      </p:sp>
      <p:pic>
        <p:nvPicPr>
          <p:cNvPr id="31" name="Shape 327">
            <a:extLst>
              <a:ext uri="{FF2B5EF4-FFF2-40B4-BE49-F238E27FC236}">
                <a16:creationId xmlns:a16="http://schemas.microsoft.com/office/drawing/2014/main" id="{C5092DE6-3E70-BFBF-C1B6-7950F6D6D4E7}"/>
              </a:ext>
            </a:extLst>
          </p:cNvPr>
          <p:cNvPicPr preferRelativeResize="0"/>
          <p:nvPr/>
        </p:nvPicPr>
        <p:blipFill rotWithShape="1">
          <a:blip r:embed="rId7">
            <a:alphaModFix/>
            <a:extLst>
              <a:ext uri="{BEBA8EAE-BF5A-486C-A8C5-ECC9F3942E4B}">
                <a14:imgProps xmlns:a14="http://schemas.microsoft.com/office/drawing/2010/main">
                  <a14:imgLayer r:embed="rId8">
                    <a14:imgEffect>
                      <a14:artisticBlur radius="19"/>
                    </a14:imgEffect>
                  </a14:imgLayer>
                </a14:imgProps>
              </a:ext>
            </a:extLst>
          </a:blip>
          <a:srcRect b="23576"/>
          <a:stretch/>
        </p:blipFill>
        <p:spPr>
          <a:xfrm>
            <a:off x="614621" y="3621189"/>
            <a:ext cx="704303" cy="2204131"/>
          </a:xfrm>
          <a:prstGeom prst="rect">
            <a:avLst/>
          </a:prstGeom>
          <a:noFill/>
          <a:ln>
            <a:noFill/>
          </a:ln>
        </p:spPr>
      </p:pic>
    </p:spTree>
    <p:extLst>
      <p:ext uri="{BB962C8B-B14F-4D97-AF65-F5344CB8AC3E}">
        <p14:creationId xmlns:p14="http://schemas.microsoft.com/office/powerpoint/2010/main" val="1301684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2"/>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2"/>
          <a:stretch>
            <a:fillRect/>
          </a:stretch>
        </p:blipFill>
        <p:spPr>
          <a:xfrm>
            <a:off x="990600" y="2318064"/>
            <a:ext cx="1371600" cy="729936"/>
          </a:xfrm>
          <a:prstGeom prst="rect">
            <a:avLst/>
          </a:prstGeom>
        </p:spPr>
      </p:pic>
      <p:pic>
        <p:nvPicPr>
          <p:cNvPr id="5" name="Picture 4">
            <a:extLst>
              <a:ext uri="{FF2B5EF4-FFF2-40B4-BE49-F238E27FC236}">
                <a16:creationId xmlns:a16="http://schemas.microsoft.com/office/drawing/2014/main" id="{90AF406E-DEC1-7761-11E1-A2BF30E5A6FD}"/>
              </a:ext>
            </a:extLst>
          </p:cNvPr>
          <p:cNvPicPr>
            <a:picLocks noChangeAspect="1"/>
          </p:cNvPicPr>
          <p:nvPr/>
        </p:nvPicPr>
        <p:blipFill>
          <a:blip r:embed="rId3"/>
          <a:stretch>
            <a:fillRect/>
          </a:stretch>
        </p:blipFill>
        <p:spPr>
          <a:xfrm>
            <a:off x="1390515" y="2133600"/>
            <a:ext cx="7276012" cy="3886200"/>
          </a:xfrm>
          <a:prstGeom prst="rect">
            <a:avLst/>
          </a:prstGeom>
        </p:spPr>
      </p:pic>
      <p:pic>
        <p:nvPicPr>
          <p:cNvPr id="7" name="Picture 6">
            <a:extLst>
              <a:ext uri="{FF2B5EF4-FFF2-40B4-BE49-F238E27FC236}">
                <a16:creationId xmlns:a16="http://schemas.microsoft.com/office/drawing/2014/main" id="{EB8C37DB-BECB-5C97-F81A-BEFF99590E32}"/>
              </a:ext>
            </a:extLst>
          </p:cNvPr>
          <p:cNvPicPr>
            <a:picLocks noChangeAspect="1"/>
          </p:cNvPicPr>
          <p:nvPr/>
        </p:nvPicPr>
        <p:blipFill>
          <a:blip r:embed="rId4"/>
          <a:stretch>
            <a:fillRect/>
          </a:stretch>
        </p:blipFill>
        <p:spPr>
          <a:xfrm>
            <a:off x="2895600" y="1795540"/>
            <a:ext cx="5791200" cy="392246"/>
          </a:xfrm>
          <a:prstGeom prst="rect">
            <a:avLst/>
          </a:prstGeom>
        </p:spPr>
      </p:pic>
    </p:spTree>
    <p:extLst>
      <p:ext uri="{BB962C8B-B14F-4D97-AF65-F5344CB8AC3E}">
        <p14:creationId xmlns:p14="http://schemas.microsoft.com/office/powerpoint/2010/main" val="3262955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2"/>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2"/>
          <a:stretch>
            <a:fillRect/>
          </a:stretch>
        </p:blipFill>
        <p:spPr>
          <a:xfrm>
            <a:off x="990600" y="2318064"/>
            <a:ext cx="1371600" cy="729936"/>
          </a:xfrm>
          <a:prstGeom prst="rect">
            <a:avLst/>
          </a:prstGeom>
        </p:spPr>
      </p:pic>
      <p:pic>
        <p:nvPicPr>
          <p:cNvPr id="3" name="Picture 2">
            <a:extLst>
              <a:ext uri="{FF2B5EF4-FFF2-40B4-BE49-F238E27FC236}">
                <a16:creationId xmlns:a16="http://schemas.microsoft.com/office/drawing/2014/main" id="{1FA5C64E-82D8-5298-3EA9-0CD9907A9BDD}"/>
              </a:ext>
            </a:extLst>
          </p:cNvPr>
          <p:cNvPicPr>
            <a:picLocks noChangeAspect="1"/>
          </p:cNvPicPr>
          <p:nvPr/>
        </p:nvPicPr>
        <p:blipFill>
          <a:blip r:embed="rId3"/>
          <a:stretch>
            <a:fillRect/>
          </a:stretch>
        </p:blipFill>
        <p:spPr>
          <a:xfrm>
            <a:off x="3352800" y="3200400"/>
            <a:ext cx="4880159" cy="1625279"/>
          </a:xfrm>
          <a:prstGeom prst="rect">
            <a:avLst/>
          </a:prstGeom>
        </p:spPr>
      </p:pic>
      <p:pic>
        <p:nvPicPr>
          <p:cNvPr id="6" name="Picture 5">
            <a:extLst>
              <a:ext uri="{FF2B5EF4-FFF2-40B4-BE49-F238E27FC236}">
                <a16:creationId xmlns:a16="http://schemas.microsoft.com/office/drawing/2014/main" id="{57558C1E-32C9-8576-B944-594F9405120F}"/>
              </a:ext>
            </a:extLst>
          </p:cNvPr>
          <p:cNvPicPr>
            <a:picLocks noChangeAspect="1"/>
          </p:cNvPicPr>
          <p:nvPr/>
        </p:nvPicPr>
        <p:blipFill>
          <a:blip r:embed="rId4"/>
          <a:stretch>
            <a:fillRect/>
          </a:stretch>
        </p:blipFill>
        <p:spPr>
          <a:xfrm>
            <a:off x="625543" y="2057400"/>
            <a:ext cx="2532219" cy="3257666"/>
          </a:xfrm>
          <a:prstGeom prst="rect">
            <a:avLst/>
          </a:prstGeom>
        </p:spPr>
      </p:pic>
    </p:spTree>
    <p:extLst>
      <p:ext uri="{BB962C8B-B14F-4D97-AF65-F5344CB8AC3E}">
        <p14:creationId xmlns:p14="http://schemas.microsoft.com/office/powerpoint/2010/main" val="218373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0" name="Picture 9">
            <a:extLst>
              <a:ext uri="{FF2B5EF4-FFF2-40B4-BE49-F238E27FC236}">
                <a16:creationId xmlns:a16="http://schemas.microsoft.com/office/drawing/2014/main" id="{A1AB2DC6-ABF9-EA41-EF12-FE87BC1E652C}"/>
              </a:ext>
            </a:extLst>
          </p:cNvPr>
          <p:cNvPicPr>
            <a:picLocks noChangeAspect="1"/>
          </p:cNvPicPr>
          <p:nvPr/>
        </p:nvPicPr>
        <p:blipFill>
          <a:blip r:embed="rId2"/>
          <a:stretch>
            <a:fillRect/>
          </a:stretch>
        </p:blipFill>
        <p:spPr>
          <a:xfrm>
            <a:off x="596900" y="1654294"/>
            <a:ext cx="774700" cy="674738"/>
          </a:xfrm>
          <a:prstGeom prst="rect">
            <a:avLst/>
          </a:prstGeom>
        </p:spPr>
      </p:pic>
      <p:pic>
        <p:nvPicPr>
          <p:cNvPr id="14" name="Picture 13">
            <a:extLst>
              <a:ext uri="{FF2B5EF4-FFF2-40B4-BE49-F238E27FC236}">
                <a16:creationId xmlns:a16="http://schemas.microsoft.com/office/drawing/2014/main" id="{6E2193CA-B65C-286C-3C32-82F77ADE4B25}"/>
              </a:ext>
            </a:extLst>
          </p:cNvPr>
          <p:cNvPicPr>
            <a:picLocks noChangeAspect="1"/>
          </p:cNvPicPr>
          <p:nvPr/>
        </p:nvPicPr>
        <p:blipFill>
          <a:blip r:embed="rId2"/>
          <a:stretch>
            <a:fillRect/>
          </a:stretch>
        </p:blipFill>
        <p:spPr>
          <a:xfrm>
            <a:off x="990600" y="2318064"/>
            <a:ext cx="1371600" cy="729936"/>
          </a:xfrm>
          <a:prstGeom prst="rect">
            <a:avLst/>
          </a:prstGeom>
        </p:spPr>
      </p:pic>
      <p:pic>
        <p:nvPicPr>
          <p:cNvPr id="8" name="Google Shape;310;p46">
            <a:extLst>
              <a:ext uri="{FF2B5EF4-FFF2-40B4-BE49-F238E27FC236}">
                <a16:creationId xmlns:a16="http://schemas.microsoft.com/office/drawing/2014/main" id="{4801BF01-32D7-1B9A-058E-D52734D944B7}"/>
              </a:ext>
            </a:extLst>
          </p:cNvPr>
          <p:cNvPicPr preferRelativeResize="0"/>
          <p:nvPr/>
        </p:nvPicPr>
        <p:blipFill rotWithShape="1">
          <a:blip r:embed="rId3">
            <a:alphaModFix/>
          </a:blip>
          <a:srcRect/>
          <a:stretch/>
        </p:blipFill>
        <p:spPr>
          <a:xfrm>
            <a:off x="2259529" y="3936706"/>
            <a:ext cx="3251654" cy="2259579"/>
          </a:xfrm>
          <a:prstGeom prst="rect">
            <a:avLst/>
          </a:prstGeom>
          <a:noFill/>
          <a:ln>
            <a:noFill/>
          </a:ln>
        </p:spPr>
      </p:pic>
      <p:pic>
        <p:nvPicPr>
          <p:cNvPr id="9" name="Google Shape;311;p46">
            <a:extLst>
              <a:ext uri="{FF2B5EF4-FFF2-40B4-BE49-F238E27FC236}">
                <a16:creationId xmlns:a16="http://schemas.microsoft.com/office/drawing/2014/main" id="{6718FF92-297E-1545-443D-73187022D53C}"/>
              </a:ext>
            </a:extLst>
          </p:cNvPr>
          <p:cNvPicPr preferRelativeResize="0"/>
          <p:nvPr/>
        </p:nvPicPr>
        <p:blipFill rotWithShape="1">
          <a:blip r:embed="rId4">
            <a:alphaModFix/>
          </a:blip>
          <a:srcRect/>
          <a:stretch/>
        </p:blipFill>
        <p:spPr>
          <a:xfrm>
            <a:off x="5956516" y="4114800"/>
            <a:ext cx="2499758" cy="2002736"/>
          </a:xfrm>
          <a:prstGeom prst="rect">
            <a:avLst/>
          </a:prstGeom>
          <a:noFill/>
          <a:ln>
            <a:noFill/>
          </a:ln>
        </p:spPr>
      </p:pic>
      <p:pic>
        <p:nvPicPr>
          <p:cNvPr id="11" name="Google Shape;313;p46">
            <a:extLst>
              <a:ext uri="{FF2B5EF4-FFF2-40B4-BE49-F238E27FC236}">
                <a16:creationId xmlns:a16="http://schemas.microsoft.com/office/drawing/2014/main" id="{EEEDE957-0150-C0B9-5AAC-C74803CB62F3}"/>
              </a:ext>
            </a:extLst>
          </p:cNvPr>
          <p:cNvPicPr preferRelativeResize="0"/>
          <p:nvPr/>
        </p:nvPicPr>
        <p:blipFill rotWithShape="1">
          <a:blip r:embed="rId5">
            <a:alphaModFix/>
          </a:blip>
          <a:srcRect/>
          <a:stretch/>
        </p:blipFill>
        <p:spPr>
          <a:xfrm>
            <a:off x="5848617" y="1771601"/>
            <a:ext cx="2499758" cy="1687102"/>
          </a:xfrm>
          <a:prstGeom prst="rect">
            <a:avLst/>
          </a:prstGeom>
          <a:noFill/>
          <a:ln>
            <a:noFill/>
          </a:ln>
        </p:spPr>
      </p:pic>
      <p:pic>
        <p:nvPicPr>
          <p:cNvPr id="12" name="Shape 327">
            <a:extLst>
              <a:ext uri="{FF2B5EF4-FFF2-40B4-BE49-F238E27FC236}">
                <a16:creationId xmlns:a16="http://schemas.microsoft.com/office/drawing/2014/main" id="{CE1E6FE2-9B3D-13A8-C744-DA3237777A56}"/>
              </a:ext>
            </a:extLst>
          </p:cNvPr>
          <p:cNvPicPr preferRelativeResize="0"/>
          <p:nvPr/>
        </p:nvPicPr>
        <p:blipFill rotWithShape="1">
          <a:blip r:embed="rId6">
            <a:alphaModFix/>
            <a:extLst>
              <a:ext uri="{BEBA8EAE-BF5A-486C-A8C5-ECC9F3942E4B}">
                <a14:imgProps xmlns:a14="http://schemas.microsoft.com/office/drawing/2010/main">
                  <a14:imgLayer r:embed="rId7">
                    <a14:imgEffect>
                      <a14:artisticBlur radius="19"/>
                    </a14:imgEffect>
                  </a14:imgLayer>
                </a14:imgProps>
              </a:ext>
            </a:extLst>
          </a:blip>
          <a:srcRect b="23576"/>
          <a:stretch/>
        </p:blipFill>
        <p:spPr>
          <a:xfrm>
            <a:off x="614621" y="2287210"/>
            <a:ext cx="1199575" cy="2964645"/>
          </a:xfrm>
          <a:prstGeom prst="rect">
            <a:avLst/>
          </a:prstGeom>
          <a:noFill/>
          <a:ln>
            <a:noFill/>
          </a:ln>
        </p:spPr>
      </p:pic>
      <p:pic>
        <p:nvPicPr>
          <p:cNvPr id="13" name="Google Shape;314;p46">
            <a:extLst>
              <a:ext uri="{FF2B5EF4-FFF2-40B4-BE49-F238E27FC236}">
                <a16:creationId xmlns:a16="http://schemas.microsoft.com/office/drawing/2014/main" id="{DCEEE673-DD55-E43A-2279-DBD745A9A75C}"/>
              </a:ext>
            </a:extLst>
          </p:cNvPr>
          <p:cNvPicPr preferRelativeResize="0"/>
          <p:nvPr/>
        </p:nvPicPr>
        <p:blipFill rotWithShape="1">
          <a:blip r:embed="rId8">
            <a:alphaModFix/>
          </a:blip>
          <a:srcRect/>
          <a:stretch/>
        </p:blipFill>
        <p:spPr>
          <a:xfrm>
            <a:off x="2868024" y="1654294"/>
            <a:ext cx="1862443" cy="2087743"/>
          </a:xfrm>
          <a:prstGeom prst="rect">
            <a:avLst/>
          </a:prstGeom>
          <a:noFill/>
          <a:ln>
            <a:noFill/>
          </a:ln>
          <a:effectLst>
            <a:softEdge rad="127000"/>
          </a:effectLst>
        </p:spPr>
      </p:pic>
    </p:spTree>
    <p:extLst>
      <p:ext uri="{BB962C8B-B14F-4D97-AF65-F5344CB8AC3E}">
        <p14:creationId xmlns:p14="http://schemas.microsoft.com/office/powerpoint/2010/main" val="370897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22300" y="1524000"/>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11" name="TextBox 10">
            <a:extLst>
              <a:ext uri="{FF2B5EF4-FFF2-40B4-BE49-F238E27FC236}">
                <a16:creationId xmlns:a16="http://schemas.microsoft.com/office/drawing/2014/main" id="{59F991BD-C770-0014-BFB2-477272E7D07C}"/>
              </a:ext>
            </a:extLst>
          </p:cNvPr>
          <p:cNvSpPr txBox="1"/>
          <p:nvPr/>
        </p:nvSpPr>
        <p:spPr>
          <a:xfrm>
            <a:off x="3043267" y="1722936"/>
            <a:ext cx="5626099" cy="4607415"/>
          </a:xfrm>
          <a:prstGeom prst="rect">
            <a:avLst/>
          </a:prstGeom>
          <a:noFill/>
        </p:spPr>
        <p:txBody>
          <a:bodyPr wrap="square" rtlCol="0">
            <a:spAutoFit/>
          </a:bodyPr>
          <a:lstStyle/>
          <a:p>
            <a:pPr algn="l"/>
            <a:r>
              <a:rPr lang="en-US" b="1" dirty="0">
                <a:latin typeface="Calibri" panose="020F0502020204030204" pitchFamily="34" charset="0"/>
                <a:cs typeface="Calibri" panose="020F0502020204030204" pitchFamily="34" charset="0"/>
              </a:rPr>
              <a:t>*Achieve Reliability Improvement</a:t>
            </a:r>
          </a:p>
          <a:p>
            <a:pPr algn="l"/>
            <a:r>
              <a:rPr lang="en-US" dirty="0">
                <a:solidFill>
                  <a:srgbClr val="0070C0"/>
                </a:solidFill>
                <a:latin typeface="Calibri" panose="020F0502020204030204" pitchFamily="34" charset="0"/>
                <a:cs typeface="Calibri" panose="020F0502020204030204" pitchFamily="34" charset="0"/>
              </a:rPr>
              <a:t>*Provide Outage Notifications to Accelerate Restoration</a:t>
            </a:r>
          </a:p>
          <a:p>
            <a:pPr algn="l"/>
            <a:r>
              <a:rPr lang="en-US" b="1" dirty="0">
                <a:latin typeface="Calibri" panose="020F0502020204030204" pitchFamily="34" charset="0"/>
                <a:cs typeface="Calibri" panose="020F0502020204030204" pitchFamily="34" charset="0"/>
              </a:rPr>
              <a:t>*Reveal Unplanned Loading/Overloading</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*Facilitate Improved Fire/Wildfire Mitigation</a:t>
            </a:r>
          </a:p>
          <a:p>
            <a:pPr algn="l"/>
            <a:r>
              <a:rPr lang="en-US" b="1" dirty="0">
                <a:latin typeface="Calibri" panose="020F0502020204030204" pitchFamily="34" charset="0"/>
                <a:cs typeface="Calibri" panose="020F0502020204030204" pitchFamily="34" charset="0"/>
              </a:rPr>
              <a:t>*Identify Downed Conductor Events</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*Proactively Identify Failing Assets</a:t>
            </a:r>
          </a:p>
          <a:p>
            <a:pPr algn="l"/>
            <a:r>
              <a:rPr lang="en-US" b="1" dirty="0">
                <a:latin typeface="Calibri" panose="020F0502020204030204" pitchFamily="34" charset="0"/>
                <a:cs typeface="Calibri" panose="020F0502020204030204" pitchFamily="34" charset="0"/>
              </a:rPr>
              <a:t>*Reveal DER-Induced Voltage Fluctuations</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*Reveal &amp; Document Reverse Energy Entering the Grid</a:t>
            </a:r>
          </a:p>
          <a:p>
            <a:pPr algn="l"/>
            <a:r>
              <a:rPr lang="en-US" b="1" dirty="0">
                <a:latin typeface="Calibri" panose="020F0502020204030204" pitchFamily="34" charset="0"/>
                <a:cs typeface="Calibri" panose="020F0502020204030204" pitchFamily="34" charset="0"/>
              </a:rPr>
              <a:t>*Facilitate Conservation Voltage Reduction</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*Identify Power Theft, Meter Inaccuracies &amp; Bad Multipliers</a:t>
            </a:r>
          </a:p>
          <a:p>
            <a:pPr algn="l"/>
            <a:r>
              <a:rPr lang="en-US" b="1" dirty="0">
                <a:latin typeface="Calibri" panose="020F0502020204030204" pitchFamily="34" charset="0"/>
                <a:cs typeface="Calibri" panose="020F0502020204030204" pitchFamily="34" charset="0"/>
              </a:rPr>
              <a:t>*Facilitate Safe EV Charging Station &amp; DER Adoption</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*Identify Improper Tap Settings</a:t>
            </a:r>
          </a:p>
        </p:txBody>
      </p:sp>
      <p:pic>
        <p:nvPicPr>
          <p:cNvPr id="12" name="Shape 327">
            <a:extLst>
              <a:ext uri="{FF2B5EF4-FFF2-40B4-BE49-F238E27FC236}">
                <a16:creationId xmlns:a16="http://schemas.microsoft.com/office/drawing/2014/main" id="{2FEEAD18-D4DE-104C-75D3-21F8CE6A854E}"/>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1320687" y="1921032"/>
            <a:ext cx="1279582" cy="3540088"/>
          </a:xfrm>
          <a:prstGeom prst="rect">
            <a:avLst/>
          </a:prstGeom>
          <a:noFill/>
          <a:ln>
            <a:noFill/>
          </a:ln>
        </p:spPr>
      </p:pic>
    </p:spTree>
    <p:extLst>
      <p:ext uri="{BB962C8B-B14F-4D97-AF65-F5344CB8AC3E}">
        <p14:creationId xmlns:p14="http://schemas.microsoft.com/office/powerpoint/2010/main" val="2034405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22300" y="563563"/>
            <a:ext cx="78994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Advanced Transformer Infrastructure</a:t>
            </a:r>
            <a:endParaRPr lang="ru-RU" altLang="en-US" sz="3200" b="1" dirty="0">
              <a:solidFill>
                <a:schemeClr val="bg1"/>
              </a:solidFill>
              <a:latin typeface="Calibri" panose="020F0502020204030204" pitchFamily="34" charset="0"/>
              <a:cs typeface="Calibri" panose="020F0502020204030204" pitchFamily="34" charset="0"/>
            </a:endParaRPr>
          </a:p>
          <a:p>
            <a:pPr eaLnBrk="1" hangingPunct="1"/>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22300" y="1524000"/>
            <a:ext cx="7924800" cy="79406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11" name="TextBox 10">
            <a:extLst>
              <a:ext uri="{FF2B5EF4-FFF2-40B4-BE49-F238E27FC236}">
                <a16:creationId xmlns:a16="http://schemas.microsoft.com/office/drawing/2014/main" id="{59F991BD-C770-0014-BFB2-477272E7D07C}"/>
              </a:ext>
            </a:extLst>
          </p:cNvPr>
          <p:cNvSpPr txBox="1"/>
          <p:nvPr/>
        </p:nvSpPr>
        <p:spPr>
          <a:xfrm>
            <a:off x="558800" y="1921032"/>
            <a:ext cx="6832600" cy="3250121"/>
          </a:xfrm>
          <a:prstGeom prst="rect">
            <a:avLst/>
          </a:prstGeom>
          <a:noFill/>
        </p:spPr>
        <p:txBody>
          <a:bodyPr wrap="square" rtlCol="0">
            <a:spAutoFit/>
          </a:bodyPr>
          <a:lstStyle/>
          <a:p>
            <a:pPr algn="l"/>
            <a:r>
              <a:rPr lang="en-US" b="1" dirty="0">
                <a:latin typeface="Calibri" panose="020F0502020204030204" pitchFamily="34" charset="0"/>
                <a:cs typeface="Calibri" panose="020F0502020204030204" pitchFamily="34" charset="0"/>
              </a:rPr>
              <a:t>*Identify Harmful Phase Imbalances</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*Identify Energy Inefficiencies </a:t>
            </a:r>
          </a:p>
          <a:p>
            <a:pPr algn="l"/>
            <a:r>
              <a:rPr lang="en-US" b="1" dirty="0">
                <a:latin typeface="Calibri" panose="020F0502020204030204" pitchFamily="34" charset="0"/>
                <a:cs typeface="Calibri" panose="020F0502020204030204" pitchFamily="34" charset="0"/>
              </a:rPr>
              <a:t>*Assist with Clean Energy/Battery Storage Planning</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*Reveal GIS Mapping Errors</a:t>
            </a:r>
          </a:p>
          <a:p>
            <a:pPr algn="l"/>
            <a:r>
              <a:rPr lang="en-US" b="1" dirty="0">
                <a:latin typeface="Calibri" panose="020F0502020204030204" pitchFamily="34" charset="0"/>
                <a:cs typeface="Calibri" panose="020F0502020204030204" pitchFamily="34" charset="0"/>
              </a:rPr>
              <a:t>*Provide Automated Alerts = Hands Free Remote Grid Monitoring</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*Support API Calls</a:t>
            </a:r>
          </a:p>
          <a:p>
            <a:pPr algn="l"/>
            <a:r>
              <a:rPr lang="en-US" b="1" dirty="0">
                <a:latin typeface="Calibri" panose="020F0502020204030204" pitchFamily="34" charset="0"/>
                <a:cs typeface="Calibri" panose="020F0502020204030204" pitchFamily="34" charset="0"/>
              </a:rPr>
              <a:t>*Enhance Microgrids Monitoring</a:t>
            </a:r>
            <a:endParaRPr lang="en-US" b="1" dirty="0">
              <a:solidFill>
                <a:srgbClr val="0070C0"/>
              </a:solidFill>
              <a:latin typeface="Calibri" panose="020F0502020204030204" pitchFamily="34" charset="0"/>
              <a:cs typeface="Calibri" panose="020F0502020204030204" pitchFamily="34" charset="0"/>
            </a:endParaRPr>
          </a:p>
          <a:p>
            <a:pPr algn="l"/>
            <a:r>
              <a:rPr lang="en-US" dirty="0">
                <a:solidFill>
                  <a:srgbClr val="0070C0"/>
                </a:solidFill>
                <a:latin typeface="Calibri" panose="020F0502020204030204" pitchFamily="34" charset="0"/>
                <a:cs typeface="Calibri" panose="020F0502020204030204" pitchFamily="34" charset="0"/>
              </a:rPr>
              <a:t>*Facilitate Clean Energy Mandates = Reduce GHG Emissions</a:t>
            </a:r>
          </a:p>
          <a:p>
            <a:pPr algn="l"/>
            <a:r>
              <a:rPr lang="en-US" b="1" dirty="0">
                <a:latin typeface="Calibri" panose="020F0502020204030204" pitchFamily="34" charset="0"/>
                <a:cs typeface="Calibri" panose="020F0502020204030204" pitchFamily="34" charset="0"/>
              </a:rPr>
              <a:t>*</a:t>
            </a:r>
            <a:r>
              <a:rPr lang="en-US" b="1" dirty="0">
                <a:solidFill>
                  <a:schemeClr val="tx1"/>
                </a:solidFill>
                <a:latin typeface="Calibri" panose="020F0502020204030204" pitchFamily="34" charset="0"/>
                <a:cs typeface="Calibri" panose="020F0502020204030204" pitchFamily="34" charset="0"/>
              </a:rPr>
              <a:t>Reduce Corporate Liability Risk</a:t>
            </a:r>
          </a:p>
        </p:txBody>
      </p:sp>
      <p:pic>
        <p:nvPicPr>
          <p:cNvPr id="12" name="Shape 327">
            <a:extLst>
              <a:ext uri="{FF2B5EF4-FFF2-40B4-BE49-F238E27FC236}">
                <a16:creationId xmlns:a16="http://schemas.microsoft.com/office/drawing/2014/main" id="{2FEEAD18-D4DE-104C-75D3-21F8CE6A854E}"/>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7195655" y="1831245"/>
            <a:ext cx="1326045" cy="3826727"/>
          </a:xfrm>
          <a:prstGeom prst="rect">
            <a:avLst/>
          </a:prstGeom>
          <a:noFill/>
          <a:ln>
            <a:noFill/>
          </a:ln>
        </p:spPr>
      </p:pic>
    </p:spTree>
    <p:extLst>
      <p:ext uri="{BB962C8B-B14F-4D97-AF65-F5344CB8AC3E}">
        <p14:creationId xmlns:p14="http://schemas.microsoft.com/office/powerpoint/2010/main" val="2827953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a:solidFill>
                  <a:schemeClr val="bg1"/>
                </a:solidFill>
                <a:latin typeface="Arial" panose="020B0604020202020204" pitchFamily="34" charset="0"/>
                <a:cs typeface="Arial" panose="020B0604020202020204" pitchFamily="34" charset="0"/>
              </a:rPr>
              <a:t>Questions?</a:t>
            </a:r>
            <a:endParaRPr lang="en-US" altLang="en-US" sz="1800" dirty="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19200" y="2667000"/>
            <a:ext cx="6553200" cy="2590800"/>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None/>
            </a:pPr>
            <a:r>
              <a:rPr lang="en-US" altLang="en-US" sz="2400" b="1" kern="0" dirty="0">
                <a:latin typeface="Arial"/>
                <a:cs typeface="Arial"/>
              </a:rPr>
              <a:t>John Kretzschmar</a:t>
            </a:r>
            <a:endParaRPr lang="en-US" altLang="en-US" sz="2400" b="1" kern="0" dirty="0">
              <a:latin typeface="Arial" panose="020B0604020202020204" pitchFamily="34" charset="0"/>
              <a:cs typeface="Arial" panose="020B0604020202020204" pitchFamily="34" charset="0"/>
            </a:endParaRPr>
          </a:p>
          <a:p>
            <a:pPr algn="ctr" eaLnBrk="1" hangingPunct="1">
              <a:buFontTx/>
              <a:buNone/>
            </a:pPr>
            <a:r>
              <a:rPr lang="en-US" altLang="en-US" b="1" kern="0" dirty="0">
                <a:latin typeface="Arial" panose="020B0604020202020204" pitchFamily="34" charset="0"/>
                <a:cs typeface="Arial" panose="020B0604020202020204" pitchFamily="34" charset="0"/>
              </a:rPr>
              <a:t>SAMSCO</a:t>
            </a:r>
          </a:p>
          <a:p>
            <a:pPr algn="ctr" eaLnBrk="1" hangingPunct="1">
              <a:buFontTx/>
              <a:buNone/>
            </a:pPr>
            <a:r>
              <a:rPr lang="en-US" altLang="en-US" sz="2000" kern="0" dirty="0">
                <a:latin typeface="Arial" panose="020B0604020202020204" pitchFamily="34" charset="0"/>
                <a:cs typeface="Arial" panose="020B0604020202020204" pitchFamily="34" charset="0"/>
              </a:rPr>
              <a:t>Spartan Armstrong Metering Supply Company</a:t>
            </a:r>
          </a:p>
          <a:p>
            <a:pPr algn="ctr" eaLnBrk="1" hangingPunct="1">
              <a:buFontTx/>
              <a:buNone/>
            </a:pPr>
            <a:r>
              <a:rPr lang="en-US" altLang="en-US" sz="2000" i="1" kern="0" dirty="0">
                <a:latin typeface="Arial" panose="020B0604020202020204" pitchFamily="34" charset="0"/>
                <a:cs typeface="Arial" panose="020B0604020202020204" pitchFamily="34" charset="0"/>
              </a:rPr>
              <a:t>Boiling Springs, SC </a:t>
            </a:r>
            <a:r>
              <a:rPr lang="en-US" altLang="en-US" sz="2000" kern="0" dirty="0">
                <a:latin typeface="Arial" panose="020B0604020202020204" pitchFamily="34" charset="0"/>
                <a:cs typeface="Arial" panose="020B0604020202020204" pitchFamily="34" charset="0"/>
              </a:rPr>
              <a:t>29316</a:t>
            </a:r>
          </a:p>
          <a:p>
            <a:pPr algn="ctr" eaLnBrk="1" hangingPunct="1">
              <a:buFontTx/>
              <a:buNone/>
            </a:pPr>
            <a:r>
              <a:rPr lang="en-US" altLang="en-US" sz="2000" kern="0" dirty="0">
                <a:latin typeface="Arial"/>
                <a:cs typeface="Arial"/>
                <a:hlinkClick r:id="rId3"/>
              </a:rPr>
              <a:t>john@samscometering.com</a:t>
            </a:r>
            <a:endParaRPr lang="en-US" altLang="en-US" sz="2000" kern="0" dirty="0">
              <a:latin typeface="Arial"/>
              <a:cs typeface="Arial"/>
            </a:endParaRPr>
          </a:p>
          <a:p>
            <a:pPr algn="ctr" eaLnBrk="1" hangingPunct="1">
              <a:buFontTx/>
              <a:buNone/>
            </a:pPr>
            <a:r>
              <a:rPr lang="en-US" altLang="en-US" sz="2000" kern="0" dirty="0">
                <a:latin typeface="Arial"/>
                <a:cs typeface="Arial"/>
              </a:rPr>
              <a:t>864.590.2883</a:t>
            </a:r>
            <a:endParaRPr lang="en-US" altLang="en-US" sz="2000" kern="0" dirty="0">
              <a:latin typeface="Arial" panose="020B0604020202020204" pitchFamily="34" charset="0"/>
              <a:cs typeface="Arial" panose="020B0604020202020204" pitchFamily="34" charset="0"/>
            </a:endParaRPr>
          </a:p>
          <a:p>
            <a:pPr algn="ctr" eaLnBrk="1" hangingPunct="1">
              <a:buFontTx/>
              <a:buNone/>
            </a:pPr>
            <a:br>
              <a:rPr lang="en-US" altLang="en-US" sz="2800" kern="0" dirty="0">
                <a:latin typeface="Arial" panose="020B0604020202020204" pitchFamily="34" charset="0"/>
                <a:cs typeface="Arial" panose="020B0604020202020204" pitchFamily="34" charset="0"/>
              </a:rPr>
            </a:b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7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798412"/>
            <a:ext cx="8153400" cy="1015663"/>
          </a:xfrm>
          <a:prstGeom prst="rect">
            <a:avLst/>
          </a:prstGeom>
          <a:noFill/>
        </p:spPr>
        <p:txBody>
          <a:bodyPr wrap="square" rtlCol="0">
            <a:spAutoFit/>
          </a:bodyPr>
          <a:lstStyle/>
          <a:p>
            <a:pPr algn="l"/>
            <a:r>
              <a:rPr lang="en-US" sz="2000" dirty="0">
                <a:solidFill>
                  <a:srgbClr val="2C3E50"/>
                </a:solidFill>
                <a:latin typeface="Helvetica Neue"/>
              </a:rPr>
              <a:t>G</a:t>
            </a:r>
            <a:r>
              <a:rPr lang="en-US" sz="2000" b="0" i="0" dirty="0">
                <a:solidFill>
                  <a:srgbClr val="2C3E50"/>
                </a:solidFill>
                <a:effectLst/>
                <a:latin typeface="Helvetica Neue"/>
              </a:rPr>
              <a:t>rid-edge advancement</a:t>
            </a:r>
            <a:r>
              <a:rPr lang="en-US" sz="2000" dirty="0">
                <a:solidFill>
                  <a:srgbClr val="2C3E50"/>
                </a:solidFill>
                <a:latin typeface="Helvetica Neue"/>
              </a:rPr>
              <a:t>s</a:t>
            </a:r>
            <a:r>
              <a:rPr lang="en-US" sz="2000" b="0" i="0" dirty="0">
                <a:solidFill>
                  <a:srgbClr val="2C3E50"/>
                </a:solidFill>
                <a:effectLst/>
                <a:latin typeface="Helvetica Neue"/>
              </a:rPr>
              <a:t> and ongoing power theft present substantial unplanned loading burdens on what may now be undersized, older,  and potentially failing transformers.</a:t>
            </a:r>
            <a:endParaRPr lang="en-US" sz="2000" dirty="0">
              <a:solidFill>
                <a:schemeClr val="bg2">
                  <a:lumMod val="7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654836" y="594797"/>
            <a:ext cx="77724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Why do we need Intra-Grid Sensors?</a:t>
            </a:r>
          </a:p>
        </p:txBody>
      </p:sp>
      <p:grpSp>
        <p:nvGrpSpPr>
          <p:cNvPr id="2" name="Group 1">
            <a:extLst>
              <a:ext uri="{FF2B5EF4-FFF2-40B4-BE49-F238E27FC236}">
                <a16:creationId xmlns:a16="http://schemas.microsoft.com/office/drawing/2014/main" id="{3D132F25-E554-150D-BB26-5401CD56E557}"/>
              </a:ext>
            </a:extLst>
          </p:cNvPr>
          <p:cNvGrpSpPr/>
          <p:nvPr/>
        </p:nvGrpSpPr>
        <p:grpSpPr>
          <a:xfrm>
            <a:off x="751195" y="2814075"/>
            <a:ext cx="7307248" cy="3269492"/>
            <a:chOff x="1509816" y="3014654"/>
            <a:chExt cx="6919798" cy="2723837"/>
          </a:xfrm>
        </p:grpSpPr>
        <p:pic>
          <p:nvPicPr>
            <p:cNvPr id="1030" name="Picture 6" descr="All high-powered EV charging stations are coming back online after ...">
              <a:extLst>
                <a:ext uri="{FF2B5EF4-FFF2-40B4-BE49-F238E27FC236}">
                  <a16:creationId xmlns:a16="http://schemas.microsoft.com/office/drawing/2014/main" id="{E6E792BA-5A6D-5862-14E1-6DA7C6CE11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112" y="3463470"/>
              <a:ext cx="3265502" cy="165316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2" name="Picture 8" descr="Free Images : field, prairie, windmill, machine, wind turbine ...">
              <a:extLst>
                <a:ext uri="{FF2B5EF4-FFF2-40B4-BE49-F238E27FC236}">
                  <a16:creationId xmlns:a16="http://schemas.microsoft.com/office/drawing/2014/main" id="{5DB8B6C2-D1D1-E36B-071C-E35F86BFB3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3589" y="3014654"/>
              <a:ext cx="2714625" cy="18097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6" name="Picture 2" descr="West Sussex: Building our publicly owned, subsidy free solar farm ...">
              <a:extLst>
                <a:ext uri="{FF2B5EF4-FFF2-40B4-BE49-F238E27FC236}">
                  <a16:creationId xmlns:a16="http://schemas.microsoft.com/office/drawing/2014/main" id="{C2EBFFBF-3DC0-6160-AC12-6211759BE03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9816" y="4071120"/>
              <a:ext cx="2362605" cy="1575070"/>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pic>
          <p:nvPicPr>
            <p:cNvPr id="1028" name="Picture 4" descr="‘Home-Grown’ program looks to turn illegal grow houses into Habitat for ...">
              <a:extLst>
                <a:ext uri="{FF2B5EF4-FFF2-40B4-BE49-F238E27FC236}">
                  <a16:creationId xmlns:a16="http://schemas.microsoft.com/office/drawing/2014/main" id="{572089C9-E3B2-C724-E64A-94403BC89FC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988" y="4066394"/>
              <a:ext cx="2973536" cy="1672097"/>
            </a:xfrm>
            <a:prstGeom prst="rect">
              <a:avLst/>
            </a:prstGeom>
            <a:noFill/>
            <a:effectLst>
              <a:softEdge rad="2794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656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798412"/>
            <a:ext cx="8153400" cy="707886"/>
          </a:xfrm>
          <a:prstGeom prst="rect">
            <a:avLst/>
          </a:prstGeom>
          <a:noFill/>
        </p:spPr>
        <p:txBody>
          <a:bodyPr wrap="square" rtlCol="0">
            <a:spAutoFit/>
          </a:bodyPr>
          <a:lstStyle/>
          <a:p>
            <a:pPr algn="l"/>
            <a:r>
              <a:rPr lang="en-US" sz="2000" dirty="0">
                <a:solidFill>
                  <a:srgbClr val="2C3E50"/>
                </a:solidFill>
                <a:latin typeface="Helvetica Neue"/>
              </a:rPr>
              <a:t>As a</a:t>
            </a:r>
            <a:r>
              <a:rPr lang="en-US" sz="2000" b="0" i="0" dirty="0">
                <a:solidFill>
                  <a:srgbClr val="2C3E50"/>
                </a:solidFill>
                <a:effectLst/>
                <a:latin typeface="Helvetica Neue"/>
              </a:rPr>
              <a:t> result, we can expect to see increasing power outages, increasing costs, and increasing risk of catastrophic damage.</a:t>
            </a:r>
            <a:endParaRPr lang="en-US" sz="2000" dirty="0">
              <a:solidFill>
                <a:schemeClr val="bg2">
                  <a:lumMod val="7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654836" y="594797"/>
            <a:ext cx="77724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Why do we need Intra-Grid Sensors?</a:t>
            </a:r>
          </a:p>
        </p:txBody>
      </p:sp>
      <p:pic>
        <p:nvPicPr>
          <p:cNvPr id="2054" name="Picture 6" descr="Overhead Transformer on fire. - YouTube">
            <a:extLst>
              <a:ext uri="{FF2B5EF4-FFF2-40B4-BE49-F238E27FC236}">
                <a16:creationId xmlns:a16="http://schemas.microsoft.com/office/drawing/2014/main" id="{51292D39-670D-2E23-A19B-E67958B81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29000"/>
            <a:ext cx="3341619" cy="250621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0" name="Picture 2" descr="Transformer and power pole on fire - YouTube">
            <a:extLst>
              <a:ext uri="{FF2B5EF4-FFF2-40B4-BE49-F238E27FC236}">
                <a16:creationId xmlns:a16="http://schemas.microsoft.com/office/drawing/2014/main" id="{849CF0A1-142E-2ADD-A91B-DB6E3D673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48" y="3429000"/>
            <a:ext cx="3510272" cy="263270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52" name="Picture 4" descr="Transformer Fire on Bond Street, Power Out in Some Areas | Bel Air, MD ...">
            <a:extLst>
              <a:ext uri="{FF2B5EF4-FFF2-40B4-BE49-F238E27FC236}">
                <a16:creationId xmlns:a16="http://schemas.microsoft.com/office/drawing/2014/main" id="{96F51322-1901-FAFB-2A4D-533B930860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941" t="406" r="20588" b="-406"/>
          <a:stretch/>
        </p:blipFill>
        <p:spPr bwMode="auto">
          <a:xfrm>
            <a:off x="5638800" y="3531627"/>
            <a:ext cx="1905000" cy="253007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4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3" name="TextBox 2"/>
          <p:cNvSpPr txBox="1"/>
          <p:nvPr/>
        </p:nvSpPr>
        <p:spPr>
          <a:xfrm>
            <a:off x="654836" y="594797"/>
            <a:ext cx="77724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Why do we need Intra-Grid Sensors?</a:t>
            </a:r>
          </a:p>
        </p:txBody>
      </p:sp>
      <p:pic>
        <p:nvPicPr>
          <p:cNvPr id="2" name="Picture 1" descr="A phone screen shot of a power line&#10;&#10;Description automatically generated">
            <a:extLst>
              <a:ext uri="{FF2B5EF4-FFF2-40B4-BE49-F238E27FC236}">
                <a16:creationId xmlns:a16="http://schemas.microsoft.com/office/drawing/2014/main" id="{2177B553-5D9E-A2E1-2396-61BAE789C328}"/>
              </a:ext>
            </a:extLst>
          </p:cNvPr>
          <p:cNvPicPr>
            <a:picLocks noChangeAspect="1"/>
          </p:cNvPicPr>
          <p:nvPr/>
        </p:nvPicPr>
        <p:blipFill>
          <a:blip r:embed="rId3"/>
          <a:stretch>
            <a:fillRect/>
          </a:stretch>
        </p:blipFill>
        <p:spPr>
          <a:xfrm>
            <a:off x="1219200" y="1500890"/>
            <a:ext cx="6858000" cy="4663003"/>
          </a:xfrm>
          <a:prstGeom prst="rect">
            <a:avLst/>
          </a:prstGeom>
        </p:spPr>
      </p:pic>
    </p:spTree>
    <p:extLst>
      <p:ext uri="{BB962C8B-B14F-4D97-AF65-F5344CB8AC3E}">
        <p14:creationId xmlns:p14="http://schemas.microsoft.com/office/powerpoint/2010/main" val="293185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609600" y="1752600"/>
            <a:ext cx="8001000" cy="2739211"/>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According to the US Department of Energy, the average age of existing distribution grid transformer is presently in the range of around 32-36 years.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The average projected life span of transformers is typically 25 years so many transformers have already out lived their intended life span, yet we demand more performance, reliability, and various unintended service capabilities. </a:t>
            </a:r>
          </a:p>
        </p:txBody>
      </p:sp>
      <p:sp>
        <p:nvSpPr>
          <p:cNvPr id="3" name="TextBox 2"/>
          <p:cNvSpPr txBox="1"/>
          <p:nvPr/>
        </p:nvSpPr>
        <p:spPr>
          <a:xfrm>
            <a:off x="723900" y="571609"/>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Aging Assets</a:t>
            </a:r>
          </a:p>
        </p:txBody>
      </p:sp>
      <p:pic>
        <p:nvPicPr>
          <p:cNvPr id="2050" name="Picture 2" descr="C:\Users\John.Kretzschmar\AppData\Local\Microsoft\Windows\INetCache\IE\CSC5RA7T\707px-37.5kVA_three_phase_utility_stepdow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114800"/>
            <a:ext cx="2693670" cy="2286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4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752600"/>
            <a:ext cx="8077200" cy="2523768"/>
          </a:xfrm>
          <a:prstGeom prst="rect">
            <a:avLst/>
          </a:prstGeom>
          <a:noFill/>
        </p:spPr>
        <p:txBody>
          <a:bodyPr wrap="square" rtlCol="0">
            <a:spAutoFit/>
          </a:bodyPr>
          <a:lstStyle/>
          <a:p>
            <a:pPr algn="l"/>
            <a:r>
              <a:rPr lang="en-US" sz="2000" dirty="0">
                <a:solidFill>
                  <a:schemeClr val="bg2">
                    <a:lumMod val="75000"/>
                  </a:schemeClr>
                </a:solidFill>
              </a:rPr>
              <a:t>Distribution Transformer Monitors (DTMs) proactively reveal over-burdened and failing transformer assets allowing utilities to effectively employ preventive maintenance efforts. </a:t>
            </a:r>
          </a:p>
          <a:p>
            <a:pPr algn="l"/>
            <a:endParaRPr lang="en-US" sz="2000" dirty="0">
              <a:solidFill>
                <a:schemeClr val="bg2">
                  <a:lumMod val="75000"/>
                </a:schemeClr>
              </a:solidFill>
            </a:endParaRPr>
          </a:p>
          <a:p>
            <a:pPr algn="l"/>
            <a:r>
              <a:rPr lang="en-US" sz="2000" dirty="0">
                <a:solidFill>
                  <a:schemeClr val="bg2">
                    <a:lumMod val="75000"/>
                  </a:schemeClr>
                </a:solidFill>
              </a:rPr>
              <a:t>This allows utilities to transition away from the costly and disruptive, reactive management practices and become proactive.</a:t>
            </a:r>
          </a:p>
          <a:p>
            <a:pPr marL="285750" indent="-285750">
              <a:buFont typeface="Courier New" panose="02070309020205020404" pitchFamily="49" charset="0"/>
              <a:buChar char="o"/>
            </a:pPr>
            <a:endParaRPr lang="en-US" sz="2000" dirty="0">
              <a:solidFill>
                <a:schemeClr val="bg2"/>
              </a:solidFill>
            </a:endParaRPr>
          </a:p>
        </p:txBody>
      </p:sp>
      <p:sp>
        <p:nvSpPr>
          <p:cNvPr id="3" name="TextBox 2"/>
          <p:cNvSpPr txBox="1"/>
          <p:nvPr/>
        </p:nvSpPr>
        <p:spPr>
          <a:xfrm>
            <a:off x="723900" y="533400"/>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Aging Assets</a:t>
            </a:r>
          </a:p>
        </p:txBody>
      </p:sp>
      <p:pic>
        <p:nvPicPr>
          <p:cNvPr id="2050" name="Picture 2" descr="C:\Users\John.Kretzschmar\AppData\Local\Microsoft\Windows\INetCache\IE\CSC5RA7T\707px-37.5kVA_three_phase_utility_stepdow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011955"/>
            <a:ext cx="2895600" cy="245736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3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676400"/>
            <a:ext cx="8077200" cy="2923877"/>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Through solar and wind renewables, we are introducing Reverse Energy onto the distribution grids. </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The millions of existing transformers were not designed to handle this impact.</a:t>
            </a:r>
          </a:p>
          <a:p>
            <a:pPr algn="l"/>
            <a:endParaRPr lang="en-US" sz="20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While renewables are beneficial, Reverse Energy can produce unstable, and unsafe grid conditions.</a:t>
            </a:r>
          </a:p>
        </p:txBody>
      </p:sp>
      <p:sp>
        <p:nvSpPr>
          <p:cNvPr id="3" name="TextBox 2"/>
          <p:cNvSpPr txBox="1"/>
          <p:nvPr/>
        </p:nvSpPr>
        <p:spPr>
          <a:xfrm>
            <a:off x="914400" y="593001"/>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Distributed Energy Resources (DER)</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184" y="4700689"/>
            <a:ext cx="1442616" cy="17826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086" y="4556530"/>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8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800" y="6170820"/>
            <a:ext cx="946150" cy="312529"/>
          </a:xfrm>
        </p:spPr>
      </p:pic>
      <p:sp>
        <p:nvSpPr>
          <p:cNvPr id="6" name="TextBox 5"/>
          <p:cNvSpPr txBox="1"/>
          <p:nvPr/>
        </p:nvSpPr>
        <p:spPr>
          <a:xfrm>
            <a:off x="533400" y="1630225"/>
            <a:ext cx="8077200" cy="2763834"/>
          </a:xfrm>
          <a:prstGeom prst="rect">
            <a:avLst/>
          </a:prstGeom>
          <a:noFill/>
        </p:spPr>
        <p:txBody>
          <a:bodyPr wrap="square" rtlCol="0">
            <a:spAutoFit/>
          </a:bodyPr>
          <a:lstStyle/>
          <a:p>
            <a:pPr algn="l"/>
            <a:r>
              <a:rPr lang="en-US" sz="2000" dirty="0">
                <a:solidFill>
                  <a:schemeClr val="bg2">
                    <a:lumMod val="75000"/>
                  </a:schemeClr>
                </a:solidFill>
                <a:latin typeface="Calibri" panose="020F0502020204030204" pitchFamily="34" charset="0"/>
                <a:cs typeface="Calibri" panose="020F0502020204030204" pitchFamily="34" charset="0"/>
              </a:rPr>
              <a:t>Distribution Transformer Monitors accurately measure and report Reverse Energy, and its impacts on the grid. </a:t>
            </a:r>
          </a:p>
          <a:p>
            <a:pPr algn="l"/>
            <a:endParaRPr lang="en-US" sz="16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Utilities without AMI, or “smart meters” need intra-grid sensors to understand the Reverse Energy impacts inside their grid. </a:t>
            </a:r>
          </a:p>
          <a:p>
            <a:pPr algn="l"/>
            <a:endParaRPr lang="en-US" sz="1600" dirty="0">
              <a:solidFill>
                <a:schemeClr val="bg2">
                  <a:lumMod val="75000"/>
                </a:schemeClr>
              </a:solidFill>
              <a:latin typeface="Calibri" panose="020F0502020204030204" pitchFamily="34" charset="0"/>
              <a:cs typeface="Calibri" panose="020F0502020204030204" pitchFamily="34" charset="0"/>
            </a:endParaRPr>
          </a:p>
          <a:p>
            <a:pPr algn="l"/>
            <a:r>
              <a:rPr lang="en-US" sz="2000" dirty="0">
                <a:solidFill>
                  <a:schemeClr val="bg2">
                    <a:lumMod val="75000"/>
                  </a:schemeClr>
                </a:solidFill>
                <a:latin typeface="Calibri" panose="020F0502020204030204" pitchFamily="34" charset="0"/>
                <a:cs typeface="Calibri" panose="020F0502020204030204" pitchFamily="34" charset="0"/>
              </a:rPr>
              <a:t>Utilities with AMI need Distribution Transformer Monitors to understand Reverse Energy impacts and the impacts of EV charging on transformers.</a:t>
            </a:r>
          </a:p>
        </p:txBody>
      </p:sp>
      <p:sp>
        <p:nvSpPr>
          <p:cNvPr id="3" name="TextBox 2"/>
          <p:cNvSpPr txBox="1"/>
          <p:nvPr/>
        </p:nvSpPr>
        <p:spPr>
          <a:xfrm>
            <a:off x="723900" y="601390"/>
            <a:ext cx="76962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Distributed Energy Resources (DER)</a:t>
            </a:r>
          </a:p>
        </p:txBody>
      </p:sp>
      <p:pic>
        <p:nvPicPr>
          <p:cNvPr id="4099" name="Picture 3" descr="C:\Users\John.Kretzschmar\AppData\Local\Microsoft\Windows\INetCache\IE\WCUEP2VE\Palo-eolic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791" y="4462614"/>
            <a:ext cx="1547190" cy="19118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ohn.Kretzschmar\AppData\Local\Microsoft\Windows\INetCache\IE\WCUEP2VE\Pannello-fotovoltaic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4554102"/>
            <a:ext cx="1680972" cy="172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2138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3018</TotalTime>
  <Words>1167</Words>
  <Application>Microsoft Office PowerPoint</Application>
  <PresentationFormat>On-screen Show (4:3)</PresentationFormat>
  <Paragraphs>139</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-apple-system</vt:lpstr>
      <vt:lpstr>Times New Roman</vt:lpstr>
      <vt:lpstr>Courier New</vt:lpstr>
      <vt:lpstr>Helvetica Neue</vt:lpstr>
      <vt:lpstr>Arial</vt:lpstr>
      <vt:lpstr>AvantGarde</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Ujjay Brawley</cp:lastModifiedBy>
  <cp:revision>126</cp:revision>
  <cp:lastPrinted>2024-04-18T18:38:39Z</cp:lastPrinted>
  <dcterms:created xsi:type="dcterms:W3CDTF">2004-03-09T01:40:14Z</dcterms:created>
  <dcterms:modified xsi:type="dcterms:W3CDTF">2024-06-17T22:09:56Z</dcterms:modified>
</cp:coreProperties>
</file>