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1"/>
  </p:sldMasterIdLst>
  <p:notesMasterIdLst>
    <p:notesMasterId r:id="rId27"/>
  </p:notesMasterIdLst>
  <p:handoutMasterIdLst>
    <p:handoutMasterId r:id="rId28"/>
  </p:handoutMasterIdLst>
  <p:sldIdLst>
    <p:sldId id="256" r:id="rId2"/>
    <p:sldId id="351" r:id="rId3"/>
    <p:sldId id="330" r:id="rId4"/>
    <p:sldId id="323" r:id="rId5"/>
    <p:sldId id="339" r:id="rId6"/>
    <p:sldId id="324" r:id="rId7"/>
    <p:sldId id="344" r:id="rId8"/>
    <p:sldId id="471" r:id="rId9"/>
    <p:sldId id="366" r:id="rId10"/>
    <p:sldId id="477" r:id="rId11"/>
    <p:sldId id="475" r:id="rId12"/>
    <p:sldId id="478" r:id="rId13"/>
    <p:sldId id="472" r:id="rId14"/>
    <p:sldId id="326" r:id="rId15"/>
    <p:sldId id="474" r:id="rId16"/>
    <p:sldId id="479" r:id="rId17"/>
    <p:sldId id="480" r:id="rId18"/>
    <p:sldId id="481" r:id="rId19"/>
    <p:sldId id="473" r:id="rId20"/>
    <p:sldId id="482" r:id="rId21"/>
    <p:sldId id="483" r:id="rId22"/>
    <p:sldId id="476" r:id="rId23"/>
    <p:sldId id="412" r:id="rId24"/>
    <p:sldId id="484" r:id="rId25"/>
    <p:sldId id="354" r:id="rId26"/>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CC"/>
    <a:srgbClr val="0000FF"/>
    <a:srgbClr val="F71A03"/>
    <a:srgbClr val="0FB90F"/>
    <a:srgbClr val="F7751D"/>
    <a:srgbClr val="F75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7" autoAdjust="0"/>
    <p:restoredTop sz="96327" autoAdjust="0"/>
  </p:normalViewPr>
  <p:slideViewPr>
    <p:cSldViewPr>
      <p:cViewPr>
        <p:scale>
          <a:sx n="130" d="100"/>
          <a:sy n="130" d="100"/>
        </p:scale>
        <p:origin x="-226" y="-18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defRPr sz="1200"/>
            </a:lvl1pPr>
          </a:lstStyle>
          <a:p>
            <a:pPr>
              <a:defRPr/>
            </a:pPr>
            <a:endParaRPr lang="en-US" dirty="0"/>
          </a:p>
        </p:txBody>
      </p:sp>
      <p:sp>
        <p:nvSpPr>
          <p:cNvPr id="124931" name="Rectangle 3"/>
          <p:cNvSpPr>
            <a:spLocks noGrp="1" noChangeArrowheads="1"/>
          </p:cNvSpPr>
          <p:nvPr>
            <p:ph type="dt" sz="quarter" idx="1"/>
          </p:nvPr>
        </p:nvSpPr>
        <p:spPr bwMode="auto">
          <a:xfrm>
            <a:off x="5265014" y="0"/>
            <a:ext cx="4029282" cy="349562"/>
          </a:xfrm>
          <a:prstGeom prst="rect">
            <a:avLst/>
          </a:prstGeom>
          <a:noFill/>
          <a:ln w="9525">
            <a:noFill/>
            <a:miter lim="800000"/>
            <a:headEnd/>
            <a:tailEnd/>
          </a:ln>
          <a:effectLst/>
        </p:spPr>
        <p:txBody>
          <a:bodyPr vert="horz" wrap="square" lIns="92300" tIns="46150" rIns="92300" bIns="46150" numCol="1" anchor="t" anchorCtr="0" compatLnSpc="1">
            <a:prstTxWarp prst="textNoShape">
              <a:avLst/>
            </a:prstTxWarp>
          </a:bodyPr>
          <a:lstStyle>
            <a:lvl1pPr algn="r">
              <a:defRPr sz="1200"/>
            </a:lvl1pPr>
          </a:lstStyle>
          <a:p>
            <a:pPr>
              <a:defRPr/>
            </a:pPr>
            <a:endParaRPr lang="en-US" dirty="0"/>
          </a:p>
        </p:txBody>
      </p:sp>
      <p:sp>
        <p:nvSpPr>
          <p:cNvPr id="124932" name="Rectangle 4"/>
          <p:cNvSpPr>
            <a:spLocks noGrp="1" noChangeArrowheads="1"/>
          </p:cNvSpPr>
          <p:nvPr>
            <p:ph type="ftr" sz="quarter" idx="2"/>
          </p:nvPr>
        </p:nvSpPr>
        <p:spPr bwMode="auto">
          <a:xfrm>
            <a:off x="1"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defRPr sz="1200"/>
            </a:lvl1pPr>
          </a:lstStyle>
          <a:p>
            <a:pPr>
              <a:defRPr/>
            </a:pPr>
            <a:endParaRPr lang="en-US" dirty="0"/>
          </a:p>
        </p:txBody>
      </p:sp>
      <p:sp>
        <p:nvSpPr>
          <p:cNvPr id="124933" name="Rectangle 5"/>
          <p:cNvSpPr>
            <a:spLocks noGrp="1" noChangeArrowheads="1"/>
          </p:cNvSpPr>
          <p:nvPr>
            <p:ph type="sldNum" sz="quarter" idx="3"/>
          </p:nvPr>
        </p:nvSpPr>
        <p:spPr bwMode="auto">
          <a:xfrm>
            <a:off x="5265014" y="6659641"/>
            <a:ext cx="4029282" cy="349562"/>
          </a:xfrm>
          <a:prstGeom prst="rect">
            <a:avLst/>
          </a:prstGeom>
          <a:noFill/>
          <a:ln w="9525">
            <a:noFill/>
            <a:miter lim="800000"/>
            <a:headEnd/>
            <a:tailEnd/>
          </a:ln>
          <a:effectLst/>
        </p:spPr>
        <p:txBody>
          <a:bodyPr vert="horz" wrap="square" lIns="92300" tIns="46150" rIns="92300" bIns="46150" numCol="1" anchor="b" anchorCtr="0" compatLnSpc="1">
            <a:prstTxWarp prst="textNoShape">
              <a:avLst/>
            </a:prstTxWarp>
          </a:bodyPr>
          <a:lstStyle>
            <a:lvl1pPr algn="r">
              <a:defRPr sz="1200"/>
            </a:lvl1pPr>
          </a:lstStyle>
          <a:p>
            <a:pPr>
              <a:defRPr/>
            </a:pPr>
            <a:fld id="{29414E41-4452-4297-B6F3-187AFDEEA694}" type="slidenum">
              <a:rPr lang="en-US"/>
              <a:pPr>
                <a:defRPr/>
              </a:pPr>
              <a:t>‹#›</a:t>
            </a:fld>
            <a:endParaRPr lang="en-US" dirty="0"/>
          </a:p>
        </p:txBody>
      </p:sp>
    </p:spTree>
    <p:extLst>
      <p:ext uri="{BB962C8B-B14F-4D97-AF65-F5344CB8AC3E}">
        <p14:creationId xmlns:p14="http://schemas.microsoft.com/office/powerpoint/2010/main" val="3395703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defTabSz="931008">
              <a:defRPr sz="1200"/>
            </a:lvl1pPr>
          </a:lstStyle>
          <a:p>
            <a:pPr>
              <a:defRPr/>
            </a:pPr>
            <a:endParaRPr lang="en-US" dirty="0"/>
          </a:p>
        </p:txBody>
      </p:sp>
      <p:sp>
        <p:nvSpPr>
          <p:cNvPr id="56323" name="Rectangle 3"/>
          <p:cNvSpPr>
            <a:spLocks noGrp="1" noChangeArrowheads="1"/>
          </p:cNvSpPr>
          <p:nvPr>
            <p:ph type="dt" idx="1"/>
          </p:nvPr>
        </p:nvSpPr>
        <p:spPr bwMode="auto">
          <a:xfrm>
            <a:off x="5265014" y="0"/>
            <a:ext cx="4029282" cy="349562"/>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1008">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p:spPr>
      </p:sp>
      <p:sp>
        <p:nvSpPr>
          <p:cNvPr id="56325" name="Rectangle 5"/>
          <p:cNvSpPr>
            <a:spLocks noGrp="1" noChangeArrowheads="1"/>
          </p:cNvSpPr>
          <p:nvPr>
            <p:ph type="body" sz="quarter" idx="3"/>
          </p:nvPr>
        </p:nvSpPr>
        <p:spPr bwMode="auto">
          <a:xfrm>
            <a:off x="930482" y="3330419"/>
            <a:ext cx="7435436" cy="3153243"/>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6326" name="Rectangle 6"/>
          <p:cNvSpPr>
            <a:spLocks noGrp="1" noChangeArrowheads="1"/>
          </p:cNvSpPr>
          <p:nvPr>
            <p:ph type="ftr" sz="quarter" idx="4"/>
          </p:nvPr>
        </p:nvSpPr>
        <p:spPr bwMode="auto">
          <a:xfrm>
            <a:off x="1"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defTabSz="931008">
              <a:defRPr sz="1200"/>
            </a:lvl1pPr>
          </a:lstStyle>
          <a:p>
            <a:pPr>
              <a:defRPr/>
            </a:pPr>
            <a:endParaRPr lang="en-US" dirty="0"/>
          </a:p>
        </p:txBody>
      </p:sp>
      <p:sp>
        <p:nvSpPr>
          <p:cNvPr id="56327" name="Rectangle 7"/>
          <p:cNvSpPr>
            <a:spLocks noGrp="1" noChangeArrowheads="1"/>
          </p:cNvSpPr>
          <p:nvPr>
            <p:ph type="sldNum" sz="quarter" idx="5"/>
          </p:nvPr>
        </p:nvSpPr>
        <p:spPr bwMode="auto">
          <a:xfrm>
            <a:off x="5265014" y="6659641"/>
            <a:ext cx="4029282" cy="349562"/>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1008">
              <a:defRPr sz="1200"/>
            </a:lvl1pPr>
          </a:lstStyle>
          <a:p>
            <a:pPr>
              <a:defRPr/>
            </a:pPr>
            <a:fld id="{8D77D77E-A42A-4848-B769-C8FE01159634}" type="slidenum">
              <a:rPr lang="en-US"/>
              <a:pPr>
                <a:defRPr/>
              </a:pPr>
              <a:t>‹#›</a:t>
            </a:fld>
            <a:endParaRPr lang="en-US" dirty="0"/>
          </a:p>
        </p:txBody>
      </p:sp>
    </p:spTree>
    <p:extLst>
      <p:ext uri="{BB962C8B-B14F-4D97-AF65-F5344CB8AC3E}">
        <p14:creationId xmlns:p14="http://schemas.microsoft.com/office/powerpoint/2010/main" val="2057138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30275"/>
            <a:fld id="{34C491AC-1E01-43F2-9F40-F726823851DE}" type="slidenum">
              <a:rPr lang="en-US" smtClean="0"/>
              <a:pPr defTabSz="930275"/>
              <a:t>2</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65792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14</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3461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16</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27885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17</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06670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18</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20377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20</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612588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0275"/>
            <a:fld id="{6A1FAE16-A9BD-4B3A-9427-FF58E19B3DD2}" type="slidenum">
              <a:rPr lang="en-US" smtClean="0"/>
              <a:pPr defTabSz="930275"/>
              <a:t>21</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61238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23</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443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defTabSz="930275"/>
            <a:fld id="{1D4CCF6B-A8F3-4B93-A3EF-B88DE402189D}" type="slidenum">
              <a:rPr lang="en-US" smtClean="0"/>
              <a:pPr defTabSz="930275"/>
              <a:t>24</a:t>
            </a:fld>
            <a:endParaRPr lang="en-US"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01257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lgn="l" defTabSz="925513" eaLnBrk="0" hangingPunct="0">
              <a:defRPr sz="1200">
                <a:solidFill>
                  <a:schemeClr val="tx1"/>
                </a:solidFill>
                <a:latin typeface="Arial" pitchFamily="34" charset="0"/>
              </a:defRPr>
            </a:lvl1pPr>
            <a:lvl2pPr marL="742950" indent="-285750" algn="l" defTabSz="925513" eaLnBrk="0" hangingPunct="0">
              <a:defRPr sz="1200">
                <a:solidFill>
                  <a:schemeClr val="tx1"/>
                </a:solidFill>
                <a:latin typeface="Arial" pitchFamily="34" charset="0"/>
              </a:defRPr>
            </a:lvl2pPr>
            <a:lvl3pPr marL="1143000" indent="-228600" algn="l" defTabSz="925513" eaLnBrk="0" hangingPunct="0">
              <a:defRPr sz="1200">
                <a:solidFill>
                  <a:schemeClr val="tx1"/>
                </a:solidFill>
                <a:latin typeface="Arial" pitchFamily="34" charset="0"/>
              </a:defRPr>
            </a:lvl3pPr>
            <a:lvl4pPr marL="1600200" indent="-228600" algn="l" defTabSz="925513" eaLnBrk="0" hangingPunct="0">
              <a:defRPr sz="1200">
                <a:solidFill>
                  <a:schemeClr val="tx1"/>
                </a:solidFill>
                <a:latin typeface="Arial" pitchFamily="34" charset="0"/>
              </a:defRPr>
            </a:lvl4pPr>
            <a:lvl5pPr marL="2057400" indent="-228600" algn="l" defTabSz="925513" eaLnBrk="0" hangingPunct="0">
              <a:defRPr sz="1200">
                <a:solidFill>
                  <a:schemeClr val="tx1"/>
                </a:solidFill>
                <a:latin typeface="Arial" pitchFamily="34" charset="0"/>
              </a:defRPr>
            </a:lvl5pPr>
            <a:lvl6pPr marL="2514600" indent="-228600" defTabSz="925513" eaLnBrk="0" fontAlgn="base" hangingPunct="0">
              <a:spcBef>
                <a:spcPct val="30000"/>
              </a:spcBef>
              <a:spcAft>
                <a:spcPct val="0"/>
              </a:spcAft>
              <a:defRPr sz="1200">
                <a:solidFill>
                  <a:schemeClr val="tx1"/>
                </a:solidFill>
                <a:latin typeface="Arial" pitchFamily="34" charset="0"/>
              </a:defRPr>
            </a:lvl6pPr>
            <a:lvl7pPr marL="2971800" indent="-228600" defTabSz="925513" eaLnBrk="0" fontAlgn="base" hangingPunct="0">
              <a:spcBef>
                <a:spcPct val="30000"/>
              </a:spcBef>
              <a:spcAft>
                <a:spcPct val="0"/>
              </a:spcAft>
              <a:defRPr sz="1200">
                <a:solidFill>
                  <a:schemeClr val="tx1"/>
                </a:solidFill>
                <a:latin typeface="Arial" pitchFamily="34" charset="0"/>
              </a:defRPr>
            </a:lvl7pPr>
            <a:lvl8pPr marL="3429000" indent="-228600" defTabSz="925513" eaLnBrk="0" fontAlgn="base" hangingPunct="0">
              <a:spcBef>
                <a:spcPct val="30000"/>
              </a:spcBef>
              <a:spcAft>
                <a:spcPct val="0"/>
              </a:spcAft>
              <a:defRPr sz="1200">
                <a:solidFill>
                  <a:schemeClr val="tx1"/>
                </a:solidFill>
                <a:latin typeface="Arial" pitchFamily="34" charset="0"/>
              </a:defRPr>
            </a:lvl8pPr>
            <a:lvl9pPr marL="3886200" indent="-228600" defTabSz="925513" eaLnBrk="0" fontAlgn="base" hangingPunct="0">
              <a:spcBef>
                <a:spcPct val="30000"/>
              </a:spcBef>
              <a:spcAft>
                <a:spcPct val="0"/>
              </a:spcAft>
              <a:defRPr sz="1200">
                <a:solidFill>
                  <a:schemeClr val="tx1"/>
                </a:solidFill>
                <a:latin typeface="Arial" pitchFamily="34" charset="0"/>
              </a:defRPr>
            </a:lvl9pPr>
          </a:lstStyle>
          <a:p>
            <a:pPr algn="r" eaLnBrk="1" hangingPunct="1"/>
            <a:fld id="{8049FD43-9CF3-4929-92ED-CAD31DCB0854}" type="slidenum">
              <a:rPr lang="ru-RU" altLang="en-US" smtClean="0"/>
              <a:pPr algn="r" eaLnBrk="1" hangingPunct="1"/>
              <a:t>25</a:t>
            </a:fld>
            <a:endParaRPr lang="ru-RU" altLang="en-US"/>
          </a:p>
        </p:txBody>
      </p:sp>
      <p:sp>
        <p:nvSpPr>
          <p:cNvPr id="38915" name="Rectangle 2"/>
          <p:cNvSpPr>
            <a:spLocks noGrp="1" noRot="1" noChangeAspect="1" noChangeArrowheads="1" noTextEdit="1"/>
          </p:cNvSpPr>
          <p:nvPr>
            <p:ph type="sldImg"/>
          </p:nvPr>
        </p:nvSpPr>
        <p:spPr>
          <a:xfrm>
            <a:off x="1166813" y="692150"/>
            <a:ext cx="4618037" cy="3463925"/>
          </a:xfrm>
          <a:ln/>
        </p:spPr>
      </p:sp>
      <p:sp>
        <p:nvSpPr>
          <p:cNvPr id="38916" name="Rectangle 3"/>
          <p:cNvSpPr>
            <a:spLocks noGrp="1" noChangeArrowheads="1"/>
          </p:cNvSpPr>
          <p:nvPr>
            <p:ph type="body" idx="1"/>
          </p:nvPr>
        </p:nvSpPr>
        <p:spPr>
          <a:xfrm>
            <a:off x="695325" y="4387850"/>
            <a:ext cx="5559425" cy="4156075"/>
          </a:xfrm>
          <a:noFill/>
        </p:spPr>
        <p:txBody>
          <a:bodyPr/>
          <a:lstStyle/>
          <a:p>
            <a:pPr eaLnBrk="1" hangingPunct="1"/>
            <a:endParaRPr lang="en-US" altLang="en-US"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0275"/>
            <a:fld id="{FC31A7A8-8FAE-4DCF-827A-7AEC7A3D0D40}" type="slidenum">
              <a:rPr lang="en-US" smtClean="0"/>
              <a:pPr defTabSz="930275"/>
              <a:t>3</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69286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0275"/>
            <a:fld id="{3FAD28B0-1791-41CC-9AEF-36265BC5D31F}" type="slidenum">
              <a:rPr lang="en-US" smtClean="0"/>
              <a:pPr defTabSz="930275"/>
              <a:t>4</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1177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0275"/>
            <a:fld id="{745879D4-5300-4B3B-ADC3-516AC3277007}" type="slidenum">
              <a:rPr lang="en-US" smtClean="0"/>
              <a:pPr defTabSz="930275"/>
              <a:t>5</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990292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0275"/>
            <a:fld id="{0B9F1769-F16A-4885-9887-DC2E1D673114}" type="slidenum">
              <a:rPr lang="en-US" smtClean="0"/>
              <a:pPr defTabSz="930275"/>
              <a:t>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8547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30275"/>
            <a:fld id="{CBC345FB-EB50-4A9C-BD41-DF32C3A21CAD}" type="slidenum">
              <a:rPr lang="en-US" smtClean="0"/>
              <a:pPr defTabSz="930275"/>
              <a:t>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7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9</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0605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10</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738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0275"/>
            <a:fld id="{FE6AC0D7-51D8-438D-A035-058003831316}" type="slidenum">
              <a:rPr lang="en-US" smtClean="0"/>
              <a:pPr defTabSz="930275"/>
              <a:t>12</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734576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A building with a tower&#10;&#10;Description automatically generated">
            <a:extLst>
              <a:ext uri="{FF2B5EF4-FFF2-40B4-BE49-F238E27FC236}">
                <a16:creationId xmlns:a16="http://schemas.microsoft.com/office/drawing/2014/main" id="{F77047B3-F3DD-E46C-8FBD-2018A2CC3A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3253" y="0"/>
            <a:ext cx="2335427" cy="6858000"/>
          </a:xfrm>
          <a:prstGeom prst="rect">
            <a:avLst/>
          </a:prstGeom>
        </p:spPr>
      </p:pic>
      <p:sp>
        <p:nvSpPr>
          <p:cNvPr id="2" name="Title 1"/>
          <p:cNvSpPr>
            <a:spLocks noGrp="1"/>
          </p:cNvSpPr>
          <p:nvPr>
            <p:ph type="ctrTitle"/>
          </p:nvPr>
        </p:nvSpPr>
        <p:spPr>
          <a:xfrm>
            <a:off x="1878491" y="1952367"/>
            <a:ext cx="6858001" cy="1557595"/>
          </a:xfrm>
        </p:spPr>
        <p:txBody>
          <a:bodyPr anchor="b">
            <a:normAutofit/>
          </a:bodyPr>
          <a:lstStyle>
            <a:lvl1pPr algn="ctr">
              <a:defRPr lang="en-US" sz="7200" b="1" kern="1200" dirty="0" smtClean="0">
                <a:solidFill>
                  <a:srgbClr val="E41937"/>
                </a:solidFill>
                <a:latin typeface="Calibri" panose="020F0502020204030204" pitchFamily="34" charset="0"/>
                <a:ea typeface="+mn-ea"/>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8492" y="3509965"/>
            <a:ext cx="6858000" cy="674859"/>
          </a:xfrm>
        </p:spPr>
        <p:txBody>
          <a:bodyPr>
            <a:noAutofit/>
          </a:bodyPr>
          <a:lstStyle>
            <a:lvl1pPr marL="0" indent="0" algn="ctr">
              <a:buNone/>
              <a:defRPr lang="en-US" sz="5400" kern="120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 Placeholder 15">
            <a:extLst>
              <a:ext uri="{FF2B5EF4-FFF2-40B4-BE49-F238E27FC236}">
                <a16:creationId xmlns:a16="http://schemas.microsoft.com/office/drawing/2014/main" id="{6D0A6E45-0B79-45FF-B842-D196CFAE6A65}"/>
              </a:ext>
            </a:extLst>
          </p:cNvPr>
          <p:cNvSpPr>
            <a:spLocks noGrp="1"/>
          </p:cNvSpPr>
          <p:nvPr>
            <p:ph type="body" sz="quarter" idx="10" hasCustomPrompt="1"/>
          </p:nvPr>
        </p:nvSpPr>
        <p:spPr>
          <a:xfrm>
            <a:off x="5491642" y="4777241"/>
            <a:ext cx="3244850" cy="271161"/>
          </a:xfrm>
          <a:noFill/>
        </p:spPr>
        <p:txBody>
          <a:bodyPr/>
          <a:lstStyle>
            <a:lvl1pPr marL="0" indent="0" algn="r" rtl="0" eaLnBrk="1" fontAlgn="base" hangingPunct="1">
              <a:spcBef>
                <a:spcPct val="0"/>
              </a:spcBef>
              <a:spcAft>
                <a:spcPct val="0"/>
              </a:spcAft>
              <a:buNone/>
              <a:defRPr lang="en-US" sz="1600" i="1" kern="1200" dirty="0" smtClean="0">
                <a:solidFill>
                  <a:srgbClr val="FF0000"/>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Date</a:t>
            </a:r>
          </a:p>
        </p:txBody>
      </p:sp>
      <p:sp>
        <p:nvSpPr>
          <p:cNvPr id="21" name="Text Placeholder 15">
            <a:extLst>
              <a:ext uri="{FF2B5EF4-FFF2-40B4-BE49-F238E27FC236}">
                <a16:creationId xmlns:a16="http://schemas.microsoft.com/office/drawing/2014/main" id="{319FC007-A6F3-4F7B-9CAE-F01BBE73F302}"/>
              </a:ext>
            </a:extLst>
          </p:cNvPr>
          <p:cNvSpPr>
            <a:spLocks noGrp="1"/>
          </p:cNvSpPr>
          <p:nvPr>
            <p:ph type="body" sz="quarter" idx="11" hasCustomPrompt="1"/>
          </p:nvPr>
        </p:nvSpPr>
        <p:spPr>
          <a:xfrm>
            <a:off x="5491642" y="5048402"/>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Time</a:t>
            </a:r>
          </a:p>
        </p:txBody>
      </p:sp>
      <p:sp>
        <p:nvSpPr>
          <p:cNvPr id="23" name="Text Placeholder 15">
            <a:extLst>
              <a:ext uri="{FF2B5EF4-FFF2-40B4-BE49-F238E27FC236}">
                <a16:creationId xmlns:a16="http://schemas.microsoft.com/office/drawing/2014/main" id="{B138B86E-3693-45AE-8B99-88B71C974B9E}"/>
              </a:ext>
            </a:extLst>
          </p:cNvPr>
          <p:cNvSpPr>
            <a:spLocks noGrp="1"/>
          </p:cNvSpPr>
          <p:nvPr>
            <p:ph type="body" sz="quarter" idx="12" hasCustomPrompt="1"/>
          </p:nvPr>
        </p:nvSpPr>
        <p:spPr>
          <a:xfrm>
            <a:off x="5491642" y="5319563"/>
            <a:ext cx="3244850" cy="271161"/>
          </a:xfrm>
          <a:noFill/>
        </p:spPr>
        <p:txBody>
          <a:bodyPr/>
          <a:lstStyle>
            <a:lvl1pPr marL="0" indent="0" algn="r" rtl="0" eaLnBrk="1" fontAlgn="base" hangingPunct="1">
              <a:spcBef>
                <a:spcPct val="0"/>
              </a:spcBef>
              <a:spcAft>
                <a:spcPct val="0"/>
              </a:spcAft>
              <a:buNone/>
              <a:defRPr lang="en-US" sz="1600" i="0" kern="1200" dirty="0" smtClean="0">
                <a:solidFill>
                  <a:schemeClr val="bg2">
                    <a:lumMod val="65000"/>
                  </a:schemeClr>
                </a:solidFill>
                <a:latin typeface="Arial" panose="020B0604020202020204" pitchFamily="34" charset="0"/>
                <a:ea typeface="+mn-ea"/>
                <a:cs typeface="Arial" panose="020B0604020202020204" pitchFamily="34" charset="0"/>
              </a:defRPr>
            </a:lvl1pPr>
            <a:lvl2pPr algn="r" rtl="0" eaLnBrk="1" fontAlgn="base" hangingPunct="1">
              <a:spcBef>
                <a:spcPct val="0"/>
              </a:spcBef>
              <a:spcAft>
                <a:spcPct val="0"/>
              </a:spcAft>
              <a:defRPr lang="en-US" sz="1600" kern="1200" dirty="0">
                <a:solidFill>
                  <a:schemeClr val="bg1">
                    <a:lumMod val="65000"/>
                  </a:schemeClr>
                </a:solidFill>
                <a:latin typeface="Arial" panose="020B0604020202020204" pitchFamily="34" charset="0"/>
                <a:ea typeface="+mn-ea"/>
                <a:cs typeface="Arial" panose="020B0604020202020204" pitchFamily="34" charset="0"/>
              </a:defRPr>
            </a:lvl2pPr>
          </a:lstStyle>
          <a:p>
            <a:pPr lvl="0"/>
            <a:r>
              <a:rPr lang="en-US" dirty="0"/>
              <a:t>Presented by</a:t>
            </a:r>
          </a:p>
        </p:txBody>
      </p:sp>
      <p:sp>
        <p:nvSpPr>
          <p:cNvPr id="4" name="Rectangle 3">
            <a:extLst>
              <a:ext uri="{FF2B5EF4-FFF2-40B4-BE49-F238E27FC236}">
                <a16:creationId xmlns:a16="http://schemas.microsoft.com/office/drawing/2014/main" id="{80EE48A7-EDD1-9928-3AF4-97BF1B7DBE5B}"/>
              </a:ext>
            </a:extLst>
          </p:cNvPr>
          <p:cNvSpPr/>
          <p:nvPr/>
        </p:nvSpPr>
        <p:spPr>
          <a:xfrm>
            <a:off x="2072175" y="762002"/>
            <a:ext cx="6690826" cy="3803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A red and black logo&#10;&#10;Description automatically generated">
            <a:extLst>
              <a:ext uri="{FF2B5EF4-FFF2-40B4-BE49-F238E27FC236}">
                <a16:creationId xmlns:a16="http://schemas.microsoft.com/office/drawing/2014/main" id="{12FB35C4-F1B9-DC52-8185-063A4E1AE6C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1000" y="228600"/>
            <a:ext cx="2329391" cy="1421018"/>
          </a:xfrm>
          <a:prstGeom prst="rect">
            <a:avLst/>
          </a:prstGeom>
        </p:spPr>
      </p:pic>
    </p:spTree>
    <p:extLst>
      <p:ext uri="{BB962C8B-B14F-4D97-AF65-F5344CB8AC3E}">
        <p14:creationId xmlns:p14="http://schemas.microsoft.com/office/powerpoint/2010/main" val="3586451790"/>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B86F4-63E7-4383-9532-DCF232787893}"/>
              </a:ext>
            </a:extLst>
          </p:cNvPr>
          <p:cNvSpPr>
            <a:spLocks noGrp="1"/>
          </p:cNvSpPr>
          <p:nvPr>
            <p:ph type="title"/>
          </p:nvPr>
        </p:nvSpPr>
        <p:spPr>
          <a:xfrm>
            <a:off x="1556951" y="136524"/>
            <a:ext cx="7146325" cy="699567"/>
          </a:xfrm>
        </p:spPr>
        <p:txBody>
          <a:bodyPr/>
          <a:lstStyle/>
          <a:p>
            <a:r>
              <a:rPr lang="en-US"/>
              <a:t>Click to edit Master title style</a:t>
            </a:r>
          </a:p>
        </p:txBody>
      </p:sp>
      <p:sp>
        <p:nvSpPr>
          <p:cNvPr id="6" name="Footer Placeholder 4">
            <a:extLst>
              <a:ext uri="{FF2B5EF4-FFF2-40B4-BE49-F238E27FC236}">
                <a16:creationId xmlns:a16="http://schemas.microsoft.com/office/drawing/2014/main" id="{EE3CDAD9-5B2A-457C-8529-7105255CD57A}"/>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7" name="Slide Number Placeholder 5">
            <a:extLst>
              <a:ext uri="{FF2B5EF4-FFF2-40B4-BE49-F238E27FC236}">
                <a16:creationId xmlns:a16="http://schemas.microsoft.com/office/drawing/2014/main" id="{0FDEDE86-11F3-430D-A22E-FE21C4BA7C6D}"/>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241896027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56952" y="136525"/>
            <a:ext cx="7208107" cy="679832"/>
          </a:xfrm>
        </p:spPr>
        <p:txBody>
          <a:bodyPr>
            <a:noAutofit/>
          </a:bodyPr>
          <a:lstStyle>
            <a:lvl1pPr>
              <a:defRPr sz="360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628650" y="1309817"/>
            <a:ext cx="7886700" cy="4842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C1B4E3D2-6523-4F84-A951-C6829D40F3F0}"/>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9" name="Slide Number Placeholder 5">
            <a:extLst>
              <a:ext uri="{FF2B5EF4-FFF2-40B4-BE49-F238E27FC236}">
                <a16:creationId xmlns:a16="http://schemas.microsoft.com/office/drawing/2014/main" id="{FF2C09E2-0F6A-4950-80B1-3784761379E9}"/>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1404279337"/>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2280" y="570261"/>
            <a:ext cx="6838308" cy="3442130"/>
          </a:xfrm>
        </p:spPr>
        <p:txBody>
          <a:bodyPr anchor="b">
            <a:noAutofit/>
          </a:bodyPr>
          <a:lstStyle>
            <a:lvl1pPr>
              <a:defRPr sz="6600"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86609" y="4566676"/>
            <a:ext cx="632397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B85CCE1F-5BFE-436E-A352-A0224124D78F}"/>
              </a:ext>
            </a:extLst>
          </p:cNvPr>
          <p:cNvSpPr>
            <a:spLocks noGrp="1"/>
          </p:cNvSpPr>
          <p:nvPr>
            <p:ph type="ftr" sz="quarter" idx="3"/>
          </p:nvPr>
        </p:nvSpPr>
        <p:spPr>
          <a:xfrm>
            <a:off x="2142018" y="6356352"/>
            <a:ext cx="2970772"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8" name="Slide Number Placeholder 5">
            <a:extLst>
              <a:ext uri="{FF2B5EF4-FFF2-40B4-BE49-F238E27FC236}">
                <a16:creationId xmlns:a16="http://schemas.microsoft.com/office/drawing/2014/main" id="{4A8CE0CA-7507-423A-8995-E96F69FD8AD6}"/>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5" name="Rectangle 4">
            <a:extLst>
              <a:ext uri="{FF2B5EF4-FFF2-40B4-BE49-F238E27FC236}">
                <a16:creationId xmlns:a16="http://schemas.microsoft.com/office/drawing/2014/main" id="{E78CC3A4-B862-EF21-7892-19E165FA85F9}"/>
              </a:ext>
            </a:extLst>
          </p:cNvPr>
          <p:cNvSpPr/>
          <p:nvPr/>
        </p:nvSpPr>
        <p:spPr>
          <a:xfrm>
            <a:off x="1504951" y="723016"/>
            <a:ext cx="7468929" cy="3651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red and black logo&#10;&#10;Description automatically generated with low confidence">
            <a:extLst>
              <a:ext uri="{FF2B5EF4-FFF2-40B4-BE49-F238E27FC236}">
                <a16:creationId xmlns:a16="http://schemas.microsoft.com/office/drawing/2014/main" id="{4253BDD9-DF78-0B89-3365-C93D4DA768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3277" y="259192"/>
            <a:ext cx="2327325" cy="1422015"/>
          </a:xfrm>
          <a:prstGeom prst="rect">
            <a:avLst/>
          </a:prstGeom>
        </p:spPr>
      </p:pic>
      <p:pic>
        <p:nvPicPr>
          <p:cNvPr id="6" name="Picture 5" descr="A building with a tower&#10;&#10;Description automatically generated">
            <a:extLst>
              <a:ext uri="{FF2B5EF4-FFF2-40B4-BE49-F238E27FC236}">
                <a16:creationId xmlns:a16="http://schemas.microsoft.com/office/drawing/2014/main" id="{5BFA177E-4D12-6311-2BA3-00768C94FD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253" y="0"/>
            <a:ext cx="2335427" cy="6858000"/>
          </a:xfrm>
          <a:prstGeom prst="rect">
            <a:avLst/>
          </a:prstGeom>
        </p:spPr>
      </p:pic>
    </p:spTree>
    <p:extLst>
      <p:ext uri="{BB962C8B-B14F-4D97-AF65-F5344CB8AC3E}">
        <p14:creationId xmlns:p14="http://schemas.microsoft.com/office/powerpoint/2010/main" val="182021476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25D47C2-4CDB-41A5-B70C-43A0977D9ADC}"/>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9" name="Slide Number Placeholder 5">
            <a:extLst>
              <a:ext uri="{FF2B5EF4-FFF2-40B4-BE49-F238E27FC236}">
                <a16:creationId xmlns:a16="http://schemas.microsoft.com/office/drawing/2014/main" id="{34071A1D-1215-4B6C-B056-EB737D2A866C}"/>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327992675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7592" y="329991"/>
            <a:ext cx="7146323" cy="518625"/>
          </a:xfrm>
        </p:spPr>
        <p:txBody>
          <a:bodyPr/>
          <a:lstStyle>
            <a:lvl1pPr>
              <a:defRPr>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84CC7AF6-FE01-498E-8EC4-10C598268DEB}"/>
              </a:ext>
            </a:extLst>
          </p:cNvPr>
          <p:cNvSpPr>
            <a:spLocks noGrp="1"/>
          </p:cNvSpPr>
          <p:nvPr>
            <p:ph type="ftr" sz="quarter" idx="10"/>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11" name="Slide Number Placeholder 5">
            <a:extLst>
              <a:ext uri="{FF2B5EF4-FFF2-40B4-BE49-F238E27FC236}">
                <a16:creationId xmlns:a16="http://schemas.microsoft.com/office/drawing/2014/main" id="{3613EE7B-FBE8-4FED-A3B3-2D98DB699616}"/>
              </a:ext>
            </a:extLst>
          </p:cNvPr>
          <p:cNvSpPr>
            <a:spLocks noGrp="1"/>
          </p:cNvSpPr>
          <p:nvPr>
            <p:ph type="sldNum" sz="quarter" idx="11"/>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412317767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6951" y="136526"/>
            <a:ext cx="7221289" cy="810827"/>
          </a:xfrm>
        </p:spPr>
        <p:txBody>
          <a:bodyPr/>
          <a:lstStyle>
            <a:lvl1pPr>
              <a:defRPr>
                <a:solidFill>
                  <a:schemeClr val="accent1"/>
                </a:solidFill>
              </a:defRPr>
            </a:lvl1p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8343AB8-FDC8-4BDD-9F5D-8F5008EE59D0}"/>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7" name="Slide Number Placeholder 5">
            <a:extLst>
              <a:ext uri="{FF2B5EF4-FFF2-40B4-BE49-F238E27FC236}">
                <a16:creationId xmlns:a16="http://schemas.microsoft.com/office/drawing/2014/main" id="{27B76846-C3D9-46DA-9875-A8C9D81A3FB7}"/>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89160148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53E242F-D047-40E0-904E-9D2C58699B6F}"/>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6" name="Slide Number Placeholder 5">
            <a:extLst>
              <a:ext uri="{FF2B5EF4-FFF2-40B4-BE49-F238E27FC236}">
                <a16:creationId xmlns:a16="http://schemas.microsoft.com/office/drawing/2014/main" id="{5FC95787-535C-450B-88E4-80BB5E6957E1}"/>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386820430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FC6C3806-062B-428D-9C60-7F07794F33E9}"/>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9" name="Slide Number Placeholder 5">
            <a:extLst>
              <a:ext uri="{FF2B5EF4-FFF2-40B4-BE49-F238E27FC236}">
                <a16:creationId xmlns:a16="http://schemas.microsoft.com/office/drawing/2014/main" id="{4B4219FE-B80A-4E50-8CB4-E3E85F3FFFD2}"/>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Title 1">
            <a:extLst>
              <a:ext uri="{FF2B5EF4-FFF2-40B4-BE49-F238E27FC236}">
                <a16:creationId xmlns:a16="http://schemas.microsoft.com/office/drawing/2014/main" id="{89F983AF-02B5-494E-9FCE-53D8F53A47C3}"/>
              </a:ext>
            </a:extLst>
          </p:cNvPr>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11" name="Text Placeholder 3">
            <a:extLst>
              <a:ext uri="{FF2B5EF4-FFF2-40B4-BE49-F238E27FC236}">
                <a16:creationId xmlns:a16="http://schemas.microsoft.com/office/drawing/2014/main" id="{4D764A5D-28CB-4BF8-80DC-96083F2AEBA4}"/>
              </a:ext>
            </a:extLst>
          </p:cNvPr>
          <p:cNvSpPr>
            <a:spLocks noGrp="1"/>
          </p:cNvSpPr>
          <p:nvPr>
            <p:ph type="body" sz="half" idx="2"/>
          </p:nvPr>
        </p:nvSpPr>
        <p:spPr>
          <a:xfrm>
            <a:off x="629841" y="2916196"/>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8733827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928768"/>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916196"/>
            <a:ext cx="2949178" cy="295279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98DF29A6-E9EC-4586-AC5E-CF2B1E782024}"/>
              </a:ext>
            </a:extLst>
          </p:cNvPr>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l">
              <a:defRPr sz="1200" b="1">
                <a:solidFill>
                  <a:schemeClr val="accent1"/>
                </a:solidFill>
              </a:defRPr>
            </a:lvl1pPr>
          </a:lstStyle>
          <a:p>
            <a:r>
              <a:rPr lang="en-US"/>
              <a:t>tescometering.com</a:t>
            </a:r>
            <a:endParaRPr lang="en-US" dirty="0"/>
          </a:p>
        </p:txBody>
      </p:sp>
      <p:sp>
        <p:nvSpPr>
          <p:cNvPr id="9" name="Slide Number Placeholder 5">
            <a:extLst>
              <a:ext uri="{FF2B5EF4-FFF2-40B4-BE49-F238E27FC236}">
                <a16:creationId xmlns:a16="http://schemas.microsoft.com/office/drawing/2014/main" id="{FB9AED3D-4FCF-4D9B-A060-41F491F78758}"/>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Tree>
    <p:extLst>
      <p:ext uri="{BB962C8B-B14F-4D97-AF65-F5344CB8AC3E}">
        <p14:creationId xmlns:p14="http://schemas.microsoft.com/office/powerpoint/2010/main" val="378630188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8872" y="99580"/>
            <a:ext cx="7759711" cy="9348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186249"/>
            <a:ext cx="7886700" cy="4990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8650" y="6336618"/>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tescometering.com</a:t>
            </a:r>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C4C4-F0A7-4B61-A827-E4198D078267}" type="slidenum">
              <a:rPr lang="en-US" smtClean="0"/>
              <a:t>‹#›</a:t>
            </a:fld>
            <a:endParaRPr lang="en-US" dirty="0"/>
          </a:p>
        </p:txBody>
      </p:sp>
      <p:sp>
        <p:nvSpPr>
          <p:cNvPr id="10" name="Rectangle 9">
            <a:extLst>
              <a:ext uri="{FF2B5EF4-FFF2-40B4-BE49-F238E27FC236}">
                <a16:creationId xmlns:a16="http://schemas.microsoft.com/office/drawing/2014/main" id="{A6C796F7-BF61-443C-9DF2-0CFC9EBAAC23}"/>
              </a:ext>
            </a:extLst>
          </p:cNvPr>
          <p:cNvSpPr/>
          <p:nvPr/>
        </p:nvSpPr>
        <p:spPr>
          <a:xfrm>
            <a:off x="395417" y="861383"/>
            <a:ext cx="8353168"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Text Box 13">
            <a:extLst>
              <a:ext uri="{FF2B5EF4-FFF2-40B4-BE49-F238E27FC236}">
                <a16:creationId xmlns:a16="http://schemas.microsoft.com/office/drawing/2014/main" id="{F930B41C-9B3F-856E-E6E0-F5B270BEE724}"/>
              </a:ext>
            </a:extLst>
          </p:cNvPr>
          <p:cNvSpPr txBox="1">
            <a:spLocks noChangeArrowheads="1"/>
          </p:cNvSpPr>
          <p:nvPr userDrawn="1"/>
        </p:nvSpPr>
        <p:spPr bwMode="auto">
          <a:xfrm>
            <a:off x="0" y="914400"/>
            <a:ext cx="1676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rgbClr val="000000"/>
                </a:solidFill>
                <a:latin typeface="Arial" pitchFamily="34" charset="0"/>
              </a:defRPr>
            </a:lvl1pPr>
            <a:lvl2pPr marL="742950" indent="-285750" eaLnBrk="0" hangingPunct="0">
              <a:defRPr>
                <a:solidFill>
                  <a:srgbClr val="000000"/>
                </a:solidFill>
                <a:latin typeface="Arial" pitchFamily="34" charset="0"/>
              </a:defRPr>
            </a:lvl2pPr>
            <a:lvl3pPr marL="1143000" indent="-228600" eaLnBrk="0" hangingPunct="0">
              <a:defRPr>
                <a:solidFill>
                  <a:srgbClr val="000000"/>
                </a:solidFill>
                <a:latin typeface="Arial" pitchFamily="34" charset="0"/>
              </a:defRPr>
            </a:lvl3pPr>
            <a:lvl4pPr marL="1600200" indent="-228600" eaLnBrk="0" hangingPunct="0">
              <a:defRPr>
                <a:solidFill>
                  <a:srgbClr val="000000"/>
                </a:solidFill>
                <a:latin typeface="Arial" pitchFamily="34" charset="0"/>
              </a:defRPr>
            </a:lvl4pPr>
            <a:lvl5pPr marL="2057400" indent="-228600" eaLnBrk="0" hangingPunct="0">
              <a:defRPr>
                <a:solidFill>
                  <a:srgbClr val="000000"/>
                </a:solidFill>
                <a:latin typeface="Arial" pitchFamily="34" charset="0"/>
              </a:defRPr>
            </a:lvl5pPr>
            <a:lvl6pPr marL="2514600" indent="-228600" eaLnBrk="0" fontAlgn="base" hangingPunct="0">
              <a:spcBef>
                <a:spcPct val="30000"/>
              </a:spcBef>
              <a:spcAft>
                <a:spcPct val="0"/>
              </a:spcAft>
              <a:defRPr>
                <a:solidFill>
                  <a:srgbClr val="000000"/>
                </a:solidFill>
                <a:latin typeface="Arial" pitchFamily="34" charset="0"/>
              </a:defRPr>
            </a:lvl6pPr>
            <a:lvl7pPr marL="2971800" indent="-228600" eaLnBrk="0" fontAlgn="base" hangingPunct="0">
              <a:spcBef>
                <a:spcPct val="30000"/>
              </a:spcBef>
              <a:spcAft>
                <a:spcPct val="0"/>
              </a:spcAft>
              <a:defRPr>
                <a:solidFill>
                  <a:srgbClr val="000000"/>
                </a:solidFill>
                <a:latin typeface="Arial" pitchFamily="34" charset="0"/>
              </a:defRPr>
            </a:lvl7pPr>
            <a:lvl8pPr marL="3429000" indent="-228600" eaLnBrk="0" fontAlgn="base" hangingPunct="0">
              <a:spcBef>
                <a:spcPct val="30000"/>
              </a:spcBef>
              <a:spcAft>
                <a:spcPct val="0"/>
              </a:spcAft>
              <a:defRPr>
                <a:solidFill>
                  <a:srgbClr val="000000"/>
                </a:solidFill>
                <a:latin typeface="Arial" pitchFamily="34" charset="0"/>
              </a:defRPr>
            </a:lvl8pPr>
            <a:lvl9pPr marL="3886200" indent="-228600" eaLnBrk="0" fontAlgn="base" hangingPunct="0">
              <a:spcBef>
                <a:spcPct val="30000"/>
              </a:spcBef>
              <a:spcAft>
                <a:spcPct val="0"/>
              </a:spcAft>
              <a:defRPr>
                <a:solidFill>
                  <a:srgbClr val="000000"/>
                </a:solidFill>
                <a:latin typeface="Arial" pitchFamily="34" charset="0"/>
              </a:defRPr>
            </a:lvl9pPr>
          </a:lstStyle>
          <a:p>
            <a:pPr algn="ctr" eaLnBrk="1" hangingPunct="1">
              <a:spcBef>
                <a:spcPct val="50000"/>
              </a:spcBef>
              <a:defRPr/>
            </a:pPr>
            <a:endParaRPr lang="en-US" altLang="en-US" sz="900" dirty="0">
              <a:solidFill>
                <a:schemeClr val="tx1"/>
              </a:solidFill>
              <a:latin typeface="AvantGarde"/>
            </a:endParaRPr>
          </a:p>
        </p:txBody>
      </p:sp>
      <p:pic>
        <p:nvPicPr>
          <p:cNvPr id="8" name="Picture 7" descr="A red and black logo&#10;&#10;Description automatically generated">
            <a:extLst>
              <a:ext uri="{FF2B5EF4-FFF2-40B4-BE49-F238E27FC236}">
                <a16:creationId xmlns:a16="http://schemas.microsoft.com/office/drawing/2014/main" id="{52FDFFF2-13AC-5C9B-40FD-603AEE9C145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8804" y="145687"/>
            <a:ext cx="1135196" cy="692513"/>
          </a:xfrm>
          <a:prstGeom prst="rect">
            <a:avLst/>
          </a:prstGeom>
        </p:spPr>
      </p:pic>
    </p:spTree>
    <p:extLst>
      <p:ext uri="{BB962C8B-B14F-4D97-AF65-F5344CB8AC3E}">
        <p14:creationId xmlns:p14="http://schemas.microsoft.com/office/powerpoint/2010/main" val="331490911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hf hdr="0" dt="0"/>
  <p:txStyles>
    <p:titleStyle>
      <a:lvl1pPr algn="r" defTabSz="914400" rtl="0" eaLnBrk="1" latinLnBrk="0" hangingPunct="1">
        <a:lnSpc>
          <a:spcPct val="90000"/>
        </a:lnSpc>
        <a:spcBef>
          <a:spcPct val="0"/>
        </a:spcBef>
        <a:buNone/>
        <a:defRPr lang="en-US" sz="3600" kern="1200" cap="small" dirty="0" smtClean="0">
          <a:solidFill>
            <a:schemeClr val="accent6">
              <a:lumMod val="50000"/>
            </a:schemeClr>
          </a:solidFill>
          <a:effectLst>
            <a:outerShdw blurRad="50800" dist="38100" dir="10800000" algn="r" rotWithShape="0">
              <a:prstClr val="black">
                <a:alpha val="40000"/>
              </a:prstClr>
            </a:outerShdw>
          </a:effectLst>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3B5F18-9223-4EA5-8186-9DCC7A37AADC}"/>
              </a:ext>
            </a:extLst>
          </p:cNvPr>
          <p:cNvSpPr>
            <a:spLocks noGrp="1"/>
          </p:cNvSpPr>
          <p:nvPr>
            <p:ph type="ctrTitle"/>
          </p:nvPr>
        </p:nvSpPr>
        <p:spPr>
          <a:xfrm>
            <a:off x="2049274" y="3166805"/>
            <a:ext cx="7094726" cy="1557595"/>
          </a:xfrm>
        </p:spPr>
        <p:txBody>
          <a:bodyPr>
            <a:normAutofit fontScale="90000"/>
          </a:bodyPr>
          <a:lstStyle/>
          <a:p>
            <a:pPr>
              <a:lnSpc>
                <a:spcPts val="5400"/>
              </a:lnSpc>
            </a:pPr>
            <a:r>
              <a:rPr lang="en-US" sz="6600" dirty="0">
                <a:latin typeface="+mj-lt"/>
                <a:cs typeface="Arial" panose="020B0604020202020204" pitchFamily="34" charset="0"/>
              </a:rPr>
              <a:t>ANSI C12: 2024 Updates That Affect Metering Departments</a:t>
            </a:r>
            <a:br>
              <a:rPr lang="en-US" sz="6600" dirty="0">
                <a:latin typeface="+mj-lt"/>
                <a:cs typeface="Arial" panose="020B0604020202020204" pitchFamily="34" charset="0"/>
              </a:rPr>
            </a:br>
            <a:endParaRPr lang="en-US" sz="6600" dirty="0">
              <a:latin typeface="+mj-lt"/>
              <a:cs typeface="Arial" panose="020B0604020202020204" pitchFamily="34" charset="0"/>
            </a:endParaRPr>
          </a:p>
        </p:txBody>
      </p:sp>
      <p:sp>
        <p:nvSpPr>
          <p:cNvPr id="2" name="TextBox 1">
            <a:extLst>
              <a:ext uri="{FF2B5EF4-FFF2-40B4-BE49-F238E27FC236}">
                <a16:creationId xmlns:a16="http://schemas.microsoft.com/office/drawing/2014/main" id="{9ED8BB45-E82D-627C-22DB-55A47C66E814}"/>
              </a:ext>
            </a:extLst>
          </p:cNvPr>
          <p:cNvSpPr txBox="1"/>
          <p:nvPr/>
        </p:nvSpPr>
        <p:spPr>
          <a:xfrm>
            <a:off x="6874136" y="4087906"/>
            <a:ext cx="184731" cy="369332"/>
          </a:xfrm>
          <a:prstGeom prst="rect">
            <a:avLst/>
          </a:prstGeom>
          <a:noFill/>
        </p:spPr>
        <p:txBody>
          <a:bodyPr wrap="none" rtlCol="0">
            <a:spAutoFit/>
          </a:bodyPr>
          <a:lstStyle/>
          <a:p>
            <a:endParaRPr lang="en-US" dirty="0"/>
          </a:p>
        </p:txBody>
      </p:sp>
      <p:sp>
        <p:nvSpPr>
          <p:cNvPr id="15" name="Text Box 10">
            <a:extLst>
              <a:ext uri="{FF2B5EF4-FFF2-40B4-BE49-F238E27FC236}">
                <a16:creationId xmlns:a16="http://schemas.microsoft.com/office/drawing/2014/main" id="{4A919FFE-FB61-5A42-8849-2604829B7B32}"/>
              </a:ext>
            </a:extLst>
          </p:cNvPr>
          <p:cNvSpPr txBox="1">
            <a:spLocks noChangeArrowheads="1"/>
          </p:cNvSpPr>
          <p:nvPr/>
        </p:nvSpPr>
        <p:spPr bwMode="auto">
          <a:xfrm>
            <a:off x="533400" y="4419600"/>
            <a:ext cx="82296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2400" dirty="0">
                <a:solidFill>
                  <a:srgbClr val="C00000"/>
                </a:solidFill>
              </a:rPr>
              <a:t>Prepared by Tom Lawton, TESCO</a:t>
            </a:r>
          </a:p>
          <a:p>
            <a:pPr algn="r">
              <a:spcBef>
                <a:spcPct val="0"/>
              </a:spcBef>
              <a:buNone/>
            </a:pPr>
            <a:r>
              <a:rPr lang="en-US" altLang="en-US" sz="1600" dirty="0">
                <a:solidFill>
                  <a:srgbClr val="C00000"/>
                </a:solidFill>
                <a:latin typeface="Arial"/>
                <a:cs typeface="Arial"/>
              </a:rPr>
              <a:t>TESCO Metering</a:t>
            </a:r>
            <a:endParaRPr lang="en-US" dirty="0"/>
          </a:p>
          <a:p>
            <a:pPr algn="r" eaLnBrk="1" hangingPunct="1">
              <a:spcBef>
                <a:spcPct val="0"/>
              </a:spcBef>
              <a:buFontTx/>
              <a:buNone/>
            </a:pPr>
            <a:endParaRPr lang="en-US" altLang="en-US" sz="2400" dirty="0">
              <a:solidFill>
                <a:srgbClr val="C00000"/>
              </a:solidFill>
            </a:endParaRPr>
          </a:p>
          <a:p>
            <a:pPr algn="r" eaLnBrk="1" hangingPunct="1">
              <a:spcBef>
                <a:spcPct val="0"/>
              </a:spcBef>
              <a:spcAft>
                <a:spcPts val="0"/>
              </a:spcAft>
              <a:buFontTx/>
              <a:buNone/>
            </a:pPr>
            <a:r>
              <a:rPr lang="en-US" altLang="en-US" sz="1600" i="1" dirty="0">
                <a:solidFill>
                  <a:srgbClr val="C00000"/>
                </a:solidFill>
                <a:latin typeface="Arial"/>
                <a:cs typeface="Arial"/>
              </a:rPr>
              <a:t> North Carolina Meter School</a:t>
            </a:r>
          </a:p>
          <a:p>
            <a:pPr algn="r">
              <a:spcBef>
                <a:spcPct val="0"/>
              </a:spcBef>
              <a:buNone/>
            </a:pPr>
            <a:r>
              <a:rPr lang="en-US" altLang="en-US" sz="1600" i="1" dirty="0">
                <a:solidFill>
                  <a:srgbClr val="C00000"/>
                </a:solidFill>
                <a:latin typeface="Arial"/>
                <a:cs typeface="Arial"/>
              </a:rPr>
              <a:t>Management</a:t>
            </a:r>
          </a:p>
          <a:p>
            <a:pPr algn="r" eaLnBrk="1" hangingPunct="1">
              <a:spcBef>
                <a:spcPct val="0"/>
              </a:spcBef>
              <a:buNone/>
            </a:pPr>
            <a:r>
              <a:rPr lang="en-US" altLang="en-US" sz="1600" i="1" dirty="0">
                <a:solidFill>
                  <a:srgbClr val="C00000"/>
                </a:solidFill>
                <a:latin typeface="Arial"/>
                <a:cs typeface="Arial"/>
              </a:rPr>
              <a:t>Wednesday, June 12, 2024 </a:t>
            </a:r>
            <a:endParaRPr lang="en-US" altLang="en-US" sz="1600" i="1" dirty="0">
              <a:solidFill>
                <a:srgbClr val="C00000"/>
              </a:solidFill>
              <a:cs typeface="Arial"/>
            </a:endParaRPr>
          </a:p>
          <a:p>
            <a:pPr algn="r" eaLnBrk="1" hangingPunct="1">
              <a:spcBef>
                <a:spcPct val="0"/>
              </a:spcBef>
              <a:spcAft>
                <a:spcPts val="0"/>
              </a:spcAft>
              <a:buFontTx/>
              <a:buNone/>
            </a:pPr>
            <a:r>
              <a:rPr lang="en-US" altLang="en-US" sz="1600" i="1" dirty="0">
                <a:solidFill>
                  <a:srgbClr val="C00000"/>
                </a:solidFill>
              </a:rPr>
              <a:t>1:00 PM</a:t>
            </a:r>
          </a:p>
        </p:txBody>
      </p:sp>
      <p:pic>
        <p:nvPicPr>
          <p:cNvPr id="16" name="Picture 2" descr="North Carolina Electric Meter School and Conference Logo">
            <a:extLst>
              <a:ext uri="{FF2B5EF4-FFF2-40B4-BE49-F238E27FC236}">
                <a16:creationId xmlns:a16="http://schemas.microsoft.com/office/drawing/2014/main" id="{C43D2BAF-A04D-6FEA-12E3-76BF4AAA6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029200"/>
            <a:ext cx="1080429" cy="1080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86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SC1 (</a:t>
            </a:r>
            <a:r>
              <a:rPr lang="en-US" dirty="0" err="1"/>
              <a:t>cont</a:t>
            </a:r>
            <a:r>
              <a:rPr lang="en-US" dirty="0"/>
              <a:t>)</a:t>
            </a:r>
          </a:p>
        </p:txBody>
      </p:sp>
      <p:sp>
        <p:nvSpPr>
          <p:cNvPr id="11267"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C12.10 Physical Aspects of Watthour Meters – Safety Standard </a:t>
            </a:r>
            <a:r>
              <a:rPr lang="en-US" sz="2600" dirty="0">
                <a:latin typeface="Calibri" panose="020F0502020204030204" pitchFamily="34" charset="0"/>
              </a:rPr>
              <a:t>- Sub Committee Work</a:t>
            </a:r>
          </a:p>
          <a:p>
            <a:pPr lvl="1"/>
            <a:r>
              <a:rPr lang="en-US" sz="2000" dirty="0">
                <a:latin typeface="Calibri" panose="020F0502020204030204" pitchFamily="34" charset="0"/>
              </a:rPr>
              <a:t>C12.10 has been being converted into a Stand-alone safety document. </a:t>
            </a:r>
          </a:p>
          <a:p>
            <a:pPr lvl="1"/>
            <a:r>
              <a:rPr lang="en-US" sz="2000" dirty="0">
                <a:latin typeface="Calibri" panose="020F0502020204030204" pitchFamily="34" charset="0"/>
              </a:rPr>
              <a:t>There w</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as a request for 2 new meter forms 1 L and 12 L (L for load profile).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Aclara</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will provide more documentation.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Also asked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Aclara</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to look at DIN style. Physical aspects will be recirculated.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Construction and safety draft is making good progress.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Labelling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WG</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making progress.  </a:t>
            </a:r>
          </a:p>
          <a:p>
            <a:pPr lvl="1" eaLnBrk="1" hangingPunct="1">
              <a:lnSpc>
                <a:spcPct val="90000"/>
              </a:lnSpc>
              <a:buFont typeface="Arial" panose="020B0604020202020204" pitchFamily="34" charset="0"/>
              <a:buChar char="•"/>
            </a:pPr>
            <a:endParaRPr lang="en-US" sz="2000" dirty="0">
              <a:latin typeface="Calibri" panose="020F0502020204030204" pitchFamily="34" charset="0"/>
            </a:endParaRPr>
          </a:p>
        </p:txBody>
      </p:sp>
      <p:sp>
        <p:nvSpPr>
          <p:cNvPr id="2" name="Footer Placeholder 1">
            <a:extLst>
              <a:ext uri="{FF2B5EF4-FFF2-40B4-BE49-F238E27FC236}">
                <a16:creationId xmlns:a16="http://schemas.microsoft.com/office/drawing/2014/main" id="{713F7A79-40D4-416C-9CBD-E0C67B25A06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72B6DF3-E093-4EB4-8DF7-890A447F7A53}"/>
              </a:ext>
            </a:extLst>
          </p:cNvPr>
          <p:cNvSpPr>
            <a:spLocks noGrp="1"/>
          </p:cNvSpPr>
          <p:nvPr>
            <p:ph type="sldNum" sz="quarter" idx="4"/>
          </p:nvPr>
        </p:nvSpPr>
        <p:spPr/>
        <p:txBody>
          <a:bodyPr/>
          <a:lstStyle/>
          <a:p>
            <a:fld id="{4BEAC4C4-F0A7-4B61-A827-E4198D078267}" type="slidenum">
              <a:rPr lang="en-US" smtClean="0"/>
              <a:t>10</a:t>
            </a:fld>
            <a:endParaRPr lang="en-US" dirty="0"/>
          </a:p>
        </p:txBody>
      </p:sp>
    </p:spTree>
    <p:extLst>
      <p:ext uri="{BB962C8B-B14F-4D97-AF65-F5344CB8AC3E}">
        <p14:creationId xmlns:p14="http://schemas.microsoft.com/office/powerpoint/2010/main" val="1460119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951" y="234568"/>
            <a:ext cx="7208107" cy="679832"/>
          </a:xfrm>
        </p:spPr>
        <p:txBody>
          <a:bodyPr/>
          <a:lstStyle/>
          <a:p>
            <a:r>
              <a:rPr lang="en-US" sz="3000" dirty="0"/>
              <a:t>ANSI Standards Related to Electric Metering</a:t>
            </a:r>
          </a:p>
        </p:txBody>
      </p:sp>
      <p:sp>
        <p:nvSpPr>
          <p:cNvPr id="3" name="Footer Placeholder 2">
            <a:extLst>
              <a:ext uri="{FF2B5EF4-FFF2-40B4-BE49-F238E27FC236}">
                <a16:creationId xmlns:a16="http://schemas.microsoft.com/office/drawing/2014/main" id="{CBA3A615-963B-4DF8-99CF-6F6F77BAF6D9}"/>
              </a:ext>
            </a:extLst>
          </p:cNvPr>
          <p:cNvSpPr>
            <a:spLocks noGrp="1"/>
          </p:cNvSpPr>
          <p:nvPr>
            <p:ph type="ftr" sz="quarter" idx="3"/>
          </p:nvPr>
        </p:nvSpPr>
        <p:spPr/>
        <p:txBody>
          <a:bodyPr/>
          <a:lstStyle/>
          <a:p>
            <a:r>
              <a:rPr lang="en-US" dirty="0"/>
              <a:t>tescometering.com</a:t>
            </a:r>
          </a:p>
        </p:txBody>
      </p:sp>
      <p:sp>
        <p:nvSpPr>
          <p:cNvPr id="5" name="Slide Number Placeholder 4">
            <a:extLst>
              <a:ext uri="{FF2B5EF4-FFF2-40B4-BE49-F238E27FC236}">
                <a16:creationId xmlns:a16="http://schemas.microsoft.com/office/drawing/2014/main" id="{E8242590-86A3-45D0-A7A3-28AA6648EFD0}"/>
              </a:ext>
            </a:extLst>
          </p:cNvPr>
          <p:cNvSpPr>
            <a:spLocks noGrp="1"/>
          </p:cNvSpPr>
          <p:nvPr>
            <p:ph type="sldNum" sz="quarter" idx="4"/>
          </p:nvPr>
        </p:nvSpPr>
        <p:spPr/>
        <p:txBody>
          <a:bodyPr/>
          <a:lstStyle/>
          <a:p>
            <a:fld id="{4BEAC4C4-F0A7-4B61-A827-E4198D078267}" type="slidenum">
              <a:rPr lang="en-US" smtClean="0"/>
              <a:t>11</a:t>
            </a:fld>
            <a:endParaRPr lang="en-US" dirty="0"/>
          </a:p>
        </p:txBody>
      </p:sp>
      <p:graphicFrame>
        <p:nvGraphicFramePr>
          <p:cNvPr id="14" name="Table 13">
            <a:extLst>
              <a:ext uri="{FF2B5EF4-FFF2-40B4-BE49-F238E27FC236}">
                <a16:creationId xmlns:a16="http://schemas.microsoft.com/office/drawing/2014/main" id="{3E0EA4E1-F61C-1972-A218-216BE6DA7687}"/>
              </a:ext>
            </a:extLst>
          </p:cNvPr>
          <p:cNvGraphicFramePr>
            <a:graphicFrameLocks noGrp="1"/>
          </p:cNvGraphicFramePr>
          <p:nvPr>
            <p:extLst>
              <p:ext uri="{D42A27DB-BD31-4B8C-83A1-F6EECF244321}">
                <p14:modId xmlns:p14="http://schemas.microsoft.com/office/powerpoint/2010/main" val="285691137"/>
              </p:ext>
            </p:extLst>
          </p:nvPr>
        </p:nvGraphicFramePr>
        <p:xfrm>
          <a:off x="628650" y="990600"/>
          <a:ext cx="7886696" cy="5105401"/>
        </p:xfrm>
        <a:graphic>
          <a:graphicData uri="http://schemas.openxmlformats.org/drawingml/2006/table">
            <a:tbl>
              <a:tblPr>
                <a:tableStyleId>{5C22544A-7EE6-4342-B048-85BDC9FD1C3A}</a:tableStyleId>
              </a:tblPr>
              <a:tblGrid>
                <a:gridCol w="1534313">
                  <a:extLst>
                    <a:ext uri="{9D8B030D-6E8A-4147-A177-3AD203B41FA5}">
                      <a16:colId xmlns:a16="http://schemas.microsoft.com/office/drawing/2014/main" val="834185309"/>
                    </a:ext>
                  </a:extLst>
                </a:gridCol>
                <a:gridCol w="920820">
                  <a:extLst>
                    <a:ext uri="{9D8B030D-6E8A-4147-A177-3AD203B41FA5}">
                      <a16:colId xmlns:a16="http://schemas.microsoft.com/office/drawing/2014/main" val="1338711419"/>
                    </a:ext>
                  </a:extLst>
                </a:gridCol>
                <a:gridCol w="1963992">
                  <a:extLst>
                    <a:ext uri="{9D8B030D-6E8A-4147-A177-3AD203B41FA5}">
                      <a16:colId xmlns:a16="http://schemas.microsoft.com/office/drawing/2014/main" val="89427142"/>
                    </a:ext>
                  </a:extLst>
                </a:gridCol>
                <a:gridCol w="846017">
                  <a:extLst>
                    <a:ext uri="{9D8B030D-6E8A-4147-A177-3AD203B41FA5}">
                      <a16:colId xmlns:a16="http://schemas.microsoft.com/office/drawing/2014/main" val="3471707424"/>
                    </a:ext>
                  </a:extLst>
                </a:gridCol>
                <a:gridCol w="803688">
                  <a:extLst>
                    <a:ext uri="{9D8B030D-6E8A-4147-A177-3AD203B41FA5}">
                      <a16:colId xmlns:a16="http://schemas.microsoft.com/office/drawing/2014/main" val="3740830490"/>
                    </a:ext>
                  </a:extLst>
                </a:gridCol>
                <a:gridCol w="1817866">
                  <a:extLst>
                    <a:ext uri="{9D8B030D-6E8A-4147-A177-3AD203B41FA5}">
                      <a16:colId xmlns:a16="http://schemas.microsoft.com/office/drawing/2014/main" val="49868364"/>
                    </a:ext>
                  </a:extLst>
                </a:gridCol>
              </a:tblGrid>
              <a:tr h="243212">
                <a:tc gridSpan="6">
                  <a:txBody>
                    <a:bodyPr/>
                    <a:lstStyle/>
                    <a:p>
                      <a:pPr marL="0" marR="0" algn="ctr">
                        <a:spcBef>
                          <a:spcPts val="0"/>
                        </a:spcBef>
                        <a:spcAft>
                          <a:spcPts val="0"/>
                        </a:spcAft>
                      </a:pPr>
                      <a:r>
                        <a:rPr lang="en-US" sz="800" kern="100">
                          <a:effectLst/>
                        </a:rPr>
                        <a:t>ANSI C12 Standards Status – April 11, 2024</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899644"/>
                  </a:ext>
                </a:extLst>
              </a:tr>
              <a:tr h="486424">
                <a:tc>
                  <a:txBody>
                    <a:bodyPr/>
                    <a:lstStyle/>
                    <a:p>
                      <a:pPr marL="0" marR="0" algn="ctr">
                        <a:spcBef>
                          <a:spcPts val="0"/>
                        </a:spcBef>
                        <a:spcAft>
                          <a:spcPts val="0"/>
                        </a:spcAft>
                      </a:pPr>
                      <a:r>
                        <a:rPr lang="en-US" sz="800" kern="100">
                          <a:effectLst/>
                        </a:rPr>
                        <a:t>Designation</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Final Action Date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Title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Responsible Subcommittee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Responsible NEMA Section </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Project Action</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extLst>
                  <a:ext uri="{0D108BD9-81ED-4DB2-BD59-A6C34878D82A}">
                    <a16:rowId xmlns:a16="http://schemas.microsoft.com/office/drawing/2014/main" val="926040595"/>
                  </a:ext>
                </a:extLst>
              </a:tr>
              <a:tr h="729636">
                <a:tc>
                  <a:txBody>
                    <a:bodyPr/>
                    <a:lstStyle/>
                    <a:p>
                      <a:pPr marL="0" marR="0">
                        <a:spcBef>
                          <a:spcPts val="0"/>
                        </a:spcBef>
                        <a:spcAft>
                          <a:spcPts val="0"/>
                        </a:spcAft>
                      </a:pPr>
                      <a:r>
                        <a:rPr lang="en-US" sz="800" kern="100" dirty="0">
                          <a:effectLst/>
                        </a:rPr>
                        <a:t>ANSI C12.9-2014 (R2021)</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8/5/21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Test Switches for Transformer-Rated Meters</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15</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 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dirty="0">
                          <a:effectLst/>
                        </a:rPr>
                        <a:t>Approved on Sept. 17, 2014</a:t>
                      </a:r>
                    </a:p>
                    <a:p>
                      <a:pPr marL="0" marR="0">
                        <a:spcBef>
                          <a:spcPts val="0"/>
                        </a:spcBef>
                        <a:spcAft>
                          <a:spcPts val="0"/>
                        </a:spcAft>
                      </a:pPr>
                      <a:r>
                        <a:rPr lang="en-US" sz="800" kern="100" dirty="0">
                          <a:effectLst/>
                        </a:rPr>
                        <a:t>Published Mar. 12, 2015</a:t>
                      </a:r>
                    </a:p>
                    <a:p>
                      <a:pPr marL="0" marR="0">
                        <a:spcBef>
                          <a:spcPts val="0"/>
                        </a:spcBef>
                        <a:spcAft>
                          <a:spcPts val="0"/>
                        </a:spcAft>
                      </a:pPr>
                      <a:r>
                        <a:rPr lang="en-US" sz="800" kern="100" dirty="0">
                          <a:effectLst/>
                        </a:rPr>
                        <a:t>Reaffirmation Published 10-10-21</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4024556898"/>
                  </a:ext>
                </a:extLst>
              </a:tr>
              <a:tr h="1216060">
                <a:tc>
                  <a:txBody>
                    <a:bodyPr/>
                    <a:lstStyle/>
                    <a:p>
                      <a:pPr marL="0" marR="0">
                        <a:spcBef>
                          <a:spcPts val="0"/>
                        </a:spcBef>
                        <a:spcAft>
                          <a:spcPts val="0"/>
                        </a:spcAft>
                      </a:pPr>
                      <a:r>
                        <a:rPr lang="en-US" sz="800" kern="100">
                          <a:effectLst/>
                        </a:rPr>
                        <a:t>ANSI C12.10-2011 (R2021)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5/11/21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highlight>
                            <a:srgbClr val="00FF00"/>
                          </a:highlight>
                        </a:rPr>
                        <a:t>Physical Aspects of Watthour Meters – Safety Standard</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Reaffirmation Published 7-13-21</a:t>
                      </a:r>
                    </a:p>
                    <a:p>
                      <a:pPr marL="0" marR="0">
                        <a:spcBef>
                          <a:spcPts val="0"/>
                        </a:spcBef>
                        <a:spcAft>
                          <a:spcPts val="0"/>
                        </a:spcAft>
                      </a:pPr>
                      <a:r>
                        <a:rPr lang="en-US" sz="800" kern="100">
                          <a:effectLst/>
                        </a:rPr>
                        <a:t>Technical Revison Ballot issued</a:t>
                      </a:r>
                    </a:p>
                    <a:p>
                      <a:pPr marL="0" marR="0">
                        <a:spcBef>
                          <a:spcPts val="0"/>
                        </a:spcBef>
                        <a:spcAft>
                          <a:spcPts val="0"/>
                        </a:spcAft>
                      </a:pPr>
                      <a:r>
                        <a:rPr lang="en-US" sz="800" kern="100">
                          <a:effectLst/>
                        </a:rPr>
                        <a:t>Will be recirculated after comment resolution</a:t>
                      </a:r>
                    </a:p>
                    <a:p>
                      <a:pPr marL="0" marR="0">
                        <a:spcBef>
                          <a:spcPts val="0"/>
                        </a:spcBef>
                        <a:spcAft>
                          <a:spcPts val="0"/>
                        </a:spcAft>
                      </a:pPr>
                      <a:r>
                        <a:rPr lang="en-US" sz="800" kern="100">
                          <a:effectLst/>
                        </a:rPr>
                        <a:t> </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970850536"/>
                  </a:ext>
                </a:extLst>
              </a:tr>
              <a:tr h="1216060">
                <a:tc>
                  <a:txBody>
                    <a:bodyPr/>
                    <a:lstStyle/>
                    <a:p>
                      <a:pPr marL="0" marR="0">
                        <a:spcBef>
                          <a:spcPts val="0"/>
                        </a:spcBef>
                        <a:spcAft>
                          <a:spcPts val="0"/>
                        </a:spcAft>
                      </a:pPr>
                      <a:r>
                        <a:rPr lang="en-US" sz="800" kern="100">
                          <a:effectLst/>
                        </a:rPr>
                        <a:t>ANSI C12.11-2006 (R2019)</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9/23/19</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Instrument Transformers for Revenue Metering, 10 kV BIL through 350 kV BIL (0.6 kV NSV through 69 kV NSV)</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15</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Approved May 27, 2014</a:t>
                      </a:r>
                    </a:p>
                    <a:p>
                      <a:pPr marL="0" marR="0">
                        <a:spcBef>
                          <a:spcPts val="0"/>
                        </a:spcBef>
                        <a:spcAft>
                          <a:spcPts val="0"/>
                        </a:spcAft>
                      </a:pPr>
                      <a:r>
                        <a:rPr lang="en-US" sz="800" kern="100">
                          <a:effectLst/>
                        </a:rPr>
                        <a:t>Published July 29, 2014.</a:t>
                      </a:r>
                    </a:p>
                    <a:p>
                      <a:pPr marL="0" marR="0">
                        <a:spcBef>
                          <a:spcPts val="0"/>
                        </a:spcBef>
                        <a:spcAft>
                          <a:spcPts val="0"/>
                        </a:spcAft>
                      </a:pPr>
                      <a:r>
                        <a:rPr lang="en-US" sz="800" kern="100">
                          <a:effectLst/>
                        </a:rPr>
                        <a:t> Published 8-24-20</a:t>
                      </a:r>
                    </a:p>
                    <a:p>
                      <a:pPr marL="0" marR="0">
                        <a:spcBef>
                          <a:spcPts val="0"/>
                        </a:spcBef>
                        <a:spcAft>
                          <a:spcPts val="0"/>
                        </a:spcAft>
                      </a:pPr>
                      <a:r>
                        <a:rPr lang="en-US" sz="800" kern="100">
                          <a:effectLst/>
                        </a:rPr>
                        <a:t>In review for revision, reaff, or withdrawal</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3261868535"/>
                  </a:ext>
                </a:extLst>
              </a:tr>
              <a:tr h="727585">
                <a:tc>
                  <a:txBody>
                    <a:bodyPr/>
                    <a:lstStyle/>
                    <a:p>
                      <a:pPr marL="0" marR="0">
                        <a:spcBef>
                          <a:spcPts val="0"/>
                        </a:spcBef>
                        <a:spcAft>
                          <a:spcPts val="0"/>
                        </a:spcAft>
                      </a:pPr>
                      <a:r>
                        <a:rPr lang="en-US" sz="800" kern="100">
                          <a:effectLst/>
                        </a:rPr>
                        <a:t>ANSI C12.14-1982 (R1993)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8/14/2002</a:t>
                      </a:r>
                    </a:p>
                    <a:p>
                      <a:pPr marL="0" marR="0">
                        <a:spcBef>
                          <a:spcPts val="0"/>
                        </a:spcBef>
                        <a:spcAft>
                          <a:spcPts val="0"/>
                        </a:spcAft>
                      </a:pPr>
                      <a:r>
                        <a:rPr lang="en-US" sz="800" kern="100">
                          <a:effectLst/>
                        </a:rPr>
                        <a:t>WITHDRAWN</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Electricity Meters, Magnetic Tape Pulse Recorders for</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highlight>
                            <a:srgbClr val="FFFF00"/>
                          </a:highlight>
                        </a:rPr>
                        <a:t>Withdrawn</a:t>
                      </a:r>
                      <a:endParaRPr lang="en-US" sz="800" kern="100">
                        <a:effectLst/>
                      </a:endParaRPr>
                    </a:p>
                    <a:p>
                      <a:pPr marL="0" marR="0">
                        <a:spcBef>
                          <a:spcPts val="0"/>
                        </a:spcBef>
                        <a:spcAft>
                          <a:spcPts val="0"/>
                        </a:spcAft>
                      </a:pPr>
                      <a:r>
                        <a:rPr lang="en-US" sz="800" kern="100">
                          <a:effectLst/>
                          <a:highlight>
                            <a:srgbClr val="FFFF00"/>
                          </a:highlight>
                        </a:rPr>
                        <a:t> 2002</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2884591187"/>
                  </a:ext>
                </a:extLst>
              </a:tr>
              <a:tr h="486424">
                <a:tc>
                  <a:txBody>
                    <a:bodyPr/>
                    <a:lstStyle/>
                    <a:p>
                      <a:pPr marL="0" marR="0">
                        <a:spcBef>
                          <a:spcPts val="0"/>
                        </a:spcBef>
                        <a:spcAft>
                          <a:spcPts val="0"/>
                        </a:spcAft>
                      </a:pPr>
                      <a:r>
                        <a:rPr lang="en-US" sz="800" kern="100">
                          <a:effectLst/>
                        </a:rPr>
                        <a:t>ANSI C12.17-1991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8/14/2002</a:t>
                      </a:r>
                    </a:p>
                    <a:p>
                      <a:pPr marL="0" marR="0">
                        <a:spcBef>
                          <a:spcPts val="0"/>
                        </a:spcBef>
                        <a:spcAft>
                          <a:spcPts val="0"/>
                        </a:spcAft>
                      </a:pPr>
                      <a:r>
                        <a:rPr lang="en-US" sz="800" kern="100">
                          <a:effectLst/>
                        </a:rPr>
                        <a:t>WITHDRAWN</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Cartridge-Type Solid-State Pulse Recorder for Electricity Metering</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dirty="0">
                          <a:effectLst/>
                          <a:highlight>
                            <a:srgbClr val="FFFF00"/>
                          </a:highlight>
                        </a:rPr>
                        <a:t>Withdrawn 2002</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269627512"/>
                  </a:ext>
                </a:extLst>
              </a:tr>
            </a:tbl>
          </a:graphicData>
        </a:graphic>
      </p:graphicFrame>
    </p:spTree>
    <p:extLst>
      <p:ext uri="{BB962C8B-B14F-4D97-AF65-F5344CB8AC3E}">
        <p14:creationId xmlns:p14="http://schemas.microsoft.com/office/powerpoint/2010/main" val="1855520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SC15</a:t>
            </a:r>
          </a:p>
        </p:txBody>
      </p:sp>
      <p:sp>
        <p:nvSpPr>
          <p:cNvPr id="11267"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C12.15 Sub Committee work on ANSI C12.6; 12.7; 12.8; 12.9; 12.11</a:t>
            </a:r>
            <a:endParaRPr lang="en-US" sz="2600" dirty="0">
              <a:latin typeface="Calibri" panose="020F0502020204030204" pitchFamily="34" charset="0"/>
            </a:endParaRP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Working on C12.11 to be balloted this year.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Temp Rise WG2 Test no. 9 has been approved. Good discussion about a new test socket. Will doodle poll for another meeting in 4-6 weeks.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Meter Socket adapters topic was discussed. Not clear about the use of the correction factor. Need for language in C12.10 for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MSA</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use.</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Rejection clip was discussed. NEMA white paper has been published. Up to utilities now.  </a:t>
            </a:r>
          </a:p>
          <a:p>
            <a:pPr lvl="1"/>
            <a:r>
              <a:rPr lang="en-US" sz="1800" dirty="0">
                <a:effectLst/>
                <a:latin typeface="Arial" panose="020B0604020202020204" pitchFamily="34" charset="0"/>
                <a:ea typeface="Times New Roman" panose="02020603050405020304" pitchFamily="18" charset="0"/>
                <a:cs typeface="Times New Roman" panose="02020603050405020304" pitchFamily="18" charset="0"/>
              </a:rPr>
              <a:t>Task group working on Enclosures for streetlight poles.  </a:t>
            </a:r>
          </a:p>
          <a:p>
            <a:pPr lvl="1" eaLnBrk="1" hangingPunct="1">
              <a:lnSpc>
                <a:spcPct val="90000"/>
              </a:lnSpc>
              <a:buFont typeface="Arial" panose="020B0604020202020204" pitchFamily="34" charset="0"/>
              <a:buChar char="•"/>
            </a:pPr>
            <a:endParaRPr lang="en-US" sz="2000" dirty="0">
              <a:latin typeface="Calibri" panose="020F0502020204030204" pitchFamily="34" charset="0"/>
            </a:endParaRPr>
          </a:p>
        </p:txBody>
      </p:sp>
      <p:sp>
        <p:nvSpPr>
          <p:cNvPr id="2" name="Footer Placeholder 1">
            <a:extLst>
              <a:ext uri="{FF2B5EF4-FFF2-40B4-BE49-F238E27FC236}">
                <a16:creationId xmlns:a16="http://schemas.microsoft.com/office/drawing/2014/main" id="{713F7A79-40D4-416C-9CBD-E0C67B25A06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72B6DF3-E093-4EB4-8DF7-890A447F7A53}"/>
              </a:ext>
            </a:extLst>
          </p:cNvPr>
          <p:cNvSpPr>
            <a:spLocks noGrp="1"/>
          </p:cNvSpPr>
          <p:nvPr>
            <p:ph type="sldNum" sz="quarter" idx="4"/>
          </p:nvPr>
        </p:nvSpPr>
        <p:spPr/>
        <p:txBody>
          <a:bodyPr/>
          <a:lstStyle/>
          <a:p>
            <a:fld id="{4BEAC4C4-F0A7-4B61-A827-E4198D078267}" type="slidenum">
              <a:rPr lang="en-US" smtClean="0"/>
              <a:t>12</a:t>
            </a:fld>
            <a:endParaRPr lang="en-US" dirty="0"/>
          </a:p>
        </p:txBody>
      </p:sp>
    </p:spTree>
    <p:extLst>
      <p:ext uri="{BB962C8B-B14F-4D97-AF65-F5344CB8AC3E}">
        <p14:creationId xmlns:p14="http://schemas.microsoft.com/office/powerpoint/2010/main" val="58371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4EDF1B-E17A-44CA-A923-FFFA7D66114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
        <p:nvSpPr>
          <p:cNvPr id="3" name="Footer Placeholder 2">
            <a:extLst>
              <a:ext uri="{FF2B5EF4-FFF2-40B4-BE49-F238E27FC236}">
                <a16:creationId xmlns:a16="http://schemas.microsoft.com/office/drawing/2014/main" id="{C28F308E-EEA6-46F5-B00A-B4683DA8652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1DD58D5-E0CF-44C6-A8EA-29EDCE766712}"/>
              </a:ext>
            </a:extLst>
          </p:cNvPr>
          <p:cNvSpPr>
            <a:spLocks noGrp="1"/>
          </p:cNvSpPr>
          <p:nvPr>
            <p:ph type="sldNum" sz="quarter" idx="4"/>
          </p:nvPr>
        </p:nvSpPr>
        <p:spPr/>
        <p:txBody>
          <a:bodyPr/>
          <a:lstStyle/>
          <a:p>
            <a:fld id="{4BEAC4C4-F0A7-4B61-A827-E4198D078267}" type="slidenum">
              <a:rPr lang="en-US" smtClean="0"/>
              <a:t>13</a:t>
            </a:fld>
            <a:endParaRPr lang="en-US" dirty="0"/>
          </a:p>
        </p:txBody>
      </p:sp>
      <p:graphicFrame>
        <p:nvGraphicFramePr>
          <p:cNvPr id="10" name="Table 9">
            <a:extLst>
              <a:ext uri="{FF2B5EF4-FFF2-40B4-BE49-F238E27FC236}">
                <a16:creationId xmlns:a16="http://schemas.microsoft.com/office/drawing/2014/main" id="{106AF14C-8287-1F85-0558-BBF28BE7B886}"/>
              </a:ext>
            </a:extLst>
          </p:cNvPr>
          <p:cNvGraphicFramePr>
            <a:graphicFrameLocks noGrp="1"/>
          </p:cNvGraphicFramePr>
          <p:nvPr>
            <p:extLst>
              <p:ext uri="{D42A27DB-BD31-4B8C-83A1-F6EECF244321}">
                <p14:modId xmlns:p14="http://schemas.microsoft.com/office/powerpoint/2010/main" val="1986358500"/>
              </p:ext>
            </p:extLst>
          </p:nvPr>
        </p:nvGraphicFramePr>
        <p:xfrm>
          <a:off x="381000" y="1066800"/>
          <a:ext cx="8534399" cy="5334001"/>
        </p:xfrm>
        <a:graphic>
          <a:graphicData uri="http://schemas.openxmlformats.org/drawingml/2006/table">
            <a:tbl>
              <a:tblPr>
                <a:tableStyleId>{5C22544A-7EE6-4342-B048-85BDC9FD1C3A}</a:tableStyleId>
              </a:tblPr>
              <a:tblGrid>
                <a:gridCol w="1660320">
                  <a:extLst>
                    <a:ext uri="{9D8B030D-6E8A-4147-A177-3AD203B41FA5}">
                      <a16:colId xmlns:a16="http://schemas.microsoft.com/office/drawing/2014/main" val="706459619"/>
                    </a:ext>
                  </a:extLst>
                </a:gridCol>
                <a:gridCol w="996443">
                  <a:extLst>
                    <a:ext uri="{9D8B030D-6E8A-4147-A177-3AD203B41FA5}">
                      <a16:colId xmlns:a16="http://schemas.microsoft.com/office/drawing/2014/main" val="725324417"/>
                    </a:ext>
                  </a:extLst>
                </a:gridCol>
                <a:gridCol w="2125286">
                  <a:extLst>
                    <a:ext uri="{9D8B030D-6E8A-4147-A177-3AD203B41FA5}">
                      <a16:colId xmlns:a16="http://schemas.microsoft.com/office/drawing/2014/main" val="3923082184"/>
                    </a:ext>
                  </a:extLst>
                </a:gridCol>
                <a:gridCol w="915498">
                  <a:extLst>
                    <a:ext uri="{9D8B030D-6E8A-4147-A177-3AD203B41FA5}">
                      <a16:colId xmlns:a16="http://schemas.microsoft.com/office/drawing/2014/main" val="283344099"/>
                    </a:ext>
                  </a:extLst>
                </a:gridCol>
                <a:gridCol w="869692">
                  <a:extLst>
                    <a:ext uri="{9D8B030D-6E8A-4147-A177-3AD203B41FA5}">
                      <a16:colId xmlns:a16="http://schemas.microsoft.com/office/drawing/2014/main" val="3010836461"/>
                    </a:ext>
                  </a:extLst>
                </a:gridCol>
                <a:gridCol w="1967160">
                  <a:extLst>
                    <a:ext uri="{9D8B030D-6E8A-4147-A177-3AD203B41FA5}">
                      <a16:colId xmlns:a16="http://schemas.microsoft.com/office/drawing/2014/main" val="1966732380"/>
                    </a:ext>
                  </a:extLst>
                </a:gridCol>
              </a:tblGrid>
              <a:tr h="987778">
                <a:tc>
                  <a:txBody>
                    <a:bodyPr/>
                    <a:lstStyle/>
                    <a:p>
                      <a:pPr marL="0" marR="0">
                        <a:spcBef>
                          <a:spcPts val="0"/>
                        </a:spcBef>
                        <a:spcAft>
                          <a:spcPts val="0"/>
                        </a:spcAft>
                      </a:pPr>
                      <a:r>
                        <a:rPr lang="en-US" sz="800">
                          <a:effectLst/>
                        </a:rPr>
                        <a:t>ANSI C12.18-2006 (R2016)</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3/16/17</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Protocol Specification for ANSI Type 2 Optical Port</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17 WG4</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kern="1400">
                          <a:effectLst/>
                        </a:rPr>
                        <a:t>Reaff Balloted 1/30/23</a:t>
                      </a:r>
                      <a:endParaRPr lang="en-US" sz="1000" kern="1400">
                        <a:effectLst/>
                      </a:endParaRPr>
                    </a:p>
                    <a:p>
                      <a:pPr marL="0" marR="0">
                        <a:spcBef>
                          <a:spcPts val="0"/>
                        </a:spcBef>
                        <a:spcAft>
                          <a:spcPts val="0"/>
                        </a:spcAft>
                      </a:pPr>
                      <a:r>
                        <a:rPr lang="en-US" sz="800" kern="1400">
                          <a:effectLst/>
                        </a:rPr>
                        <a:t>Ballot passed. Submitted for BSR 8 to ANSI. Approved 10/31/23</a:t>
                      </a:r>
                      <a:endParaRPr lang="en-US" sz="1000" kern="1400">
                        <a:effectLst/>
                      </a:endParaRPr>
                    </a:p>
                    <a:p>
                      <a:pPr marL="0" marR="0">
                        <a:spcBef>
                          <a:spcPts val="0"/>
                        </a:spcBef>
                        <a:spcAft>
                          <a:spcPts val="0"/>
                        </a:spcAft>
                      </a:pPr>
                      <a:r>
                        <a:rPr lang="en-US" sz="800" kern="1400">
                          <a:effectLst/>
                          <a:highlight>
                            <a:srgbClr val="00FF00"/>
                          </a:highlight>
                        </a:rPr>
                        <a:t>Published Jan  2024</a:t>
                      </a:r>
                      <a:endParaRPr lang="en-US" sz="1000" kern="1400">
                        <a:effectLst/>
                      </a:endParaRPr>
                    </a:p>
                    <a:p>
                      <a:pPr marL="0" marR="0">
                        <a:spcBef>
                          <a:spcPts val="0"/>
                        </a:spcBef>
                        <a:spcAft>
                          <a:spcPts val="0"/>
                        </a:spcAft>
                      </a:pPr>
                      <a:r>
                        <a:rPr lang="en-US" sz="800" kern="1400">
                          <a:effectLst/>
                        </a:rPr>
                        <a:t> </a:t>
                      </a:r>
                      <a:endParaRPr lang="en-US" sz="1000" kern="1400">
                        <a:effectLst/>
                        <a:latin typeface="Arial" panose="020B0604020202020204" pitchFamily="34" charset="0"/>
                        <a:ea typeface="Times New Roman" panose="02020603050405020304" pitchFamily="18" charset="0"/>
                        <a:cs typeface="Times New Roman" panose="02020603050405020304" pitchFamily="18" charset="0"/>
                      </a:endParaRPr>
                    </a:p>
                  </a:txBody>
                  <a:tcPr marL="54603" marR="54603" marT="0" marB="0"/>
                </a:tc>
                <a:extLst>
                  <a:ext uri="{0D108BD9-81ED-4DB2-BD59-A6C34878D82A}">
                    <a16:rowId xmlns:a16="http://schemas.microsoft.com/office/drawing/2014/main" val="830399272"/>
                  </a:ext>
                </a:extLst>
              </a:tr>
              <a:tr h="592667">
                <a:tc>
                  <a:txBody>
                    <a:bodyPr/>
                    <a:lstStyle/>
                    <a:p>
                      <a:pPr marL="0" marR="0">
                        <a:spcBef>
                          <a:spcPts val="0"/>
                        </a:spcBef>
                        <a:spcAft>
                          <a:spcPts val="0"/>
                        </a:spcAft>
                      </a:pPr>
                      <a:r>
                        <a:rPr lang="en-US" sz="800">
                          <a:effectLst/>
                        </a:rPr>
                        <a:t>ANSI C12.19-2022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10/18/21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Utility Industry End Device Data Tables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17 WG2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kern="1400">
                          <a:effectLst/>
                        </a:rPr>
                        <a:t> Published May 6, 2015</a:t>
                      </a:r>
                      <a:endParaRPr lang="en-US" sz="1000" kern="1400">
                        <a:effectLst/>
                      </a:endParaRPr>
                    </a:p>
                    <a:p>
                      <a:pPr marL="0" marR="0">
                        <a:spcBef>
                          <a:spcPts val="0"/>
                        </a:spcBef>
                        <a:spcAft>
                          <a:spcPts val="0"/>
                        </a:spcAft>
                      </a:pPr>
                      <a:r>
                        <a:rPr lang="en-US" sz="800" kern="1400">
                          <a:effectLst/>
                        </a:rPr>
                        <a:t>PINS Filed for Rev 7-24-19</a:t>
                      </a:r>
                      <a:endParaRPr lang="en-US" sz="1000" kern="1400">
                        <a:effectLst/>
                      </a:endParaRPr>
                    </a:p>
                    <a:p>
                      <a:pPr marL="0" marR="0">
                        <a:spcBef>
                          <a:spcPts val="0"/>
                        </a:spcBef>
                        <a:spcAft>
                          <a:spcPts val="0"/>
                        </a:spcAft>
                      </a:pPr>
                      <a:r>
                        <a:rPr lang="en-US" sz="800" kern="1400">
                          <a:effectLst/>
                        </a:rPr>
                        <a:t>Published Jan 13, 2022.</a:t>
                      </a:r>
                      <a:endParaRPr lang="en-US" sz="1000" kern="1400">
                        <a:effectLst/>
                        <a:latin typeface="Arial" panose="020B0604020202020204" pitchFamily="34" charset="0"/>
                        <a:ea typeface="Times New Roman" panose="02020603050405020304" pitchFamily="18" charset="0"/>
                        <a:cs typeface="Times New Roman" panose="02020603050405020304" pitchFamily="18" charset="0"/>
                      </a:endParaRPr>
                    </a:p>
                  </a:txBody>
                  <a:tcPr marL="54603" marR="54603" marT="0" marB="0"/>
                </a:tc>
                <a:extLst>
                  <a:ext uri="{0D108BD9-81ED-4DB2-BD59-A6C34878D82A}">
                    <a16:rowId xmlns:a16="http://schemas.microsoft.com/office/drawing/2014/main" val="2013379644"/>
                  </a:ext>
                </a:extLst>
              </a:tr>
              <a:tr h="987778">
                <a:tc>
                  <a:txBody>
                    <a:bodyPr/>
                    <a:lstStyle/>
                    <a:p>
                      <a:pPr marL="0" marR="0">
                        <a:spcBef>
                          <a:spcPts val="0"/>
                        </a:spcBef>
                        <a:spcAft>
                          <a:spcPts val="0"/>
                        </a:spcAft>
                      </a:pPr>
                      <a:r>
                        <a:rPr lang="en-US" sz="800">
                          <a:effectLst/>
                        </a:rPr>
                        <a:t>ANSI C12.20-2015</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1/24/17</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0.1, 0.2 and 0.5 Accuracy Class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a:t>
                      </a:r>
                    </a:p>
                    <a:p>
                      <a:pPr marL="0" marR="0" algn="ctr">
                        <a:spcBef>
                          <a:spcPts val="0"/>
                        </a:spcBef>
                        <a:spcAft>
                          <a:spcPts val="0"/>
                        </a:spcAft>
                      </a:pPr>
                      <a:r>
                        <a:rPr lang="en-US" sz="800">
                          <a:effectLst/>
                        </a:rPr>
                        <a:t>Formerly was in SC20*</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kern="1400">
                          <a:effectLst/>
                        </a:rPr>
                        <a:t>ANSI Approved 1/24/17</a:t>
                      </a:r>
                      <a:endParaRPr lang="en-US" sz="1000" kern="1400">
                        <a:effectLst/>
                      </a:endParaRPr>
                    </a:p>
                    <a:p>
                      <a:pPr marL="0" marR="0">
                        <a:spcBef>
                          <a:spcPts val="0"/>
                        </a:spcBef>
                        <a:spcAft>
                          <a:spcPts val="0"/>
                        </a:spcAft>
                      </a:pPr>
                      <a:r>
                        <a:rPr lang="en-US" sz="800" kern="1400">
                          <a:effectLst/>
                        </a:rPr>
                        <a:t>Published April 27, 2017</a:t>
                      </a:r>
                      <a:endParaRPr lang="en-US" sz="1000" kern="1400">
                        <a:effectLst/>
                      </a:endParaRPr>
                    </a:p>
                    <a:p>
                      <a:pPr marL="0" marR="0">
                        <a:spcBef>
                          <a:spcPts val="0"/>
                        </a:spcBef>
                        <a:spcAft>
                          <a:spcPts val="0"/>
                        </a:spcAft>
                      </a:pPr>
                      <a:r>
                        <a:rPr lang="en-US" sz="800" kern="1400">
                          <a:effectLst/>
                        </a:rPr>
                        <a:t>Will be withdrawn after contents merged into C12.1. </a:t>
                      </a:r>
                      <a:endParaRPr lang="en-US" sz="1000" kern="1400">
                        <a:effectLst/>
                      </a:endParaRPr>
                    </a:p>
                    <a:p>
                      <a:pPr marL="0" marR="0">
                        <a:spcBef>
                          <a:spcPts val="0"/>
                        </a:spcBef>
                        <a:spcAft>
                          <a:spcPts val="0"/>
                        </a:spcAft>
                      </a:pPr>
                      <a:r>
                        <a:rPr lang="en-US" sz="800" kern="1400">
                          <a:effectLst/>
                          <a:highlight>
                            <a:srgbClr val="FFFF00"/>
                          </a:highlight>
                        </a:rPr>
                        <a:t>Standard withdrawn</a:t>
                      </a:r>
                      <a:endParaRPr lang="en-US" sz="1000" kern="1400">
                        <a:effectLst/>
                        <a:latin typeface="Arial" panose="020B0604020202020204" pitchFamily="34" charset="0"/>
                        <a:ea typeface="Times New Roman" panose="02020603050405020304" pitchFamily="18" charset="0"/>
                        <a:cs typeface="Times New Roman" panose="02020603050405020304" pitchFamily="18" charset="0"/>
                      </a:endParaRPr>
                    </a:p>
                  </a:txBody>
                  <a:tcPr marL="54603" marR="54603" marT="0" marB="0"/>
                </a:tc>
                <a:extLst>
                  <a:ext uri="{0D108BD9-81ED-4DB2-BD59-A6C34878D82A}">
                    <a16:rowId xmlns:a16="http://schemas.microsoft.com/office/drawing/2014/main" val="1476575363"/>
                  </a:ext>
                </a:extLst>
              </a:tr>
              <a:tr h="1185333">
                <a:tc>
                  <a:txBody>
                    <a:bodyPr/>
                    <a:lstStyle/>
                    <a:p>
                      <a:pPr marL="0" marR="0">
                        <a:spcBef>
                          <a:spcPts val="0"/>
                        </a:spcBef>
                        <a:spcAft>
                          <a:spcPts val="0"/>
                        </a:spcAft>
                      </a:pPr>
                      <a:r>
                        <a:rPr lang="en-US" sz="800">
                          <a:effectLst/>
                        </a:rPr>
                        <a:t>ANSI C12.21-2006 (R2016)</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10/18/21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Protocol Specification for Telephone Modem Communication</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17 WG4</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Reaff Balloted 1/30/23</a:t>
                      </a:r>
                    </a:p>
                    <a:p>
                      <a:pPr marL="0" marR="0">
                        <a:spcBef>
                          <a:spcPts val="0"/>
                        </a:spcBef>
                        <a:spcAft>
                          <a:spcPts val="0"/>
                        </a:spcAft>
                      </a:pPr>
                      <a:r>
                        <a:rPr lang="en-US" sz="800">
                          <a:effectLst/>
                        </a:rPr>
                        <a:t>Ballot passed. Submitted for BSR 8 to ANSI</a:t>
                      </a:r>
                    </a:p>
                    <a:p>
                      <a:pPr marL="0" marR="0">
                        <a:spcBef>
                          <a:spcPts val="0"/>
                        </a:spcBef>
                        <a:spcAft>
                          <a:spcPts val="0"/>
                        </a:spcAft>
                      </a:pPr>
                      <a:r>
                        <a:rPr lang="en-US" sz="800">
                          <a:effectLst/>
                          <a:highlight>
                            <a:srgbClr val="00FF00"/>
                          </a:highlight>
                        </a:rPr>
                        <a:t> Approved 10/31/23</a:t>
                      </a:r>
                      <a:endParaRPr lang="en-US" sz="800">
                        <a:effectLst/>
                      </a:endParaRPr>
                    </a:p>
                    <a:p>
                      <a:pPr marL="0" marR="0">
                        <a:spcBef>
                          <a:spcPts val="0"/>
                        </a:spcBef>
                        <a:spcAft>
                          <a:spcPts val="0"/>
                        </a:spcAft>
                      </a:pPr>
                      <a:r>
                        <a:rPr lang="en-US" sz="800">
                          <a:effectLst/>
                          <a:highlight>
                            <a:srgbClr val="00FF00"/>
                          </a:highlight>
                        </a:rPr>
                        <a:t>Published Jan  2024</a:t>
                      </a:r>
                      <a:endParaRPr lang="en-US" sz="800">
                        <a:effectLst/>
                      </a:endParaRPr>
                    </a:p>
                    <a:p>
                      <a:pPr marL="0" marR="0">
                        <a:spcBef>
                          <a:spcPts val="0"/>
                        </a:spcBef>
                        <a:spcAft>
                          <a:spcPts val="0"/>
                        </a:spcAft>
                      </a:pPr>
                      <a:r>
                        <a:rPr lang="en-US" sz="800">
                          <a:effectLst/>
                        </a:rPr>
                        <a:t> </a:t>
                      </a:r>
                      <a:endParaRPr lang="en-US" sz="80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1960421585"/>
                  </a:ext>
                </a:extLst>
              </a:tr>
              <a:tr h="592667">
                <a:tc>
                  <a:txBody>
                    <a:bodyPr/>
                    <a:lstStyle/>
                    <a:p>
                      <a:pPr marL="0" marR="0">
                        <a:spcBef>
                          <a:spcPts val="0"/>
                        </a:spcBef>
                        <a:spcAft>
                          <a:spcPts val="0"/>
                        </a:spcAft>
                      </a:pPr>
                      <a:r>
                        <a:rPr lang="en-US" sz="800">
                          <a:effectLst/>
                        </a:rPr>
                        <a:t>ANSI C12.22-2012(R2020)</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6/18/20</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Protocol Specification for Interfacing to Data Communication Networks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17 WG1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BSR 9 Submitted March 29, 2015</a:t>
                      </a:r>
                    </a:p>
                    <a:p>
                      <a:pPr marL="0" marR="0">
                        <a:spcBef>
                          <a:spcPts val="0"/>
                        </a:spcBef>
                        <a:spcAft>
                          <a:spcPts val="0"/>
                        </a:spcAft>
                      </a:pPr>
                      <a:r>
                        <a:rPr lang="en-US" sz="800">
                          <a:effectLst/>
                        </a:rPr>
                        <a:t>Published July 15, 2015</a:t>
                      </a:r>
                    </a:p>
                    <a:p>
                      <a:pPr marL="0" marR="0">
                        <a:spcBef>
                          <a:spcPts val="0"/>
                        </a:spcBef>
                        <a:spcAft>
                          <a:spcPts val="0"/>
                        </a:spcAft>
                      </a:pPr>
                      <a:r>
                        <a:rPr lang="en-US" sz="800">
                          <a:effectLst/>
                        </a:rPr>
                        <a:t>Published 09-24-20</a:t>
                      </a:r>
                      <a:endParaRPr lang="en-US" sz="80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1967487806"/>
                  </a:ext>
                </a:extLst>
              </a:tr>
              <a:tr h="395111">
                <a:tc>
                  <a:txBody>
                    <a:bodyPr/>
                    <a:lstStyle/>
                    <a:p>
                      <a:pPr marL="0" marR="0">
                        <a:spcBef>
                          <a:spcPts val="0"/>
                        </a:spcBef>
                        <a:spcAft>
                          <a:spcPts val="0"/>
                        </a:spcAft>
                      </a:pPr>
                      <a:r>
                        <a:rPr lang="en-US" sz="800">
                          <a:effectLst/>
                        </a:rPr>
                        <a:t>C12.23-201X</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On hold</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AMR Device Compliance Test Standards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17 WG3</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 –1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MOU signed – Work on hold as of spring 2015</a:t>
                      </a:r>
                      <a:endParaRPr lang="en-US" sz="80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2308249854"/>
                  </a:ext>
                </a:extLst>
              </a:tr>
              <a:tr h="592667">
                <a:tc>
                  <a:txBody>
                    <a:bodyPr/>
                    <a:lstStyle/>
                    <a:p>
                      <a:pPr marL="0" marR="0">
                        <a:spcBef>
                          <a:spcPts val="0"/>
                        </a:spcBef>
                        <a:spcAft>
                          <a:spcPts val="0"/>
                        </a:spcAft>
                      </a:pPr>
                      <a:r>
                        <a:rPr lang="en-US" sz="800">
                          <a:effectLst/>
                        </a:rPr>
                        <a:t>NEMA C12.24 TR -2022</a:t>
                      </a:r>
                    </a:p>
                    <a:p>
                      <a:pPr marL="0" marR="0">
                        <a:spcBef>
                          <a:spcPts val="0"/>
                        </a:spcBef>
                        <a:spcAft>
                          <a:spcPts val="0"/>
                        </a:spcAft>
                      </a:pPr>
                      <a:r>
                        <a:rPr lang="en-US" sz="800">
                          <a:effectLst/>
                        </a:rPr>
                        <a:t>ANSI Registered Tech Report</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Feb 10, 2021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Definitions for Calculations of VA,</a:t>
                      </a:r>
                    </a:p>
                    <a:p>
                      <a:pPr marL="0" marR="0">
                        <a:spcBef>
                          <a:spcPts val="0"/>
                        </a:spcBef>
                        <a:spcAft>
                          <a:spcPts val="0"/>
                        </a:spcAft>
                      </a:pPr>
                      <a:r>
                        <a:rPr lang="en-US" sz="800">
                          <a:effectLst/>
                        </a:rPr>
                        <a:t>VAh, VAR, and VARh for Poly-Phase Electricity Meters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C12 Main</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dirty="0">
                          <a:effectLst/>
                        </a:rPr>
                        <a:t>Published May 13, 2022</a:t>
                      </a:r>
                      <a:endParaRPr lang="en-US" sz="800" dirty="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2096251112"/>
                  </a:ext>
                </a:extLst>
              </a:tr>
            </a:tbl>
          </a:graphicData>
        </a:graphic>
      </p:graphicFrame>
    </p:spTree>
    <p:extLst>
      <p:ext uri="{BB962C8B-B14F-4D97-AF65-F5344CB8AC3E}">
        <p14:creationId xmlns:p14="http://schemas.microsoft.com/office/powerpoint/2010/main" val="1892688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SC17</a:t>
            </a:r>
          </a:p>
        </p:txBody>
      </p:sp>
      <p:sp>
        <p:nvSpPr>
          <p:cNvPr id="16387" name="Rectangle 3"/>
          <p:cNvSpPr>
            <a:spLocks noGrp="1" noChangeArrowheads="1"/>
          </p:cNvSpPr>
          <p:nvPr>
            <p:ph idx="1"/>
          </p:nvPr>
        </p:nvSpPr>
        <p:spPr/>
        <p:txBody>
          <a:bodyPr>
            <a:normAutofit fontScale="47500" lnSpcReduction="20000"/>
          </a:bodyPr>
          <a:lstStyle/>
          <a:p>
            <a:pPr>
              <a:buFont typeface="Wingdings" panose="05000000000000000000" pitchFamily="2" charset="2"/>
              <a:buChar char="Ø"/>
            </a:pPr>
            <a:r>
              <a:rPr lang="en-US" sz="3000" dirty="0">
                <a:latin typeface="Calibri" panose="020F0502020204030204" pitchFamily="34" charset="0"/>
              </a:rPr>
              <a:t>C12.17 Sub Committee Work on C12.18, C12.19, C12.21, C12.22, C12.23, C12.26 (Data Communications Protocols)</a:t>
            </a:r>
          </a:p>
          <a:p>
            <a:pPr lvl="1">
              <a:lnSpc>
                <a:spcPct val="110000"/>
              </a:lnSpc>
              <a:spcAft>
                <a:spcPts val="600"/>
              </a:spcAft>
            </a:pPr>
            <a:r>
              <a:rPr lang="en-US" sz="2600" dirty="0">
                <a:latin typeface="Calibri" panose="020F0502020204030204" pitchFamily="34" charset="0"/>
              </a:rPr>
              <a:t>C12.18 – Published Jan 2024</a:t>
            </a:r>
          </a:p>
          <a:p>
            <a:pPr marR="0" lvl="1">
              <a:lnSpc>
                <a:spcPct val="110000"/>
              </a:lnSpc>
              <a:spcAft>
                <a:spcPts val="600"/>
              </a:spcAft>
            </a:pPr>
            <a:r>
              <a:rPr lang="en-US" sz="2600" dirty="0">
                <a:latin typeface="Calibri" panose="020F0502020204030204" pitchFamily="34" charset="0"/>
              </a:rPr>
              <a:t>C12.21 – Published Jan 2024</a:t>
            </a:r>
          </a:p>
          <a:p>
            <a:pPr marR="0" lvl="1">
              <a:lnSpc>
                <a:spcPct val="110000"/>
              </a:lnSpc>
              <a:spcAft>
                <a:spcPts val="600"/>
              </a:spcAft>
            </a:pPr>
            <a:r>
              <a:rPr lang="en-US" sz="2600" dirty="0">
                <a:latin typeface="Calibri" panose="020F0502020204030204" pitchFamily="34" charset="0"/>
              </a:rPr>
              <a:t>C12 Main committee response to:</a:t>
            </a:r>
          </a:p>
          <a:p>
            <a:pPr lvl="2">
              <a:lnSpc>
                <a:spcPct val="110000"/>
              </a:lnSpc>
              <a:spcAft>
                <a:spcPts val="600"/>
              </a:spcAft>
            </a:pPr>
            <a:r>
              <a:rPr lang="en-US" sz="2200" dirty="0">
                <a:latin typeface="Calibri" panose="020F0502020204030204" pitchFamily="34" charset="0"/>
              </a:rPr>
              <a:t>Ballot to Approve C12 iec62056-6-1 ED4.</a:t>
            </a:r>
          </a:p>
          <a:p>
            <a:pPr lvl="2">
              <a:lnSpc>
                <a:spcPct val="110000"/>
              </a:lnSpc>
              <a:spcAft>
                <a:spcPts val="600"/>
              </a:spcAft>
            </a:pPr>
            <a:r>
              <a:rPr lang="en-US" sz="2200" dirty="0">
                <a:latin typeface="Calibri" panose="020F0502020204030204" pitchFamily="34" charset="0"/>
              </a:rPr>
              <a:t>Ballot to Approve C12 iec62056-6-2 ED4.</a:t>
            </a:r>
          </a:p>
          <a:p>
            <a:pPr lvl="2">
              <a:lnSpc>
                <a:spcPct val="110000"/>
              </a:lnSpc>
              <a:spcAft>
                <a:spcPts val="600"/>
              </a:spcAft>
            </a:pPr>
            <a:r>
              <a:rPr lang="en-US" sz="2200" dirty="0">
                <a:latin typeface="Calibri" panose="020F0502020204030204" pitchFamily="34" charset="0"/>
              </a:rPr>
              <a:t>Ballot to Approve C12 iec62056-8-8 ED1.</a:t>
            </a:r>
          </a:p>
          <a:p>
            <a:pPr lvl="2">
              <a:lnSpc>
                <a:spcPct val="110000"/>
              </a:lnSpc>
              <a:spcAft>
                <a:spcPts val="600"/>
              </a:spcAft>
            </a:pPr>
            <a:r>
              <a:rPr lang="en-US" sz="2200" dirty="0">
                <a:latin typeface="Calibri" panose="020F0502020204030204" pitchFamily="34" charset="0"/>
              </a:rPr>
              <a:t>Ballot to Approve C12 iec62056-5-3 ed 4.0</a:t>
            </a:r>
          </a:p>
          <a:p>
            <a:pPr marR="0" lvl="1">
              <a:lnSpc>
                <a:spcPct val="110000"/>
              </a:lnSpc>
              <a:spcAft>
                <a:spcPts val="600"/>
              </a:spcAft>
            </a:pPr>
            <a:r>
              <a:rPr lang="en-US" sz="2600" dirty="0">
                <a:latin typeface="Calibri" panose="020F0502020204030204" pitchFamily="34" charset="0"/>
              </a:rPr>
              <a:t>Met this week. Had presentation by Sergio from </a:t>
            </a:r>
            <a:r>
              <a:rPr lang="en-US" sz="2600" dirty="0" err="1">
                <a:latin typeface="Calibri" panose="020F0502020204030204" pitchFamily="34" charset="0"/>
              </a:rPr>
              <a:t>DLMS</a:t>
            </a:r>
            <a:r>
              <a:rPr lang="en-US" sz="2600" dirty="0">
                <a:latin typeface="Calibri" panose="020F0502020204030204" pitchFamily="34" charset="0"/>
              </a:rPr>
              <a:t> UA on the 2 Generic Companion Profiles recently published. One is for a metrologically valid remote display and the other is for an EV charging station.</a:t>
            </a:r>
          </a:p>
          <a:p>
            <a:pPr marR="0" lvl="1">
              <a:lnSpc>
                <a:spcPct val="110000"/>
              </a:lnSpc>
              <a:spcAft>
                <a:spcPts val="600"/>
              </a:spcAft>
            </a:pPr>
            <a:r>
              <a:rPr lang="en-US" sz="2600" dirty="0">
                <a:latin typeface="Calibri" panose="020F0502020204030204" pitchFamily="34" charset="0"/>
              </a:rPr>
              <a:t>Several additions/updates were outlined for work on C12.18, 12.19 and C12.22, related to labeling items, Bluetooth communications and security. </a:t>
            </a:r>
            <a:r>
              <a:rPr lang="en-US" sz="2600" dirty="0" err="1">
                <a:latin typeface="Calibri" panose="020F0502020204030204" pitchFamily="34" charset="0"/>
              </a:rPr>
              <a:t>WG</a:t>
            </a:r>
            <a:r>
              <a:rPr lang="en-US" sz="2600" dirty="0">
                <a:latin typeface="Calibri" panose="020F0502020204030204" pitchFamily="34" charset="0"/>
              </a:rPr>
              <a:t> 1 and 2 meetings will be scheduled by the end of May to meet to address them.</a:t>
            </a:r>
          </a:p>
          <a:p>
            <a:pPr marR="0" lvl="1">
              <a:lnSpc>
                <a:spcPct val="110000"/>
              </a:lnSpc>
              <a:spcAft>
                <a:spcPts val="600"/>
              </a:spcAft>
            </a:pPr>
            <a:r>
              <a:rPr lang="en-US" sz="2600" dirty="0">
                <a:latin typeface="Calibri" panose="020F0502020204030204" pitchFamily="34" charset="0"/>
              </a:rPr>
              <a:t>A standalone document (possibly a guide) in ANSI C12 on the “Protection of Metrological Quantities” is being looked at for development.</a:t>
            </a:r>
          </a:p>
          <a:p>
            <a:pPr marR="0" lvl="1">
              <a:lnSpc>
                <a:spcPct val="110000"/>
              </a:lnSpc>
              <a:spcAft>
                <a:spcPts val="600"/>
              </a:spcAft>
            </a:pPr>
            <a:r>
              <a:rPr lang="en-US" sz="2600" dirty="0">
                <a:latin typeface="Calibri" panose="020F0502020204030204" pitchFamily="34" charset="0"/>
              </a:rPr>
              <a:t>A new segment of information passing should be integrated into SC17 work allowing for separate aps loaded into a meter and report the data back in a different means.</a:t>
            </a:r>
          </a:p>
          <a:p>
            <a:pPr marL="457200" marR="0" lvl="1" indent="0">
              <a:lnSpc>
                <a:spcPct val="110000"/>
              </a:lnSpc>
              <a:spcAft>
                <a:spcPts val="600"/>
              </a:spcAft>
              <a:buNone/>
            </a:pPr>
            <a:r>
              <a:rPr lang="en-US" sz="2600" dirty="0">
                <a:latin typeface="Calibri" panose="020F0502020204030204" pitchFamily="34" charset="0"/>
              </a:rPr>
              <a:t> </a:t>
            </a: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4EDF1B-E17A-44CA-A923-FFFA7D66114E}"/>
              </a:ext>
            </a:extLst>
          </p:cNvPr>
          <p:cNvSpPr>
            <a:spLocks noGrp="1"/>
          </p:cNvSpPr>
          <p:nvPr>
            <p:ph type="title"/>
          </p:nvPr>
        </p:nvSpPr>
        <p:spPr>
          <a:xfrm>
            <a:off x="1143000" y="234568"/>
            <a:ext cx="7663249" cy="679832"/>
          </a:xfrm>
        </p:spPr>
        <p:txBody>
          <a:bodyPr/>
          <a:lstStyle/>
          <a:p>
            <a:r>
              <a:rPr lang="en-US" sz="2700" dirty="0"/>
              <a:t>ANSI Standards Related to Electric Metering (cont.)</a:t>
            </a:r>
          </a:p>
        </p:txBody>
      </p:sp>
      <p:sp>
        <p:nvSpPr>
          <p:cNvPr id="3" name="Footer Placeholder 2">
            <a:extLst>
              <a:ext uri="{FF2B5EF4-FFF2-40B4-BE49-F238E27FC236}">
                <a16:creationId xmlns:a16="http://schemas.microsoft.com/office/drawing/2014/main" id="{C28F308E-EEA6-46F5-B00A-B4683DA8652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D1DD58D5-E0CF-44C6-A8EA-29EDCE766712}"/>
              </a:ext>
            </a:extLst>
          </p:cNvPr>
          <p:cNvSpPr>
            <a:spLocks noGrp="1"/>
          </p:cNvSpPr>
          <p:nvPr>
            <p:ph type="sldNum" sz="quarter" idx="4"/>
          </p:nvPr>
        </p:nvSpPr>
        <p:spPr/>
        <p:txBody>
          <a:bodyPr/>
          <a:lstStyle/>
          <a:p>
            <a:fld id="{4BEAC4C4-F0A7-4B61-A827-E4198D078267}" type="slidenum">
              <a:rPr lang="en-US" smtClean="0"/>
              <a:t>15</a:t>
            </a:fld>
            <a:endParaRPr lang="en-US" dirty="0"/>
          </a:p>
        </p:txBody>
      </p:sp>
      <p:graphicFrame>
        <p:nvGraphicFramePr>
          <p:cNvPr id="10" name="Table 9">
            <a:extLst>
              <a:ext uri="{FF2B5EF4-FFF2-40B4-BE49-F238E27FC236}">
                <a16:creationId xmlns:a16="http://schemas.microsoft.com/office/drawing/2014/main" id="{106AF14C-8287-1F85-0558-BBF28BE7B886}"/>
              </a:ext>
            </a:extLst>
          </p:cNvPr>
          <p:cNvGraphicFramePr>
            <a:graphicFrameLocks noGrp="1"/>
          </p:cNvGraphicFramePr>
          <p:nvPr>
            <p:extLst>
              <p:ext uri="{D42A27DB-BD31-4B8C-83A1-F6EECF244321}">
                <p14:modId xmlns:p14="http://schemas.microsoft.com/office/powerpoint/2010/main" val="1213121247"/>
              </p:ext>
            </p:extLst>
          </p:nvPr>
        </p:nvGraphicFramePr>
        <p:xfrm>
          <a:off x="685800" y="990600"/>
          <a:ext cx="8001000" cy="5346018"/>
        </p:xfrm>
        <a:graphic>
          <a:graphicData uri="http://schemas.openxmlformats.org/drawingml/2006/table">
            <a:tbl>
              <a:tblPr>
                <a:tableStyleId>{5C22544A-7EE6-4342-B048-85BDC9FD1C3A}</a:tableStyleId>
              </a:tblPr>
              <a:tblGrid>
                <a:gridCol w="1556551">
                  <a:extLst>
                    <a:ext uri="{9D8B030D-6E8A-4147-A177-3AD203B41FA5}">
                      <a16:colId xmlns:a16="http://schemas.microsoft.com/office/drawing/2014/main" val="706459619"/>
                    </a:ext>
                  </a:extLst>
                </a:gridCol>
                <a:gridCol w="934165">
                  <a:extLst>
                    <a:ext uri="{9D8B030D-6E8A-4147-A177-3AD203B41FA5}">
                      <a16:colId xmlns:a16="http://schemas.microsoft.com/office/drawing/2014/main" val="725324417"/>
                    </a:ext>
                  </a:extLst>
                </a:gridCol>
                <a:gridCol w="1992455">
                  <a:extLst>
                    <a:ext uri="{9D8B030D-6E8A-4147-A177-3AD203B41FA5}">
                      <a16:colId xmlns:a16="http://schemas.microsoft.com/office/drawing/2014/main" val="3923082184"/>
                    </a:ext>
                  </a:extLst>
                </a:gridCol>
                <a:gridCol w="858279">
                  <a:extLst>
                    <a:ext uri="{9D8B030D-6E8A-4147-A177-3AD203B41FA5}">
                      <a16:colId xmlns:a16="http://schemas.microsoft.com/office/drawing/2014/main" val="283344099"/>
                    </a:ext>
                  </a:extLst>
                </a:gridCol>
                <a:gridCol w="815337">
                  <a:extLst>
                    <a:ext uri="{9D8B030D-6E8A-4147-A177-3AD203B41FA5}">
                      <a16:colId xmlns:a16="http://schemas.microsoft.com/office/drawing/2014/main" val="3010836461"/>
                    </a:ext>
                  </a:extLst>
                </a:gridCol>
                <a:gridCol w="1844213">
                  <a:extLst>
                    <a:ext uri="{9D8B030D-6E8A-4147-A177-3AD203B41FA5}">
                      <a16:colId xmlns:a16="http://schemas.microsoft.com/office/drawing/2014/main" val="1966732380"/>
                    </a:ext>
                  </a:extLst>
                </a:gridCol>
              </a:tblGrid>
              <a:tr h="803683">
                <a:tc>
                  <a:txBody>
                    <a:bodyPr/>
                    <a:lstStyle/>
                    <a:p>
                      <a:pPr marL="0" marR="0">
                        <a:spcBef>
                          <a:spcPts val="0"/>
                        </a:spcBef>
                        <a:spcAft>
                          <a:spcPts val="0"/>
                        </a:spcAft>
                      </a:pPr>
                      <a:r>
                        <a:rPr lang="en-US" sz="800">
                          <a:effectLst/>
                        </a:rPr>
                        <a:t>ANSI C12.29 TR-2022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 </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Field Testing of Metering Sites Technical Report</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SC29</a:t>
                      </a:r>
                    </a:p>
                    <a:p>
                      <a:pPr marL="0" marR="0" algn="ctr">
                        <a:spcBef>
                          <a:spcPts val="0"/>
                        </a:spcBef>
                        <a:spcAft>
                          <a:spcPts val="0"/>
                        </a:spcAft>
                      </a:pPr>
                      <a:r>
                        <a:rPr lang="en-US" sz="800">
                          <a:effectLst/>
                        </a:rPr>
                        <a:t>Hardy</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dirty="0">
                          <a:effectLst/>
                          <a:highlight>
                            <a:srgbClr val="00FF00"/>
                          </a:highlight>
                        </a:rPr>
                        <a:t>Published March 21, 2023.</a:t>
                      </a:r>
                      <a:endParaRPr lang="en-US" sz="800" dirty="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1820682203"/>
                  </a:ext>
                </a:extLst>
              </a:tr>
              <a:tr h="1514112">
                <a:tc>
                  <a:txBody>
                    <a:bodyPr/>
                    <a:lstStyle/>
                    <a:p>
                      <a:pPr marL="0" marR="0">
                        <a:spcBef>
                          <a:spcPts val="0"/>
                        </a:spcBef>
                        <a:spcAft>
                          <a:spcPts val="0"/>
                        </a:spcAft>
                      </a:pPr>
                      <a:r>
                        <a:rPr lang="en-US" sz="800">
                          <a:effectLst/>
                        </a:rPr>
                        <a:t>ANSI C12.30-2022</a:t>
                      </a:r>
                    </a:p>
                    <a:p>
                      <a:pPr marL="0" marR="0">
                        <a:spcBef>
                          <a:spcPts val="0"/>
                        </a:spcBef>
                        <a:spcAft>
                          <a:spcPts val="0"/>
                        </a:spcAft>
                      </a:pPr>
                      <a:r>
                        <a:rPr lang="en-US" sz="800">
                          <a:effectLst/>
                        </a:rPr>
                        <a:t> </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12-5-22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dirty="0">
                          <a:effectLst/>
                        </a:rPr>
                        <a:t>Test Requirements for:</a:t>
                      </a:r>
                    </a:p>
                    <a:p>
                      <a:pPr marL="0" marR="0">
                        <a:spcBef>
                          <a:spcPts val="0"/>
                        </a:spcBef>
                        <a:spcAft>
                          <a:spcPts val="0"/>
                        </a:spcAft>
                      </a:pPr>
                      <a:r>
                        <a:rPr lang="en-US" sz="800" dirty="0">
                          <a:effectLst/>
                        </a:rPr>
                        <a:t>Metering Devices Equipped with Service Switches</a:t>
                      </a:r>
                      <a:endParaRPr lang="en-US" sz="800" dirty="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highlight>
                            <a:srgbClr val="00FF00"/>
                          </a:highlight>
                        </a:rPr>
                        <a:t>Standard Published 4-3-23.</a:t>
                      </a:r>
                      <a:endParaRPr lang="en-US" sz="800">
                        <a:effectLst/>
                      </a:endParaRPr>
                    </a:p>
                    <a:p>
                      <a:pPr marL="0" marR="0">
                        <a:spcBef>
                          <a:spcPts val="0"/>
                        </a:spcBef>
                        <a:spcAft>
                          <a:spcPts val="0"/>
                        </a:spcAft>
                      </a:pPr>
                      <a:r>
                        <a:rPr lang="en-US" sz="800">
                          <a:effectLst/>
                          <a:highlight>
                            <a:srgbClr val="FFFF00"/>
                          </a:highlight>
                        </a:rPr>
                        <a:t>Technical Report Withdrawn</a:t>
                      </a:r>
                      <a:endParaRPr lang="en-US" sz="800">
                        <a:effectLst/>
                      </a:endParaRPr>
                    </a:p>
                    <a:p>
                      <a:pPr marL="0" marR="0">
                        <a:spcBef>
                          <a:spcPts val="0"/>
                        </a:spcBef>
                        <a:spcAft>
                          <a:spcPts val="0"/>
                        </a:spcAft>
                      </a:pPr>
                      <a:r>
                        <a:rPr lang="en-US" sz="800">
                          <a:effectLst/>
                        </a:rPr>
                        <a:t> </a:t>
                      </a:r>
                    </a:p>
                    <a:p>
                      <a:pPr marL="0" marR="0">
                        <a:spcBef>
                          <a:spcPts val="0"/>
                        </a:spcBef>
                        <a:spcAft>
                          <a:spcPts val="0"/>
                        </a:spcAft>
                      </a:pPr>
                      <a:r>
                        <a:rPr lang="en-US" sz="800">
                          <a:effectLst/>
                        </a:rPr>
                        <a:t> </a:t>
                      </a:r>
                      <a:endParaRPr lang="en-US" sz="80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1085613525"/>
                  </a:ext>
                </a:extLst>
              </a:tr>
              <a:tr h="1892639">
                <a:tc>
                  <a:txBody>
                    <a:bodyPr/>
                    <a:lstStyle/>
                    <a:p>
                      <a:pPr marL="0" marR="0">
                        <a:spcBef>
                          <a:spcPts val="0"/>
                        </a:spcBef>
                        <a:spcAft>
                          <a:spcPts val="0"/>
                        </a:spcAft>
                      </a:pPr>
                      <a:r>
                        <a:rPr lang="en-US" sz="800">
                          <a:effectLst/>
                        </a:rPr>
                        <a:t>C12.31G TR</a:t>
                      </a:r>
                    </a:p>
                    <a:p>
                      <a:pPr marL="0" marR="0">
                        <a:spcBef>
                          <a:spcPts val="0"/>
                        </a:spcBef>
                        <a:spcAft>
                          <a:spcPts val="0"/>
                        </a:spcAft>
                      </a:pPr>
                      <a:r>
                        <a:rPr lang="en-US" sz="800">
                          <a:effectLst/>
                        </a:rPr>
                        <a:t> </a:t>
                      </a:r>
                    </a:p>
                    <a:p>
                      <a:pPr marL="0" marR="0">
                        <a:spcBef>
                          <a:spcPts val="0"/>
                        </a:spcBef>
                        <a:spcAft>
                          <a:spcPts val="0"/>
                        </a:spcAft>
                      </a:pPr>
                      <a:r>
                        <a:rPr lang="en-US" sz="800">
                          <a:effectLst/>
                        </a:rPr>
                        <a:t> </a:t>
                      </a:r>
                    </a:p>
                    <a:p>
                      <a:pPr marL="0" marR="0">
                        <a:spcBef>
                          <a:spcPts val="0"/>
                        </a:spcBef>
                        <a:spcAft>
                          <a:spcPts val="0"/>
                        </a:spcAft>
                      </a:pPr>
                      <a:r>
                        <a:rPr lang="en-US" sz="800">
                          <a:effectLst/>
                        </a:rPr>
                        <a:t>C12.31 TR</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 </a:t>
                      </a:r>
                    </a:p>
                    <a:p>
                      <a:pPr marL="0" marR="0">
                        <a:spcBef>
                          <a:spcPts val="0"/>
                        </a:spcBef>
                        <a:spcAft>
                          <a:spcPts val="0"/>
                        </a:spcAft>
                      </a:pPr>
                      <a:r>
                        <a:rPr lang="en-US" sz="800">
                          <a:effectLst/>
                        </a:rPr>
                        <a:t> </a:t>
                      </a:r>
                    </a:p>
                    <a:p>
                      <a:pPr marL="0" marR="0">
                        <a:spcBef>
                          <a:spcPts val="0"/>
                        </a:spcBef>
                        <a:spcAft>
                          <a:spcPts val="0"/>
                        </a:spcAft>
                      </a:pPr>
                      <a:r>
                        <a:rPr lang="en-US" sz="800">
                          <a:effectLst/>
                        </a:rPr>
                        <a:t> </a:t>
                      </a:r>
                    </a:p>
                    <a:p>
                      <a:pPr marL="0" marR="0">
                        <a:spcBef>
                          <a:spcPts val="0"/>
                        </a:spcBef>
                        <a:spcAft>
                          <a:spcPts val="0"/>
                        </a:spcAft>
                      </a:pPr>
                      <a:r>
                        <a:rPr lang="en-US" sz="800">
                          <a:effectLst/>
                        </a:rPr>
                        <a:t>In progress</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dirty="0">
                          <a:effectLst/>
                        </a:rPr>
                        <a:t>Guide for the Measurement of Voltage, Current, Power, Energy, and Power Factor</a:t>
                      </a:r>
                    </a:p>
                    <a:p>
                      <a:pPr marL="0" marR="0">
                        <a:spcBef>
                          <a:spcPts val="0"/>
                        </a:spcBef>
                        <a:spcAft>
                          <a:spcPts val="0"/>
                        </a:spcAft>
                      </a:pPr>
                      <a:r>
                        <a:rPr lang="en-US" sz="800" dirty="0">
                          <a:effectLst/>
                        </a:rPr>
                        <a:t> </a:t>
                      </a:r>
                    </a:p>
                    <a:p>
                      <a:pPr marL="0" marR="0">
                        <a:spcBef>
                          <a:spcPts val="0"/>
                        </a:spcBef>
                        <a:spcAft>
                          <a:spcPts val="0"/>
                        </a:spcAft>
                      </a:pPr>
                      <a:r>
                        <a:rPr lang="en-US" sz="800" dirty="0">
                          <a:effectLst/>
                        </a:rPr>
                        <a:t>Understanding and Applying C12.31G</a:t>
                      </a:r>
                      <a:endParaRPr lang="en-US" sz="800" dirty="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31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8EI-1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C12.31G Published Jan 31, 2024</a:t>
                      </a:r>
                    </a:p>
                    <a:p>
                      <a:pPr marL="0" marR="0">
                        <a:spcBef>
                          <a:spcPts val="0"/>
                        </a:spcBef>
                        <a:spcAft>
                          <a:spcPts val="0"/>
                        </a:spcAft>
                      </a:pPr>
                      <a:r>
                        <a:rPr lang="en-US" sz="800">
                          <a:effectLst/>
                        </a:rPr>
                        <a:t> </a:t>
                      </a:r>
                    </a:p>
                    <a:p>
                      <a:pPr marL="0" marR="0">
                        <a:spcBef>
                          <a:spcPts val="0"/>
                        </a:spcBef>
                        <a:spcAft>
                          <a:spcPts val="0"/>
                        </a:spcAft>
                      </a:pPr>
                      <a:r>
                        <a:rPr lang="en-US" sz="800">
                          <a:effectLst/>
                        </a:rPr>
                        <a:t> 2021-notified of a patent</a:t>
                      </a:r>
                      <a:endParaRPr lang="en-US" sz="80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374929748"/>
                  </a:ext>
                </a:extLst>
              </a:tr>
              <a:tr h="1135584">
                <a:tc>
                  <a:txBody>
                    <a:bodyPr/>
                    <a:lstStyle/>
                    <a:p>
                      <a:pPr marL="0" marR="0">
                        <a:spcBef>
                          <a:spcPts val="0"/>
                        </a:spcBef>
                        <a:spcAft>
                          <a:spcPts val="0"/>
                        </a:spcAft>
                      </a:pPr>
                      <a:r>
                        <a:rPr lang="en-US" sz="800">
                          <a:effectLst/>
                        </a:rPr>
                        <a:t>ANSI C12.32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3/4/21</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DC Metering</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lgn="ctr">
                        <a:spcBef>
                          <a:spcPts val="0"/>
                        </a:spcBef>
                        <a:spcAft>
                          <a:spcPts val="0"/>
                        </a:spcAft>
                      </a:pPr>
                      <a:r>
                        <a:rPr lang="en-US" sz="800">
                          <a:effectLst/>
                        </a:rPr>
                        <a:t>SC 32</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a:effectLst/>
                        </a:rPr>
                        <a:t> </a:t>
                      </a:r>
                      <a:endParaRPr lang="en-US" sz="800">
                        <a:effectLst/>
                        <a:latin typeface="Courier New" panose="02070309020205020404" pitchFamily="49" charset="0"/>
                        <a:ea typeface="Times New Roman" panose="02020603050405020304" pitchFamily="18" charset="0"/>
                      </a:endParaRPr>
                    </a:p>
                  </a:txBody>
                  <a:tcPr marL="54603" marR="54603" marT="0" marB="0"/>
                </a:tc>
                <a:tc>
                  <a:txBody>
                    <a:bodyPr/>
                    <a:lstStyle/>
                    <a:p>
                      <a:pPr marL="0" marR="0">
                        <a:spcBef>
                          <a:spcPts val="0"/>
                        </a:spcBef>
                        <a:spcAft>
                          <a:spcPts val="0"/>
                        </a:spcAft>
                      </a:pPr>
                      <a:r>
                        <a:rPr lang="en-US" sz="800" dirty="0">
                          <a:effectLst/>
                        </a:rPr>
                        <a:t>Pins Filed April 2019</a:t>
                      </a:r>
                    </a:p>
                    <a:p>
                      <a:pPr marL="0" marR="0">
                        <a:spcBef>
                          <a:spcPts val="0"/>
                        </a:spcBef>
                        <a:spcAft>
                          <a:spcPts val="0"/>
                        </a:spcAft>
                      </a:pPr>
                      <a:r>
                        <a:rPr lang="en-US" sz="800" dirty="0">
                          <a:effectLst/>
                        </a:rPr>
                        <a:t>ANSI Approved 3/4/21– Published May 14, 2021</a:t>
                      </a:r>
                      <a:endParaRPr lang="en-US" sz="800" dirty="0">
                        <a:effectLst/>
                        <a:latin typeface="Courier New" panose="02070309020205020404" pitchFamily="49" charset="0"/>
                        <a:ea typeface="Times New Roman" panose="02020603050405020304" pitchFamily="18" charset="0"/>
                      </a:endParaRPr>
                    </a:p>
                  </a:txBody>
                  <a:tcPr marL="54603" marR="54603" marT="0" marB="0"/>
                </a:tc>
                <a:extLst>
                  <a:ext uri="{0D108BD9-81ED-4DB2-BD59-A6C34878D82A}">
                    <a16:rowId xmlns:a16="http://schemas.microsoft.com/office/drawing/2014/main" val="3207657982"/>
                  </a:ext>
                </a:extLst>
              </a:tr>
            </a:tbl>
          </a:graphicData>
        </a:graphic>
      </p:graphicFrame>
    </p:spTree>
    <p:extLst>
      <p:ext uri="{BB962C8B-B14F-4D97-AF65-F5344CB8AC3E}">
        <p14:creationId xmlns:p14="http://schemas.microsoft.com/office/powerpoint/2010/main" val="2872008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SC24</a:t>
            </a:r>
          </a:p>
        </p:txBody>
      </p:sp>
      <p:sp>
        <p:nvSpPr>
          <p:cNvPr id="16387" name="Rectangle 3"/>
          <p:cNvSpPr>
            <a:spLocks noGrp="1" noChangeArrowheads="1"/>
          </p:cNvSpPr>
          <p:nvPr>
            <p:ph idx="1"/>
          </p:nvPr>
        </p:nvSpPr>
        <p:spPr/>
        <p:txBody>
          <a:bodyPr>
            <a:normAutofit/>
          </a:bodyPr>
          <a:lstStyle/>
          <a:p>
            <a:pPr>
              <a:buFont typeface="Wingdings" panose="05000000000000000000" pitchFamily="2" charset="2"/>
              <a:buChar char="Ø"/>
            </a:pPr>
            <a:r>
              <a:rPr lang="en-US" sz="3000" dirty="0">
                <a:latin typeface="Calibri" panose="020F0502020204030204" pitchFamily="34" charset="0"/>
              </a:rPr>
              <a:t>C12 SC 24 Work on C12.31 (</a:t>
            </a:r>
            <a:r>
              <a:rPr lang="en-US" sz="3200" dirty="0">
                <a:effectLst/>
              </a:rPr>
              <a:t>Guide for the Measurement of Voltage, Current, Power, Energy, and Power Factor</a:t>
            </a:r>
            <a:r>
              <a:rPr lang="en-US" sz="3000" dirty="0">
                <a:latin typeface="Calibri" panose="020F0502020204030204" pitchFamily="34" charset="0"/>
              </a:rPr>
              <a:t>)</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As C12.31 comes into publication will it yield any revision to NEMA C12.24TR? May want to edit the title and scope of NEMA C12.24 TR to clarify (especially for the international community) that it is a compendium of equations and not a standard.</a:t>
            </a: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NEMA C12.31G TR guide has been published (definitions). Will begin work on the explanatory document.  Folks should send any implementation questions into subcommittee as they can use to help develop the explanatory document.</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lvl="1" indent="0">
              <a:lnSpc>
                <a:spcPct val="110000"/>
              </a:lnSpc>
              <a:spcAft>
                <a:spcPts val="600"/>
              </a:spcAft>
              <a:buNone/>
            </a:pPr>
            <a:r>
              <a:rPr lang="en-US" sz="2600" dirty="0">
                <a:latin typeface="Calibri" panose="020F0502020204030204" pitchFamily="34" charset="0"/>
              </a:rPr>
              <a:t> </a:t>
            </a: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16</a:t>
            </a:fld>
            <a:endParaRPr lang="en-US" dirty="0"/>
          </a:p>
        </p:txBody>
      </p:sp>
    </p:spTree>
    <p:extLst>
      <p:ext uri="{BB962C8B-B14F-4D97-AF65-F5344CB8AC3E}">
        <p14:creationId xmlns:p14="http://schemas.microsoft.com/office/powerpoint/2010/main" val="343936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SC29</a:t>
            </a:r>
          </a:p>
        </p:txBody>
      </p:sp>
      <p:sp>
        <p:nvSpPr>
          <p:cNvPr id="16387" name="Rectangle 3"/>
          <p:cNvSpPr>
            <a:spLocks noGrp="1" noChangeArrowheads="1"/>
          </p:cNvSpPr>
          <p:nvPr>
            <p:ph idx="1"/>
          </p:nvPr>
        </p:nvSpPr>
        <p:spPr/>
        <p:txBody>
          <a:bodyPr>
            <a:normAutofit/>
          </a:bodyPr>
          <a:lstStyle/>
          <a:p>
            <a:pPr>
              <a:buFont typeface="Wingdings" panose="05000000000000000000" pitchFamily="2" charset="2"/>
              <a:buChar char="Ø"/>
            </a:pPr>
            <a:r>
              <a:rPr lang="en-US" sz="3000" dirty="0">
                <a:latin typeface="Calibri" panose="020F0502020204030204" pitchFamily="34" charset="0"/>
              </a:rPr>
              <a:t>C12 SC 29 Work on C12.29 (Field Testing of Meters)</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Published as a Technical Report and not a Standard. No further action. Will be moved into C12.46.</a:t>
            </a:r>
          </a:p>
          <a:p>
            <a:pPr marL="742950" indent="-285750" hangingPunct="0">
              <a:spcBef>
                <a:spcPts val="0"/>
              </a:spcBef>
              <a:spcAft>
                <a:spcPts val="600"/>
              </a:spcAft>
            </a:pPr>
            <a:endParaRPr lang="en-US" sz="2600" dirty="0">
              <a:latin typeface="Calibri" panose="020F0502020204030204" pitchFamily="34" charset="0"/>
            </a:endParaRP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17</a:t>
            </a:fld>
            <a:endParaRPr lang="en-US" dirty="0"/>
          </a:p>
        </p:txBody>
      </p:sp>
    </p:spTree>
    <p:extLst>
      <p:ext uri="{BB962C8B-B14F-4D97-AF65-F5344CB8AC3E}">
        <p14:creationId xmlns:p14="http://schemas.microsoft.com/office/powerpoint/2010/main" val="2761427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SC32</a:t>
            </a:r>
          </a:p>
        </p:txBody>
      </p:sp>
      <p:sp>
        <p:nvSpPr>
          <p:cNvPr id="16387" name="Rectangle 3"/>
          <p:cNvSpPr>
            <a:spLocks noGrp="1" noChangeArrowheads="1"/>
          </p:cNvSpPr>
          <p:nvPr>
            <p:ph idx="1"/>
          </p:nvPr>
        </p:nvSpPr>
        <p:spPr/>
        <p:txBody>
          <a:bodyPr>
            <a:normAutofit/>
          </a:bodyPr>
          <a:lstStyle/>
          <a:p>
            <a:pPr>
              <a:buFont typeface="Wingdings" panose="05000000000000000000" pitchFamily="2" charset="2"/>
              <a:buChar char="Ø"/>
            </a:pPr>
            <a:r>
              <a:rPr lang="en-US" sz="3000" dirty="0">
                <a:latin typeface="Calibri" panose="020F0502020204030204" pitchFamily="34" charset="0"/>
              </a:rPr>
              <a:t>C12 SC 32 Work on C12.32 (DC Metering)</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Monthly meetings. Added some European manufacturers that provide good insight on high accuracy metering. Making adjustments to draft of revised document to align with C12.46.</a:t>
            </a:r>
            <a:endParaRPr lang="en-US" sz="2600" dirty="0">
              <a:latin typeface="Calibri" panose="020F0502020204030204" pitchFamily="34" charset="0"/>
            </a:endParaRP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18</a:t>
            </a:fld>
            <a:endParaRPr lang="en-US" dirty="0"/>
          </a:p>
        </p:txBody>
      </p:sp>
    </p:spTree>
    <p:extLst>
      <p:ext uri="{BB962C8B-B14F-4D97-AF65-F5344CB8AC3E}">
        <p14:creationId xmlns:p14="http://schemas.microsoft.com/office/powerpoint/2010/main" val="2900963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8A6EDD-BFED-4FD8-B648-15689B0CA05E}"/>
              </a:ext>
            </a:extLst>
          </p:cNvPr>
          <p:cNvSpPr>
            <a:spLocks noGrp="1"/>
          </p:cNvSpPr>
          <p:nvPr>
            <p:ph type="title"/>
          </p:nvPr>
        </p:nvSpPr>
        <p:spPr>
          <a:xfrm>
            <a:off x="1197575" y="291920"/>
            <a:ext cx="7663249" cy="679832"/>
          </a:xfrm>
        </p:spPr>
        <p:txBody>
          <a:bodyPr/>
          <a:lstStyle/>
          <a:p>
            <a:r>
              <a:rPr lang="en-US" sz="2700" dirty="0"/>
              <a:t>ANSI Standards Related to Electric Metering (cont.)</a:t>
            </a:r>
          </a:p>
        </p:txBody>
      </p:sp>
      <p:sp>
        <p:nvSpPr>
          <p:cNvPr id="3" name="Footer Placeholder 2">
            <a:extLst>
              <a:ext uri="{FF2B5EF4-FFF2-40B4-BE49-F238E27FC236}">
                <a16:creationId xmlns:a16="http://schemas.microsoft.com/office/drawing/2014/main" id="{21F3E929-B419-4054-8D77-B2A133B52F1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56FFC906-4608-400F-9F2F-AA7932E3E074}"/>
              </a:ext>
            </a:extLst>
          </p:cNvPr>
          <p:cNvSpPr>
            <a:spLocks noGrp="1"/>
          </p:cNvSpPr>
          <p:nvPr>
            <p:ph type="sldNum" sz="quarter" idx="4"/>
          </p:nvPr>
        </p:nvSpPr>
        <p:spPr/>
        <p:txBody>
          <a:bodyPr/>
          <a:lstStyle/>
          <a:p>
            <a:fld id="{4BEAC4C4-F0A7-4B61-A827-E4198D078267}" type="slidenum">
              <a:rPr lang="en-US" smtClean="0"/>
              <a:t>19</a:t>
            </a:fld>
            <a:endParaRPr lang="en-US" dirty="0"/>
          </a:p>
        </p:txBody>
      </p:sp>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0" name="Table 9">
            <a:extLst>
              <a:ext uri="{FF2B5EF4-FFF2-40B4-BE49-F238E27FC236}">
                <a16:creationId xmlns:a16="http://schemas.microsoft.com/office/drawing/2014/main" id="{D3E061F6-D84E-9AC0-8D22-216B018B1639}"/>
              </a:ext>
            </a:extLst>
          </p:cNvPr>
          <p:cNvGraphicFramePr>
            <a:graphicFrameLocks noGrp="1"/>
          </p:cNvGraphicFramePr>
          <p:nvPr>
            <p:extLst>
              <p:ext uri="{D42A27DB-BD31-4B8C-83A1-F6EECF244321}">
                <p14:modId xmlns:p14="http://schemas.microsoft.com/office/powerpoint/2010/main" val="2767649570"/>
              </p:ext>
            </p:extLst>
          </p:nvPr>
        </p:nvGraphicFramePr>
        <p:xfrm>
          <a:off x="457200" y="1066800"/>
          <a:ext cx="8305801" cy="4812617"/>
        </p:xfrm>
        <a:graphic>
          <a:graphicData uri="http://schemas.openxmlformats.org/drawingml/2006/table">
            <a:tbl>
              <a:tblPr>
                <a:tableStyleId>{5C22544A-7EE6-4342-B048-85BDC9FD1C3A}</a:tableStyleId>
              </a:tblPr>
              <a:tblGrid>
                <a:gridCol w="1615848">
                  <a:extLst>
                    <a:ext uri="{9D8B030D-6E8A-4147-A177-3AD203B41FA5}">
                      <a16:colId xmlns:a16="http://schemas.microsoft.com/office/drawing/2014/main" val="4175095658"/>
                    </a:ext>
                  </a:extLst>
                </a:gridCol>
                <a:gridCol w="969753">
                  <a:extLst>
                    <a:ext uri="{9D8B030D-6E8A-4147-A177-3AD203B41FA5}">
                      <a16:colId xmlns:a16="http://schemas.microsoft.com/office/drawing/2014/main" val="1127139255"/>
                    </a:ext>
                  </a:extLst>
                </a:gridCol>
                <a:gridCol w="2068359">
                  <a:extLst>
                    <a:ext uri="{9D8B030D-6E8A-4147-A177-3AD203B41FA5}">
                      <a16:colId xmlns:a16="http://schemas.microsoft.com/office/drawing/2014/main" val="106837624"/>
                    </a:ext>
                  </a:extLst>
                </a:gridCol>
                <a:gridCol w="890976">
                  <a:extLst>
                    <a:ext uri="{9D8B030D-6E8A-4147-A177-3AD203B41FA5}">
                      <a16:colId xmlns:a16="http://schemas.microsoft.com/office/drawing/2014/main" val="4247261517"/>
                    </a:ext>
                  </a:extLst>
                </a:gridCol>
                <a:gridCol w="846396">
                  <a:extLst>
                    <a:ext uri="{9D8B030D-6E8A-4147-A177-3AD203B41FA5}">
                      <a16:colId xmlns:a16="http://schemas.microsoft.com/office/drawing/2014/main" val="1360273471"/>
                    </a:ext>
                  </a:extLst>
                </a:gridCol>
                <a:gridCol w="1914469">
                  <a:extLst>
                    <a:ext uri="{9D8B030D-6E8A-4147-A177-3AD203B41FA5}">
                      <a16:colId xmlns:a16="http://schemas.microsoft.com/office/drawing/2014/main" val="1696612409"/>
                    </a:ext>
                  </a:extLst>
                </a:gridCol>
              </a:tblGrid>
              <a:tr h="536455">
                <a:tc>
                  <a:txBody>
                    <a:bodyPr/>
                    <a:lstStyle/>
                    <a:p>
                      <a:pPr marL="0" marR="0">
                        <a:spcBef>
                          <a:spcPts val="0"/>
                        </a:spcBef>
                        <a:spcAft>
                          <a:spcPts val="0"/>
                        </a:spcAft>
                      </a:pPr>
                      <a:r>
                        <a:rPr lang="en-US" sz="900">
                          <a:effectLst/>
                        </a:rPr>
                        <a:t>C12.33 Transducer WG</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New</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DC Voltage and Current Transducer Standard</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SC 32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Draft in Work. PINS filled 3-1-22</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1903221640"/>
                  </a:ext>
                </a:extLst>
              </a:tr>
              <a:tr h="268228">
                <a:tc>
                  <a:txBody>
                    <a:bodyPr/>
                    <a:lstStyle/>
                    <a:p>
                      <a:pPr marL="0" marR="0">
                        <a:spcBef>
                          <a:spcPts val="0"/>
                        </a:spcBef>
                        <a:spcAft>
                          <a:spcPts val="0"/>
                        </a:spcAft>
                      </a:pPr>
                      <a:r>
                        <a:rPr lang="en-US" sz="900">
                          <a:effectLst/>
                        </a:rPr>
                        <a:t>C12.46 (Placeholder)</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In progress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OIML</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SC46</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Developing Draft</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1278204574"/>
                  </a:ext>
                </a:extLst>
              </a:tr>
              <a:tr h="1057437">
                <a:tc>
                  <a:txBody>
                    <a:bodyPr/>
                    <a:lstStyle/>
                    <a:p>
                      <a:pPr marL="0" marR="0">
                        <a:spcBef>
                          <a:spcPts val="0"/>
                        </a:spcBef>
                        <a:spcAft>
                          <a:spcPts val="0"/>
                        </a:spcAft>
                      </a:pPr>
                      <a:r>
                        <a:rPr lang="en-US" sz="900">
                          <a:effectLst/>
                        </a:rPr>
                        <a:t>ANSI C12/IEC 62056-5-3 ED3</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THE DLMS/COSEM SUITE - Part 5-3:DLMS/COSEM application layer</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PINS filed April 2018</a:t>
                      </a:r>
                    </a:p>
                    <a:p>
                      <a:pPr marL="0" marR="0">
                        <a:spcBef>
                          <a:spcPts val="0"/>
                        </a:spcBef>
                        <a:spcAft>
                          <a:spcPts val="0"/>
                        </a:spcAft>
                      </a:pPr>
                      <a:r>
                        <a:rPr lang="en-US" sz="900">
                          <a:effectLst/>
                        </a:rPr>
                        <a:t>Published Oct 2019</a:t>
                      </a:r>
                    </a:p>
                    <a:p>
                      <a:pPr marL="0" marR="0">
                        <a:spcBef>
                          <a:spcPts val="0"/>
                        </a:spcBef>
                        <a:spcAft>
                          <a:spcPts val="0"/>
                        </a:spcAft>
                      </a:pPr>
                      <a:r>
                        <a:rPr lang="en-US" sz="900">
                          <a:effectLst/>
                          <a:highlight>
                            <a:srgbClr val="00FF00"/>
                          </a:highlight>
                        </a:rPr>
                        <a:t>PINS filed 4-21-23</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4047747989"/>
                  </a:ext>
                </a:extLst>
              </a:tr>
              <a:tr h="1072908">
                <a:tc>
                  <a:txBody>
                    <a:bodyPr/>
                    <a:lstStyle/>
                    <a:p>
                      <a:pPr marL="0" marR="0">
                        <a:spcBef>
                          <a:spcPts val="0"/>
                        </a:spcBef>
                        <a:spcAft>
                          <a:spcPts val="0"/>
                        </a:spcAft>
                      </a:pPr>
                      <a:r>
                        <a:rPr lang="en-US" sz="900">
                          <a:effectLst/>
                        </a:rPr>
                        <a:t>ANSI C12/IEC 62056-6-1 ED3</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THE DLMS/COSEM SUITE - Part 6-1: Object Identification System (OBIS)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rPr>
                        <a:t>PINS filed April 2018</a:t>
                      </a:r>
                    </a:p>
                    <a:p>
                      <a:pPr marL="0" marR="0">
                        <a:spcBef>
                          <a:spcPts val="0"/>
                        </a:spcBef>
                        <a:spcAft>
                          <a:spcPts val="0"/>
                        </a:spcAft>
                      </a:pPr>
                      <a:r>
                        <a:rPr lang="en-US" sz="900" dirty="0">
                          <a:effectLst/>
                        </a:rPr>
                        <a:t>Published Oct 2019</a:t>
                      </a:r>
                    </a:p>
                    <a:p>
                      <a:pPr marL="0" marR="0">
                        <a:spcBef>
                          <a:spcPts val="0"/>
                        </a:spcBef>
                        <a:spcAft>
                          <a:spcPts val="0"/>
                        </a:spcAft>
                      </a:pPr>
                      <a:r>
                        <a:rPr lang="en-US" sz="900" dirty="0">
                          <a:effectLst/>
                          <a:highlight>
                            <a:srgbClr val="00FF00"/>
                          </a:highlight>
                        </a:rPr>
                        <a:t>PINS filed 4-21-23</a:t>
                      </a:r>
                      <a:endParaRPr lang="en-US" sz="900" dirty="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2346874067"/>
                  </a:ext>
                </a:extLst>
              </a:tr>
              <a:tr h="804681">
                <a:tc>
                  <a:txBody>
                    <a:bodyPr/>
                    <a:lstStyle/>
                    <a:p>
                      <a:pPr marL="0" marR="0">
                        <a:spcBef>
                          <a:spcPts val="0"/>
                        </a:spcBef>
                        <a:spcAft>
                          <a:spcPts val="0"/>
                        </a:spcAft>
                      </a:pPr>
                      <a:r>
                        <a:rPr lang="en-US" sz="900">
                          <a:effectLst/>
                        </a:rPr>
                        <a:t>ANSI C12/IEC 62056-6-2 ED3</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THE DLMS/COSEM SUITE - Part 6-2: COSEM interface classes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PINS filed April 2018</a:t>
                      </a:r>
                    </a:p>
                    <a:p>
                      <a:pPr marL="0" marR="0">
                        <a:spcBef>
                          <a:spcPts val="0"/>
                        </a:spcBef>
                        <a:spcAft>
                          <a:spcPts val="0"/>
                        </a:spcAft>
                      </a:pPr>
                      <a:r>
                        <a:rPr lang="en-US" sz="900">
                          <a:effectLst/>
                        </a:rPr>
                        <a:t>Published Oct 2019</a:t>
                      </a:r>
                    </a:p>
                    <a:p>
                      <a:pPr marL="0" marR="0">
                        <a:spcBef>
                          <a:spcPts val="0"/>
                        </a:spcBef>
                        <a:spcAft>
                          <a:spcPts val="0"/>
                        </a:spcAft>
                      </a:pPr>
                      <a:r>
                        <a:rPr lang="en-US" sz="900">
                          <a:effectLst/>
                          <a:highlight>
                            <a:srgbClr val="00FF00"/>
                          </a:highlight>
                        </a:rPr>
                        <a:t>PINS filed 4-21-23</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951190183"/>
                  </a:ext>
                </a:extLst>
              </a:tr>
              <a:tr h="1072908">
                <a:tc>
                  <a:txBody>
                    <a:bodyPr/>
                    <a:lstStyle/>
                    <a:p>
                      <a:pPr marL="0" marR="0">
                        <a:spcBef>
                          <a:spcPts val="0"/>
                        </a:spcBef>
                        <a:spcAft>
                          <a:spcPts val="0"/>
                        </a:spcAft>
                      </a:pPr>
                      <a:r>
                        <a:rPr lang="en-US" sz="900">
                          <a:effectLst/>
                          <a:highlight>
                            <a:srgbClr val="00FFFF"/>
                          </a:highlight>
                        </a:rPr>
                        <a:t>C12/IEC 62056-8-8-202x</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The DLMS/COSEM suite - Part 8-8: Communication profile for ISO/IEC 14908 series networks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highlight>
                            <a:srgbClr val="00FF00"/>
                          </a:highlight>
                        </a:rPr>
                        <a:t>PINS filed 11-28-22</a:t>
                      </a:r>
                      <a:endParaRPr lang="en-US" sz="900" dirty="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3987177391"/>
                  </a:ext>
                </a:extLst>
              </a:tr>
            </a:tbl>
          </a:graphicData>
        </a:graphic>
      </p:graphicFrame>
      <p:sp>
        <p:nvSpPr>
          <p:cNvPr id="11" name="Rectangle 1">
            <a:extLst>
              <a:ext uri="{FF2B5EF4-FFF2-40B4-BE49-F238E27FC236}">
                <a16:creationId xmlns:a16="http://schemas.microsoft.com/office/drawing/2014/main" id="{E9406221-FC12-470F-0897-97883C3968A2}"/>
              </a:ext>
            </a:extLst>
          </p:cNvPr>
          <p:cNvSpPr>
            <a:spLocks noChangeArrowheads="1"/>
          </p:cNvSpPr>
          <p:nvPr/>
        </p:nvSpPr>
        <p:spPr bwMode="auto">
          <a:xfrm>
            <a:off x="598170" y="58794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*Note C12 SC20 Disbanded April 9, 2020 at C12 Main meeting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5900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ANSI</a:t>
            </a:r>
          </a:p>
        </p:txBody>
      </p:sp>
      <p:sp>
        <p:nvSpPr>
          <p:cNvPr id="5123"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000" dirty="0">
                <a:latin typeface="Calibri" panose="020F0502020204030204" pitchFamily="34" charset="0"/>
              </a:rPr>
              <a:t>Not a government agency</a:t>
            </a:r>
          </a:p>
          <a:p>
            <a:pPr lvl="1" eaLnBrk="1" hangingPunct="1">
              <a:lnSpc>
                <a:spcPct val="90000"/>
              </a:lnSpc>
              <a:buFont typeface="Arial" panose="020B0604020202020204" pitchFamily="34" charset="0"/>
              <a:buChar char="•"/>
            </a:pPr>
            <a:r>
              <a:rPr lang="en-US" sz="2000" dirty="0">
                <a:latin typeface="Calibri" panose="020F0502020204030204" pitchFamily="34" charset="0"/>
              </a:rPr>
              <a:t>Standards do not have force of Law</a:t>
            </a:r>
          </a:p>
          <a:p>
            <a:pPr lvl="1" eaLnBrk="1" hangingPunct="1">
              <a:lnSpc>
                <a:spcPct val="90000"/>
              </a:lnSpc>
              <a:buFont typeface="Arial" panose="020B0604020202020204" pitchFamily="34" charset="0"/>
              <a:buChar char="•"/>
            </a:pPr>
            <a:r>
              <a:rPr lang="en-US" sz="2000" dirty="0">
                <a:latin typeface="Calibri" panose="020F0502020204030204" pitchFamily="34" charset="0"/>
              </a:rPr>
              <a:t>All compliance is voluntary</a:t>
            </a:r>
          </a:p>
          <a:p>
            <a:pPr lvl="1" eaLnBrk="1" hangingPunct="1">
              <a:lnSpc>
                <a:spcPct val="90000"/>
              </a:lnSpc>
              <a:buFont typeface="Arial" panose="020B0604020202020204" pitchFamily="34" charset="0"/>
              <a:buChar char="•"/>
            </a:pPr>
            <a:r>
              <a:rPr lang="en-US" sz="2000" dirty="0">
                <a:latin typeface="Calibri" panose="020F0502020204030204" pitchFamily="34" charset="0"/>
              </a:rPr>
              <a:t>ANSI generates standards through the use of a sponsoring organization called the “secretariat” who actually publishes the Standard.</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For C12.1 NEMA (National Electrical Manufacturer’s Association) is the secretariat.</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NEMA has seven sections one of which is for Utility Products and Systems.  All meter manufacturers and manufacturers involved in electric metering are either members of NEMA or are eligible to be members.   </a:t>
            </a:r>
          </a:p>
          <a:p>
            <a:pPr lvl="2" eaLnBrk="1" hangingPunct="1">
              <a:lnSpc>
                <a:spcPct val="90000"/>
              </a:lnSpc>
              <a:buFont typeface="Wingdings" panose="05000000000000000000" pitchFamily="2" charset="2"/>
              <a:buChar char="§"/>
            </a:pPr>
            <a:r>
              <a:rPr lang="en-US" sz="1800" dirty="0">
                <a:latin typeface="Calibri" panose="020F0502020204030204" pitchFamily="34" charset="0"/>
              </a:rPr>
              <a:t>Paul Orr has been the NEMA’s secretary assigned to C12 for over ten years providing continuity to the process.  NEMA Manufacturing members determine which efforts will be funded and which will not be funded. </a:t>
            </a:r>
          </a:p>
        </p:txBody>
      </p:sp>
      <p:sp>
        <p:nvSpPr>
          <p:cNvPr id="2" name="Footer Placeholder 1">
            <a:extLst>
              <a:ext uri="{FF2B5EF4-FFF2-40B4-BE49-F238E27FC236}">
                <a16:creationId xmlns:a16="http://schemas.microsoft.com/office/drawing/2014/main" id="{46E96339-CAAD-452F-8BAF-9093093B033F}"/>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ACC0A5F6-35B3-4117-8D5F-4D3ECB82C460}"/>
              </a:ext>
            </a:extLst>
          </p:cNvPr>
          <p:cNvSpPr>
            <a:spLocks noGrp="1"/>
          </p:cNvSpPr>
          <p:nvPr>
            <p:ph type="sldNum" sz="quarter" idx="4"/>
          </p:nvPr>
        </p:nvSpPr>
        <p:spPr/>
        <p:txBody>
          <a:bodyPr/>
          <a:lstStyle/>
          <a:p>
            <a:fld id="{4BEAC4C4-F0A7-4B61-A827-E4198D078267}"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SC33</a:t>
            </a:r>
          </a:p>
        </p:txBody>
      </p:sp>
      <p:sp>
        <p:nvSpPr>
          <p:cNvPr id="16387" name="Rectangle 3"/>
          <p:cNvSpPr>
            <a:spLocks noGrp="1" noChangeArrowheads="1"/>
          </p:cNvSpPr>
          <p:nvPr>
            <p:ph idx="1"/>
          </p:nvPr>
        </p:nvSpPr>
        <p:spPr/>
        <p:txBody>
          <a:bodyPr>
            <a:normAutofit/>
          </a:bodyPr>
          <a:lstStyle/>
          <a:p>
            <a:pPr>
              <a:buFont typeface="Wingdings" panose="05000000000000000000" pitchFamily="2" charset="2"/>
              <a:buChar char="Ø"/>
            </a:pPr>
            <a:r>
              <a:rPr lang="en-US" sz="3000" dirty="0">
                <a:latin typeface="Calibri" panose="020F0502020204030204" pitchFamily="34" charset="0"/>
              </a:rPr>
              <a:t>C12 SC 33 Work on C12.33 (DC Transducers)</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Meeting regularly. Nailed down standard outputs for active transducers. 2 types of outputs. Can be a voltage output or a current output. </a:t>
            </a: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NEMA submeter Program Manager Andrei M. noted there is an ANSI Standard SM 31000-7. Concern of scope conflict/confusion.  Wants us to change our title to be Utility Type energy meter. Will meet with Andrei and discuss further.</a:t>
            </a: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Kevin Fitzmaurice noted ANSI 136.50 has some similar ref. wording. </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20</a:t>
            </a:fld>
            <a:endParaRPr lang="en-US" dirty="0"/>
          </a:p>
        </p:txBody>
      </p:sp>
    </p:spTree>
    <p:extLst>
      <p:ext uri="{BB962C8B-B14F-4D97-AF65-F5344CB8AC3E}">
        <p14:creationId xmlns:p14="http://schemas.microsoft.com/office/powerpoint/2010/main" val="956758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56951" y="158368"/>
            <a:ext cx="7208107" cy="679832"/>
          </a:xfrm>
        </p:spPr>
        <p:txBody>
          <a:bodyPr/>
          <a:lstStyle/>
          <a:p>
            <a:pPr eaLnBrk="1" hangingPunct="1"/>
            <a:r>
              <a:rPr lang="en-US" dirty="0"/>
              <a:t>ANSI C12 SC46</a:t>
            </a:r>
          </a:p>
        </p:txBody>
      </p:sp>
      <p:sp>
        <p:nvSpPr>
          <p:cNvPr id="16387" name="Rectangle 3"/>
          <p:cNvSpPr>
            <a:spLocks noGrp="1" noChangeArrowheads="1"/>
          </p:cNvSpPr>
          <p:nvPr>
            <p:ph idx="1"/>
          </p:nvPr>
        </p:nvSpPr>
        <p:spPr/>
        <p:txBody>
          <a:bodyPr>
            <a:normAutofit/>
          </a:bodyPr>
          <a:lstStyle/>
          <a:p>
            <a:pPr>
              <a:buFont typeface="Wingdings" panose="05000000000000000000" pitchFamily="2" charset="2"/>
              <a:buChar char="Ø"/>
            </a:pPr>
            <a:r>
              <a:rPr lang="en-US" sz="3000" dirty="0">
                <a:latin typeface="Calibri" panose="020F0502020204030204" pitchFamily="34" charset="0"/>
              </a:rPr>
              <a:t>C12 SC 46 Work on C12.46 (Harmonized Standard for Electricity Meters)</a:t>
            </a:r>
          </a:p>
          <a:p>
            <a:pPr marL="742950" indent="-285750" hangingPunct="0">
              <a:spcBef>
                <a:spcPts val="0"/>
              </a:spcBef>
              <a:spcAft>
                <a:spcPts val="6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Working to get all standards consistent. Pulling standard definitions together. </a:t>
            </a:r>
          </a:p>
          <a:p>
            <a:pPr marL="742950" indent="-285750" hangingPunct="0">
              <a:spcBef>
                <a:spcPts val="0"/>
              </a:spcBef>
              <a:spcAft>
                <a:spcPts val="6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This will eventually become C12.1</a:t>
            </a:r>
          </a:p>
        </p:txBody>
      </p:sp>
      <p:sp>
        <p:nvSpPr>
          <p:cNvPr id="2" name="Footer Placeholder 1">
            <a:extLst>
              <a:ext uri="{FF2B5EF4-FFF2-40B4-BE49-F238E27FC236}">
                <a16:creationId xmlns:a16="http://schemas.microsoft.com/office/drawing/2014/main" id="{C2306EE9-B81E-45A5-8B6C-BDBFD991AA0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574AAFF-B8F1-497A-85C5-21D74AD40B6D}"/>
              </a:ext>
            </a:extLst>
          </p:cNvPr>
          <p:cNvSpPr>
            <a:spLocks noGrp="1"/>
          </p:cNvSpPr>
          <p:nvPr>
            <p:ph type="sldNum" sz="quarter" idx="4"/>
          </p:nvPr>
        </p:nvSpPr>
        <p:spPr/>
        <p:txBody>
          <a:bodyPr/>
          <a:lstStyle/>
          <a:p>
            <a:fld id="{4BEAC4C4-F0A7-4B61-A827-E4198D078267}" type="slidenum">
              <a:rPr lang="en-US" smtClean="0"/>
              <a:t>21</a:t>
            </a:fld>
            <a:endParaRPr lang="en-US" dirty="0"/>
          </a:p>
        </p:txBody>
      </p:sp>
    </p:spTree>
    <p:extLst>
      <p:ext uri="{BB962C8B-B14F-4D97-AF65-F5344CB8AC3E}">
        <p14:creationId xmlns:p14="http://schemas.microsoft.com/office/powerpoint/2010/main" val="2261802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68A6EDD-BFED-4FD8-B648-15689B0CA05E}"/>
              </a:ext>
            </a:extLst>
          </p:cNvPr>
          <p:cNvSpPr>
            <a:spLocks noGrp="1"/>
          </p:cNvSpPr>
          <p:nvPr>
            <p:ph type="title"/>
          </p:nvPr>
        </p:nvSpPr>
        <p:spPr>
          <a:xfrm>
            <a:off x="1197575" y="291920"/>
            <a:ext cx="7663249" cy="679832"/>
          </a:xfrm>
        </p:spPr>
        <p:txBody>
          <a:bodyPr/>
          <a:lstStyle/>
          <a:p>
            <a:r>
              <a:rPr lang="en-US" sz="2700" dirty="0"/>
              <a:t>ANSI Standards Related to Electric Metering (cont.)</a:t>
            </a:r>
          </a:p>
        </p:txBody>
      </p:sp>
      <p:sp>
        <p:nvSpPr>
          <p:cNvPr id="3" name="Footer Placeholder 2">
            <a:extLst>
              <a:ext uri="{FF2B5EF4-FFF2-40B4-BE49-F238E27FC236}">
                <a16:creationId xmlns:a16="http://schemas.microsoft.com/office/drawing/2014/main" id="{21F3E929-B419-4054-8D77-B2A133B52F17}"/>
              </a:ext>
            </a:extLst>
          </p:cNvPr>
          <p:cNvSpPr>
            <a:spLocks noGrp="1"/>
          </p:cNvSpPr>
          <p:nvPr>
            <p:ph type="ftr" sz="quarter" idx="3"/>
          </p:nvPr>
        </p:nvSpPr>
        <p:spPr/>
        <p:txBody>
          <a:bodyPr/>
          <a:lstStyle/>
          <a:p>
            <a:r>
              <a:rPr lang="en-US" dirty="0"/>
              <a:t>tescometering.com</a:t>
            </a:r>
          </a:p>
        </p:txBody>
      </p:sp>
      <p:sp>
        <p:nvSpPr>
          <p:cNvPr id="4" name="Slide Number Placeholder 3">
            <a:extLst>
              <a:ext uri="{FF2B5EF4-FFF2-40B4-BE49-F238E27FC236}">
                <a16:creationId xmlns:a16="http://schemas.microsoft.com/office/drawing/2014/main" id="{56FFC906-4608-400F-9F2F-AA7932E3E074}"/>
              </a:ext>
            </a:extLst>
          </p:cNvPr>
          <p:cNvSpPr>
            <a:spLocks noGrp="1"/>
          </p:cNvSpPr>
          <p:nvPr>
            <p:ph type="sldNum" sz="quarter" idx="4"/>
          </p:nvPr>
        </p:nvSpPr>
        <p:spPr/>
        <p:txBody>
          <a:bodyPr/>
          <a:lstStyle/>
          <a:p>
            <a:fld id="{4BEAC4C4-F0A7-4B61-A827-E4198D078267}" type="slidenum">
              <a:rPr lang="en-US" smtClean="0"/>
              <a:t>22</a:t>
            </a:fld>
            <a:endParaRPr lang="en-US" dirty="0"/>
          </a:p>
        </p:txBody>
      </p:sp>
      <p:sp>
        <p:nvSpPr>
          <p:cNvPr id="5" name="Rectangle 1"/>
          <p:cNvSpPr>
            <a:spLocks noChangeArrowheads="1"/>
          </p:cNvSpPr>
          <p:nvPr/>
        </p:nvSpPr>
        <p:spPr bwMode="auto">
          <a:xfrm>
            <a:off x="457200" y="1425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0" name="Table 9">
            <a:extLst>
              <a:ext uri="{FF2B5EF4-FFF2-40B4-BE49-F238E27FC236}">
                <a16:creationId xmlns:a16="http://schemas.microsoft.com/office/drawing/2014/main" id="{D3E061F6-D84E-9AC0-8D22-216B018B1639}"/>
              </a:ext>
            </a:extLst>
          </p:cNvPr>
          <p:cNvGraphicFramePr>
            <a:graphicFrameLocks noGrp="1"/>
          </p:cNvGraphicFramePr>
          <p:nvPr>
            <p:extLst>
              <p:ext uri="{D42A27DB-BD31-4B8C-83A1-F6EECF244321}">
                <p14:modId xmlns:p14="http://schemas.microsoft.com/office/powerpoint/2010/main" val="3716850048"/>
              </p:ext>
            </p:extLst>
          </p:nvPr>
        </p:nvGraphicFramePr>
        <p:xfrm>
          <a:off x="628650" y="1067178"/>
          <a:ext cx="8134351" cy="4812240"/>
        </p:xfrm>
        <a:graphic>
          <a:graphicData uri="http://schemas.openxmlformats.org/drawingml/2006/table">
            <a:tbl>
              <a:tblPr>
                <a:tableStyleId>{5C22544A-7EE6-4342-B048-85BDC9FD1C3A}</a:tableStyleId>
              </a:tblPr>
              <a:tblGrid>
                <a:gridCol w="1582493">
                  <a:extLst>
                    <a:ext uri="{9D8B030D-6E8A-4147-A177-3AD203B41FA5}">
                      <a16:colId xmlns:a16="http://schemas.microsoft.com/office/drawing/2014/main" val="4175095658"/>
                    </a:ext>
                  </a:extLst>
                </a:gridCol>
                <a:gridCol w="949735">
                  <a:extLst>
                    <a:ext uri="{9D8B030D-6E8A-4147-A177-3AD203B41FA5}">
                      <a16:colId xmlns:a16="http://schemas.microsoft.com/office/drawing/2014/main" val="1127139255"/>
                    </a:ext>
                  </a:extLst>
                </a:gridCol>
                <a:gridCol w="2025664">
                  <a:extLst>
                    <a:ext uri="{9D8B030D-6E8A-4147-A177-3AD203B41FA5}">
                      <a16:colId xmlns:a16="http://schemas.microsoft.com/office/drawing/2014/main" val="106837624"/>
                    </a:ext>
                  </a:extLst>
                </a:gridCol>
                <a:gridCol w="872584">
                  <a:extLst>
                    <a:ext uri="{9D8B030D-6E8A-4147-A177-3AD203B41FA5}">
                      <a16:colId xmlns:a16="http://schemas.microsoft.com/office/drawing/2014/main" val="4247261517"/>
                    </a:ext>
                  </a:extLst>
                </a:gridCol>
                <a:gridCol w="828925">
                  <a:extLst>
                    <a:ext uri="{9D8B030D-6E8A-4147-A177-3AD203B41FA5}">
                      <a16:colId xmlns:a16="http://schemas.microsoft.com/office/drawing/2014/main" val="1360273471"/>
                    </a:ext>
                  </a:extLst>
                </a:gridCol>
                <a:gridCol w="1874950">
                  <a:extLst>
                    <a:ext uri="{9D8B030D-6E8A-4147-A177-3AD203B41FA5}">
                      <a16:colId xmlns:a16="http://schemas.microsoft.com/office/drawing/2014/main" val="1696612409"/>
                    </a:ext>
                  </a:extLst>
                </a:gridCol>
              </a:tblGrid>
              <a:tr h="902294">
                <a:tc>
                  <a:txBody>
                    <a:bodyPr/>
                    <a:lstStyle/>
                    <a:p>
                      <a:pPr marL="0" marR="0">
                        <a:spcBef>
                          <a:spcPts val="0"/>
                        </a:spcBef>
                        <a:spcAft>
                          <a:spcPts val="0"/>
                        </a:spcAft>
                      </a:pPr>
                      <a:r>
                        <a:rPr lang="en-US" sz="900">
                          <a:effectLst/>
                        </a:rPr>
                        <a:t>ADDED IEC 62056-8-11:2023</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rPr>
                        <a:t> </a:t>
                      </a:r>
                      <a:endParaRPr lang="en-US" sz="900" dirty="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Part 8-11: Communication profile for Wi-SUN field area mesh networks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USNCTC</a:t>
                      </a:r>
                    </a:p>
                    <a:p>
                      <a:pPr marL="0" marR="0" algn="ctr">
                        <a:spcBef>
                          <a:spcPts val="0"/>
                        </a:spcBef>
                        <a:spcAft>
                          <a:spcPts val="0"/>
                        </a:spcAft>
                      </a:pPr>
                      <a:r>
                        <a:rPr lang="en-US" sz="900">
                          <a:effectLst/>
                        </a:rPr>
                        <a:t>C12C17</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8EI-1T</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highlight>
                            <a:srgbClr val="00FF00"/>
                          </a:highlight>
                        </a:rPr>
                        <a:t>PINS filed 4-28-23</a:t>
                      </a:r>
                      <a:endParaRPr lang="en-US" sz="900" dirty="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1573801718"/>
                  </a:ext>
                </a:extLst>
              </a:tr>
              <a:tr h="1503826">
                <a:tc>
                  <a:txBody>
                    <a:bodyPr/>
                    <a:lstStyle/>
                    <a:p>
                      <a:pPr marL="0" marR="0">
                        <a:spcBef>
                          <a:spcPts val="0"/>
                        </a:spcBef>
                        <a:spcAft>
                          <a:spcPts val="0"/>
                        </a:spcAft>
                      </a:pPr>
                      <a:r>
                        <a:rPr lang="en-US" sz="900">
                          <a:effectLst/>
                        </a:rPr>
                        <a:t>ANSI C12/IEC TS 62056-8-20 ED 1.0</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rPr>
                        <a:t> </a:t>
                      </a:r>
                      <a:endParaRPr lang="en-US" sz="900" dirty="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THE DLMS/COSEM SUITE - Part 8-20: Mesh communication profile for neighbourhood networks,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PINS filed April 2018</a:t>
                      </a:r>
                    </a:p>
                    <a:p>
                      <a:pPr marL="0" marR="0">
                        <a:spcBef>
                          <a:spcPts val="0"/>
                        </a:spcBef>
                        <a:spcAft>
                          <a:spcPts val="0"/>
                        </a:spcAft>
                      </a:pPr>
                      <a:r>
                        <a:rPr lang="en-US" sz="900">
                          <a:effectLst/>
                        </a:rPr>
                        <a:t>Published Oct 2019</a:t>
                      </a:r>
                    </a:p>
                    <a:p>
                      <a:pPr marL="0" marR="0">
                        <a:spcBef>
                          <a:spcPts val="0"/>
                        </a:spcBef>
                        <a:spcAft>
                          <a:spcPts val="0"/>
                        </a:spcAft>
                      </a:pPr>
                      <a:r>
                        <a:rPr lang="en-US" sz="900">
                          <a:effectLst/>
                          <a:highlight>
                            <a:srgbClr val="00FF00"/>
                          </a:highlight>
                        </a:rPr>
                        <a:t>PINS Filed for revision 12-2-22</a:t>
                      </a:r>
                      <a:endParaRPr lang="en-US" sz="900">
                        <a:effectLst/>
                      </a:endParaRPr>
                    </a:p>
                    <a:p>
                      <a:pPr marL="0" marR="0">
                        <a:spcBef>
                          <a:spcPts val="0"/>
                        </a:spcBef>
                        <a:spcAft>
                          <a:spcPts val="0"/>
                        </a:spcAft>
                      </a:pPr>
                      <a:r>
                        <a:rPr lang="en-US" sz="900">
                          <a:effectLst/>
                          <a:highlight>
                            <a:srgbClr val="FFFF00"/>
                          </a:highlight>
                        </a:rPr>
                        <a:t>This has not been updated by IEC so no action at this time.</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719120135"/>
                  </a:ext>
                </a:extLst>
              </a:tr>
              <a:tr h="902294">
                <a:tc>
                  <a:txBody>
                    <a:bodyPr/>
                    <a:lstStyle/>
                    <a:p>
                      <a:pPr marL="0" marR="0">
                        <a:spcBef>
                          <a:spcPts val="0"/>
                        </a:spcBef>
                        <a:spcAft>
                          <a:spcPts val="0"/>
                        </a:spcAft>
                      </a:pPr>
                      <a:r>
                        <a:rPr lang="en-US" sz="900">
                          <a:effectLst/>
                        </a:rPr>
                        <a:t>ANSI C12/IEC 62056-9-7 ED 1.0</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ELECTRICITY METERING DATA EXCHANGE – Communication profile for TCP-UDP/IP networks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USNC TC 13/C12</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PINS filed April 2018</a:t>
                      </a:r>
                    </a:p>
                    <a:p>
                      <a:pPr marL="0" marR="0">
                        <a:spcBef>
                          <a:spcPts val="0"/>
                        </a:spcBef>
                        <a:spcAft>
                          <a:spcPts val="0"/>
                        </a:spcAft>
                      </a:pPr>
                      <a:r>
                        <a:rPr lang="en-US" sz="900">
                          <a:effectLst/>
                        </a:rPr>
                        <a:t>Published Oct 2019</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4063864575"/>
                  </a:ext>
                </a:extLst>
              </a:tr>
              <a:tr h="300766">
                <a:tc>
                  <a:txBody>
                    <a:bodyPr/>
                    <a:lstStyle/>
                    <a:p>
                      <a:pPr marL="0" marR="0">
                        <a:spcBef>
                          <a:spcPts val="0"/>
                        </a:spcBef>
                        <a:spcAft>
                          <a:spcPts val="0"/>
                        </a:spcAft>
                      </a:pPr>
                      <a:r>
                        <a:rPr lang="en-US" sz="900">
                          <a:effectLst/>
                        </a:rPr>
                        <a:t>OTHER Standards</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2787507486"/>
                  </a:ext>
                </a:extLst>
              </a:tr>
              <a:tr h="1203060">
                <a:tc>
                  <a:txBody>
                    <a:bodyPr/>
                    <a:lstStyle/>
                    <a:p>
                      <a:pPr marL="0" marR="0">
                        <a:spcBef>
                          <a:spcPts val="0"/>
                        </a:spcBef>
                        <a:spcAft>
                          <a:spcPts val="0"/>
                        </a:spcAft>
                      </a:pPr>
                      <a:r>
                        <a:rPr lang="en-US" sz="900">
                          <a:effectLst/>
                        </a:rPr>
                        <a:t>SG AMI-1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rPr>
                        <a:t>Meter Upgradeability Standard</a:t>
                      </a:r>
                      <a:endParaRPr lang="en-US" sz="900" dirty="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lgn="ctr">
                        <a:spcBef>
                          <a:spcPts val="0"/>
                        </a:spcBef>
                        <a:spcAft>
                          <a:spcPts val="0"/>
                        </a:spcAft>
                      </a:pPr>
                      <a:r>
                        <a:rPr lang="en-US" sz="900">
                          <a:effectLst/>
                        </a:rPr>
                        <a:t> </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a:effectLst/>
                        </a:rPr>
                        <a:t>8EI-1</a:t>
                      </a:r>
                      <a:endParaRPr lang="en-US" sz="900">
                        <a:effectLst/>
                        <a:latin typeface="Courier New" panose="02070309020205020404" pitchFamily="49" charset="0"/>
                        <a:ea typeface="Times New Roman" panose="02020603050405020304" pitchFamily="18" charset="0"/>
                      </a:endParaRPr>
                    </a:p>
                  </a:txBody>
                  <a:tcPr marL="62625" marR="62625" marT="0" marB="0"/>
                </a:tc>
                <a:tc>
                  <a:txBody>
                    <a:bodyPr/>
                    <a:lstStyle/>
                    <a:p>
                      <a:pPr marL="0" marR="0">
                        <a:spcBef>
                          <a:spcPts val="0"/>
                        </a:spcBef>
                        <a:spcAft>
                          <a:spcPts val="0"/>
                        </a:spcAft>
                      </a:pPr>
                      <a:r>
                        <a:rPr lang="en-US" sz="900" dirty="0">
                          <a:effectLst/>
                        </a:rPr>
                        <a:t>Reaffirmation– Passed. Published 4/1/21</a:t>
                      </a:r>
                    </a:p>
                    <a:p>
                      <a:pPr marL="0" marR="0">
                        <a:spcBef>
                          <a:spcPts val="0"/>
                        </a:spcBef>
                        <a:spcAft>
                          <a:spcPts val="0"/>
                        </a:spcAft>
                      </a:pPr>
                      <a:r>
                        <a:rPr lang="en-US" sz="900" dirty="0">
                          <a:effectLst/>
                          <a:highlight>
                            <a:srgbClr val="00FF00"/>
                          </a:highlight>
                        </a:rPr>
                        <a:t>Decision made to reaffirm</a:t>
                      </a:r>
                      <a:endParaRPr lang="en-US" sz="900" dirty="0">
                        <a:effectLst/>
                      </a:endParaRPr>
                    </a:p>
                    <a:p>
                      <a:pPr marL="0" marR="0">
                        <a:spcBef>
                          <a:spcPts val="0"/>
                        </a:spcBef>
                        <a:spcAft>
                          <a:spcPts val="0"/>
                        </a:spcAft>
                      </a:pPr>
                      <a:r>
                        <a:rPr lang="en-US" sz="900" dirty="0">
                          <a:effectLst/>
                          <a:highlight>
                            <a:srgbClr val="00FF00"/>
                          </a:highlight>
                        </a:rPr>
                        <a:t>Plan to ballot </a:t>
                      </a:r>
                      <a:r>
                        <a:rPr lang="en-US" sz="900" dirty="0">
                          <a:effectLst/>
                          <a:highlight>
                            <a:srgbClr val="92D050"/>
                          </a:highlight>
                        </a:rPr>
                        <a:t>2024</a:t>
                      </a:r>
                      <a:endParaRPr lang="en-US" sz="900" dirty="0">
                        <a:effectLst/>
                        <a:latin typeface="Courier New" panose="02070309020205020404" pitchFamily="49" charset="0"/>
                        <a:ea typeface="Times New Roman" panose="02020603050405020304" pitchFamily="18" charset="0"/>
                      </a:endParaRPr>
                    </a:p>
                  </a:txBody>
                  <a:tcPr marL="62625" marR="62625" marT="0" marB="0"/>
                </a:tc>
                <a:extLst>
                  <a:ext uri="{0D108BD9-81ED-4DB2-BD59-A6C34878D82A}">
                    <a16:rowId xmlns:a16="http://schemas.microsoft.com/office/drawing/2014/main" val="1333714670"/>
                  </a:ext>
                </a:extLst>
              </a:tr>
            </a:tbl>
          </a:graphicData>
        </a:graphic>
      </p:graphicFrame>
      <p:sp>
        <p:nvSpPr>
          <p:cNvPr id="11" name="Rectangle 1">
            <a:extLst>
              <a:ext uri="{FF2B5EF4-FFF2-40B4-BE49-F238E27FC236}">
                <a16:creationId xmlns:a16="http://schemas.microsoft.com/office/drawing/2014/main" id="{E9406221-FC12-470F-0897-97883C3968A2}"/>
              </a:ext>
            </a:extLst>
          </p:cNvPr>
          <p:cNvSpPr>
            <a:spLocks noChangeArrowheads="1"/>
          </p:cNvSpPr>
          <p:nvPr/>
        </p:nvSpPr>
        <p:spPr bwMode="auto">
          <a:xfrm>
            <a:off x="598170" y="58794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*Note C12 SC20 Disbanded April 9, 2020 at C12 Main meeting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587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200" dirty="0"/>
              <a:t>OIML R46</a:t>
            </a:r>
            <a:br>
              <a:rPr lang="en-US" sz="3200" dirty="0"/>
            </a:br>
            <a:r>
              <a:rPr lang="fr-FR" sz="2000" i="1" dirty="0"/>
              <a:t>Organisation Internationale de Métrologie Légale</a:t>
            </a:r>
            <a:endParaRPr lang="en-US" sz="2000" i="1" dirty="0"/>
          </a:p>
        </p:txBody>
      </p:sp>
      <p:sp>
        <p:nvSpPr>
          <p:cNvPr id="26627" name="Rectangle 3"/>
          <p:cNvSpPr>
            <a:spLocks noGrp="1" noChangeArrowheads="1"/>
          </p:cNvSpPr>
          <p:nvPr>
            <p:ph idx="1"/>
          </p:nvPr>
        </p:nvSpPr>
        <p:spPr>
          <a:xfrm>
            <a:off x="609600" y="13716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The International Organization of Legal Metrology was formed in 1955.  By Treaty 86% of the world’s population is covered and 96% of the world’s economy.  </a:t>
            </a:r>
          </a:p>
          <a:p>
            <a:pPr lvl="1">
              <a:lnSpc>
                <a:spcPct val="90000"/>
              </a:lnSpc>
              <a:buFont typeface="Arial" panose="020B0604020202020204" pitchFamily="34" charset="0"/>
              <a:buChar char="•"/>
            </a:pPr>
            <a:r>
              <a:rPr lang="en-US" sz="2400" dirty="0">
                <a:latin typeface="Calibri" panose="020F0502020204030204" pitchFamily="34" charset="0"/>
              </a:rPr>
              <a:t>The Group works with the International Bureau of Weights and Measures and the International Organization for Standardization (ISO) to ensure compatibility between each organizations work.  </a:t>
            </a:r>
          </a:p>
          <a:p>
            <a:pPr lvl="1">
              <a:lnSpc>
                <a:spcPct val="90000"/>
              </a:lnSpc>
              <a:buFont typeface="Arial" panose="020B0604020202020204" pitchFamily="34" charset="0"/>
              <a:buChar char="•"/>
            </a:pPr>
            <a:r>
              <a:rPr lang="en-US" sz="2400" dirty="0">
                <a:latin typeface="Calibri" panose="020F0502020204030204" pitchFamily="34" charset="0"/>
              </a:rPr>
              <a:t>Once again this organization has no legal authority to impose solutions on the members but the recommendations are typically used by the member states as part of their own domestic law.  </a:t>
            </a:r>
          </a:p>
        </p:txBody>
      </p:sp>
      <p:sp>
        <p:nvSpPr>
          <p:cNvPr id="2" name="Footer Placeholder 1">
            <a:extLst>
              <a:ext uri="{FF2B5EF4-FFF2-40B4-BE49-F238E27FC236}">
                <a16:creationId xmlns:a16="http://schemas.microsoft.com/office/drawing/2014/main" id="{AEA15643-FB26-41F8-A6A0-E018E607B3A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5F33F81-14BD-4CAE-B0E4-592FF6B2EF10}"/>
              </a:ext>
            </a:extLst>
          </p:cNvPr>
          <p:cNvSpPr>
            <a:spLocks noGrp="1"/>
          </p:cNvSpPr>
          <p:nvPr>
            <p:ph type="sldNum" sz="quarter" idx="4"/>
          </p:nvPr>
        </p:nvSpPr>
        <p:spPr/>
        <p:txBody>
          <a:bodyPr/>
          <a:lstStyle/>
          <a:p>
            <a:fld id="{4BEAC4C4-F0A7-4B61-A827-E4198D078267}" type="slidenum">
              <a:rPr lang="en-US" smtClean="0"/>
              <a:t>23</a:t>
            </a:fld>
            <a:endParaRPr lang="en-US" dirty="0"/>
          </a:p>
        </p:txBody>
      </p:sp>
    </p:spTree>
    <p:extLst>
      <p:ext uri="{BB962C8B-B14F-4D97-AF65-F5344CB8AC3E}">
        <p14:creationId xmlns:p14="http://schemas.microsoft.com/office/powerpoint/2010/main" val="2016442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0" y="304800"/>
            <a:ext cx="7208107" cy="679832"/>
          </a:xfrm>
        </p:spPr>
        <p:txBody>
          <a:bodyPr/>
          <a:lstStyle/>
          <a:p>
            <a:pPr eaLnBrk="1" hangingPunct="1"/>
            <a:r>
              <a:rPr lang="en-US" sz="3200" dirty="0"/>
              <a:t>UL 2735 and UL 2735C</a:t>
            </a:r>
            <a:br>
              <a:rPr lang="en-US" sz="3200" dirty="0"/>
            </a:br>
            <a:endParaRPr lang="en-US" sz="2000" i="1" dirty="0"/>
          </a:p>
        </p:txBody>
      </p:sp>
      <p:sp>
        <p:nvSpPr>
          <p:cNvPr id="26627" name="Rectangle 3"/>
          <p:cNvSpPr>
            <a:spLocks noGrp="1" noChangeArrowheads="1"/>
          </p:cNvSpPr>
          <p:nvPr>
            <p:ph idx="1"/>
          </p:nvPr>
        </p:nvSpPr>
        <p:spPr>
          <a:xfrm>
            <a:off x="609600" y="1371600"/>
            <a:ext cx="8229600" cy="4953000"/>
          </a:xfrm>
        </p:spPr>
        <p:txBody>
          <a:bodyPr/>
          <a:lstStyle/>
          <a:p>
            <a:pPr lvl="1">
              <a:lnSpc>
                <a:spcPct val="90000"/>
              </a:lnSpc>
              <a:buFont typeface="Arial" panose="020B0604020202020204" pitchFamily="34" charset="0"/>
              <a:buChar char="•"/>
            </a:pPr>
            <a:r>
              <a:rPr lang="en-US" sz="2400" dirty="0">
                <a:latin typeface="Calibri" panose="020F0502020204030204" pitchFamily="34" charset="0"/>
              </a:rPr>
              <a:t>Harmonized document (UL 2735 and 2735C ballot closed May 21, 2024.  UL conducting gap analysis on Listings.  </a:t>
            </a:r>
          </a:p>
          <a:p>
            <a:pPr lvl="1">
              <a:lnSpc>
                <a:spcPct val="90000"/>
              </a:lnSpc>
              <a:buFont typeface="Arial" panose="020B0604020202020204" pitchFamily="34" charset="0"/>
              <a:buChar char="•"/>
            </a:pPr>
            <a:r>
              <a:rPr lang="en-US" dirty="0">
                <a:latin typeface="Calibri" panose="020F0502020204030204" pitchFamily="34" charset="0"/>
              </a:rPr>
              <a:t>Once gap analysis completed can be reviewed for compliance/agreement with C12.46</a:t>
            </a:r>
            <a:endParaRPr lang="en-US" sz="2400" dirty="0">
              <a:latin typeface="Calibri" panose="020F0502020204030204" pitchFamily="34" charset="0"/>
            </a:endParaRPr>
          </a:p>
        </p:txBody>
      </p:sp>
      <p:sp>
        <p:nvSpPr>
          <p:cNvPr id="2" name="Footer Placeholder 1">
            <a:extLst>
              <a:ext uri="{FF2B5EF4-FFF2-40B4-BE49-F238E27FC236}">
                <a16:creationId xmlns:a16="http://schemas.microsoft.com/office/drawing/2014/main" id="{AEA15643-FB26-41F8-A6A0-E018E607B3A1}"/>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5F33F81-14BD-4CAE-B0E4-592FF6B2EF10}"/>
              </a:ext>
            </a:extLst>
          </p:cNvPr>
          <p:cNvSpPr>
            <a:spLocks noGrp="1"/>
          </p:cNvSpPr>
          <p:nvPr>
            <p:ph type="sldNum" sz="quarter" idx="4"/>
          </p:nvPr>
        </p:nvSpPr>
        <p:spPr/>
        <p:txBody>
          <a:bodyPr/>
          <a:lstStyle/>
          <a:p>
            <a:fld id="{4BEAC4C4-F0A7-4B61-A827-E4198D078267}" type="slidenum">
              <a:rPr lang="en-US" smtClean="0"/>
              <a:t>24</a:t>
            </a:fld>
            <a:endParaRPr lang="en-US" dirty="0"/>
          </a:p>
        </p:txBody>
      </p:sp>
    </p:spTree>
    <p:extLst>
      <p:ext uri="{BB962C8B-B14F-4D97-AF65-F5344CB8AC3E}">
        <p14:creationId xmlns:p14="http://schemas.microsoft.com/office/powerpoint/2010/main" val="30932562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bwMode="auto">
          <a:prstGeom prst="rect">
            <a:avLst/>
          </a:prstGeom>
          <a:noFill/>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altLang="en-US" dirty="0">
                <a:solidFill>
                  <a:srgbClr val="C00000"/>
                </a:solidFill>
                <a:latin typeface="+mj-lt"/>
                <a:cs typeface="Arial" panose="020B0604020202020204" pitchFamily="34" charset="0"/>
              </a:rPr>
              <a:t>Questions and Discussion</a:t>
            </a:r>
          </a:p>
        </p:txBody>
      </p:sp>
      <p:sp>
        <p:nvSpPr>
          <p:cNvPr id="9" name="Rectangle 5">
            <a:extLst>
              <a:ext uri="{FF2B5EF4-FFF2-40B4-BE49-F238E27FC236}">
                <a16:creationId xmlns:a16="http://schemas.microsoft.com/office/drawing/2014/main" id="{2FE8F9E2-C6BB-3ED2-0D0D-AC9DB0B5D74B}"/>
              </a:ext>
            </a:extLst>
          </p:cNvPr>
          <p:cNvSpPr>
            <a:spLocks noGrp="1" noChangeArrowheads="1"/>
          </p:cNvSpPr>
          <p:nvPr>
            <p:ph idx="1"/>
          </p:nvPr>
        </p:nvSpPr>
        <p:spPr>
          <a:noFill/>
        </p:spPr>
        <p:txBody>
          <a:bodyPr vert="horz" lIns="91440" tIns="45720" rIns="91440" bIns="45720" rtlCol="0" anchor="t">
            <a:normAutofit/>
          </a:bodyPr>
          <a:lstStyle/>
          <a:p>
            <a:pPr algn="ctr" eaLnBrk="1" hangingPunct="1">
              <a:buFontTx/>
              <a:buNone/>
            </a:pPr>
            <a:r>
              <a:rPr lang="en-US" altLang="en-US" dirty="0">
                <a:latin typeface="Arial" panose="020B0604020202020204" pitchFamily="34" charset="0"/>
                <a:cs typeface="Arial" panose="020B0604020202020204" pitchFamily="34" charset="0"/>
              </a:rPr>
              <a:t>Tom Lawton</a:t>
            </a:r>
          </a:p>
          <a:p>
            <a:pPr algn="ctr" eaLnBrk="1" hangingPunct="1">
              <a:buFontTx/>
              <a:buNone/>
            </a:pPr>
            <a:r>
              <a:rPr lang="en-US" altLang="en-US" sz="2000" i="1" dirty="0">
                <a:latin typeface="Arial" panose="020B0604020202020204" pitchFamily="34" charset="0"/>
                <a:cs typeface="Arial" panose="020B0604020202020204" pitchFamily="34" charset="0"/>
              </a:rPr>
              <a:t>President</a:t>
            </a:r>
          </a:p>
          <a:p>
            <a:pPr algn="ctr" eaLnBrk="1" hangingPunct="1">
              <a:buFontTx/>
              <a:buNone/>
            </a:pPr>
            <a:r>
              <a:rPr lang="en-US" altLang="en-US" sz="2000" dirty="0">
                <a:solidFill>
                  <a:schemeClr val="accent6">
                    <a:lumMod val="50000"/>
                  </a:schemeClr>
                </a:solidFill>
                <a:latin typeface="Arial" panose="020B0604020202020204" pitchFamily="34" charset="0"/>
                <a:cs typeface="Arial" panose="020B0604020202020204" pitchFamily="34" charset="0"/>
              </a:rPr>
              <a:t>tom.lawton@tescometering.com</a:t>
            </a:r>
          </a:p>
          <a:p>
            <a:pPr algn="ctr" eaLnBrk="1" hangingPunct="1">
              <a:buFontTx/>
              <a:buNone/>
            </a:pPr>
            <a:endParaRPr lang="en-US" altLang="en-US" sz="1200" dirty="0">
              <a:solidFill>
                <a:srgbClr val="FF0000"/>
              </a:solidFill>
              <a:latin typeface="Arial" panose="020B0604020202020204" pitchFamily="34" charset="0"/>
              <a:cs typeface="Arial" panose="020B0604020202020204" pitchFamily="34" charset="0"/>
            </a:endParaRPr>
          </a:p>
          <a:p>
            <a:pPr algn="ctr">
              <a:buNone/>
            </a:pPr>
            <a:r>
              <a:rPr lang="en-US" altLang="en-US" sz="2400" b="1" dirty="0">
                <a:latin typeface="Arial"/>
                <a:cs typeface="Arial"/>
              </a:rPr>
              <a:t>TESCO Metering </a:t>
            </a:r>
            <a:r>
              <a:rPr lang="en-US" altLang="en-US" sz="1800" i="1" dirty="0">
                <a:latin typeface="Arial"/>
                <a:cs typeface="Arial"/>
              </a:rPr>
              <a:t>Bristol, PA</a:t>
            </a:r>
          </a:p>
          <a:p>
            <a:pPr algn="ctr" eaLnBrk="1" hangingPunct="1">
              <a:buFontTx/>
              <a:buNone/>
            </a:pPr>
            <a:r>
              <a:rPr lang="en-US" altLang="en-US" sz="2400" dirty="0">
                <a:solidFill>
                  <a:schemeClr val="accent6">
                    <a:lumMod val="50000"/>
                  </a:schemeClr>
                </a:solidFill>
                <a:latin typeface="Arial" panose="020B0604020202020204" pitchFamily="34" charset="0"/>
                <a:cs typeface="Arial" panose="020B0604020202020204" pitchFamily="34" charset="0"/>
              </a:rPr>
              <a:t>215.228.0500</a:t>
            </a:r>
            <a:endParaRPr lang="en-US" altLang="en-US" sz="2000" dirty="0">
              <a:solidFill>
                <a:schemeClr val="accent6">
                  <a:lumMod val="50000"/>
                </a:schemeClr>
              </a:solidFill>
              <a:latin typeface="Arial" panose="020B0604020202020204" pitchFamily="34" charset="0"/>
              <a:cs typeface="Arial" panose="020B0604020202020204" pitchFamily="34" charset="0"/>
            </a:endParaRPr>
          </a:p>
          <a:p>
            <a:pPr algn="ctr" eaLnBrk="1" hangingPunct="1">
              <a:buFontTx/>
              <a:buNone/>
            </a:pPr>
            <a:br>
              <a:rPr lang="en-US" altLang="en-US" sz="2000" dirty="0">
                <a:latin typeface="Arial" panose="020B0604020202020204" pitchFamily="34" charset="0"/>
                <a:cs typeface="Arial" panose="020B0604020202020204" pitchFamily="34" charset="0"/>
              </a:rPr>
            </a:br>
            <a:r>
              <a:rPr lang="en-US" altLang="en-US" sz="2000" dirty="0">
                <a:latin typeface="Arial" panose="020B0604020202020204" pitchFamily="34" charset="0"/>
                <a:cs typeface="Arial" panose="020B0604020202020204" pitchFamily="34" charset="0"/>
              </a:rPr>
              <a:t>This presentation can also be found under Meter Conferences and Schools on the TESCO website: </a:t>
            </a:r>
            <a:r>
              <a:rPr lang="en-US" altLang="en-US" sz="2000" dirty="0">
                <a:solidFill>
                  <a:schemeClr val="accent6">
                    <a:lumMod val="50000"/>
                  </a:schemeClr>
                </a:solidFill>
                <a:latin typeface="Arial" panose="020B0604020202020204" pitchFamily="34" charset="0"/>
                <a:cs typeface="Arial" panose="020B0604020202020204" pitchFamily="34" charset="0"/>
              </a:rPr>
              <a:t>tescometering.com</a:t>
            </a:r>
          </a:p>
          <a:p>
            <a:pPr algn="ctr" eaLnBrk="1" hangingPunct="1">
              <a:buFontTx/>
              <a:buNone/>
            </a:pPr>
            <a:endParaRPr lang="en-US" altLang="en-US" sz="2300" dirty="0">
              <a:solidFill>
                <a:srgbClr val="CC3300"/>
              </a:solidFill>
            </a:endParaRPr>
          </a:p>
        </p:txBody>
      </p:sp>
      <p:sp>
        <p:nvSpPr>
          <p:cNvPr id="2" name="Footer Placeholder 1">
            <a:extLst>
              <a:ext uri="{FF2B5EF4-FFF2-40B4-BE49-F238E27FC236}">
                <a16:creationId xmlns:a16="http://schemas.microsoft.com/office/drawing/2014/main" id="{8DA3292B-757C-35F5-664D-389BC7452D0A}"/>
              </a:ext>
            </a:extLst>
          </p:cNvPr>
          <p:cNvSpPr>
            <a:spLocks noGrp="1"/>
          </p:cNvSpPr>
          <p:nvPr>
            <p:ph type="ftr" sz="quarter" idx="3"/>
          </p:nvPr>
        </p:nvSpPr>
        <p:spPr/>
        <p:txBody>
          <a:bodyPr/>
          <a:lstStyle/>
          <a:p>
            <a:r>
              <a:rPr lang="en-US"/>
              <a:t>tescometering.com</a:t>
            </a:r>
            <a:endParaRPr lang="en-US" dirty="0"/>
          </a:p>
        </p:txBody>
      </p:sp>
      <p:sp>
        <p:nvSpPr>
          <p:cNvPr id="3" name="Slide Number Placeholder 2">
            <a:extLst>
              <a:ext uri="{FF2B5EF4-FFF2-40B4-BE49-F238E27FC236}">
                <a16:creationId xmlns:a16="http://schemas.microsoft.com/office/drawing/2014/main" id="{FEA31A7D-D387-7CBC-E6A1-2C80059B3772}"/>
              </a:ext>
            </a:extLst>
          </p:cNvPr>
          <p:cNvSpPr>
            <a:spLocks noGrp="1"/>
          </p:cNvSpPr>
          <p:nvPr>
            <p:ph type="sldNum" sz="quarter" idx="4"/>
          </p:nvPr>
        </p:nvSpPr>
        <p:spPr/>
        <p:txBody>
          <a:bodyPr/>
          <a:lstStyle/>
          <a:p>
            <a:fld id="{4BEAC4C4-F0A7-4B61-A827-E4198D078267}" type="slidenum">
              <a:rPr lang="en-US" smtClean="0"/>
              <a:t>25</a:t>
            </a:fld>
            <a:endParaRPr lang="en-US" dirty="0"/>
          </a:p>
        </p:txBody>
      </p:sp>
      <p:sp>
        <p:nvSpPr>
          <p:cNvPr id="30724" name="Text Box 5"/>
          <p:cNvSpPr txBox="1">
            <a:spLocks noChangeArrowheads="1"/>
          </p:cNvSpPr>
          <p:nvPr/>
        </p:nvSpPr>
        <p:spPr bwMode="auto">
          <a:xfrm>
            <a:off x="1050925" y="5675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rgbClr val="000000"/>
                </a:solidFill>
                <a:latin typeface="Arial" pitchFamily="34" charset="0"/>
              </a:defRPr>
            </a:lvl1pPr>
            <a:lvl2pPr marL="742950" indent="-285750" eaLnBrk="0" hangingPunct="0">
              <a:defRPr>
                <a:solidFill>
                  <a:srgbClr val="000000"/>
                </a:solidFill>
                <a:latin typeface="Arial" pitchFamily="34" charset="0"/>
              </a:defRPr>
            </a:lvl2pPr>
            <a:lvl3pPr marL="1143000" indent="-228600" eaLnBrk="0" hangingPunct="0">
              <a:defRPr>
                <a:solidFill>
                  <a:srgbClr val="000000"/>
                </a:solidFill>
                <a:latin typeface="Arial" pitchFamily="34" charset="0"/>
              </a:defRPr>
            </a:lvl3pPr>
            <a:lvl4pPr marL="1600200" indent="-228600" eaLnBrk="0" hangingPunct="0">
              <a:defRPr>
                <a:solidFill>
                  <a:srgbClr val="000000"/>
                </a:solidFill>
                <a:latin typeface="Arial" pitchFamily="34" charset="0"/>
              </a:defRPr>
            </a:lvl4pPr>
            <a:lvl5pPr marL="2057400" indent="-228600" eaLnBrk="0" hangingPunct="0">
              <a:defRPr>
                <a:solidFill>
                  <a:srgbClr val="000000"/>
                </a:solidFill>
                <a:latin typeface="Arial" pitchFamily="34" charset="0"/>
              </a:defRPr>
            </a:lvl5pPr>
            <a:lvl6pPr marL="2514600" indent="-228600" algn="ctr" eaLnBrk="0" fontAlgn="base" hangingPunct="0">
              <a:spcBef>
                <a:spcPct val="30000"/>
              </a:spcBef>
              <a:spcAft>
                <a:spcPct val="0"/>
              </a:spcAft>
              <a:defRPr>
                <a:solidFill>
                  <a:srgbClr val="000000"/>
                </a:solidFill>
                <a:latin typeface="Arial" pitchFamily="34" charset="0"/>
              </a:defRPr>
            </a:lvl6pPr>
            <a:lvl7pPr marL="2971800" indent="-228600" algn="ctr" eaLnBrk="0" fontAlgn="base" hangingPunct="0">
              <a:spcBef>
                <a:spcPct val="30000"/>
              </a:spcBef>
              <a:spcAft>
                <a:spcPct val="0"/>
              </a:spcAft>
              <a:defRPr>
                <a:solidFill>
                  <a:srgbClr val="000000"/>
                </a:solidFill>
                <a:latin typeface="Arial" pitchFamily="34" charset="0"/>
              </a:defRPr>
            </a:lvl7pPr>
            <a:lvl8pPr marL="3429000" indent="-228600" algn="ctr" eaLnBrk="0" fontAlgn="base" hangingPunct="0">
              <a:spcBef>
                <a:spcPct val="30000"/>
              </a:spcBef>
              <a:spcAft>
                <a:spcPct val="0"/>
              </a:spcAft>
              <a:defRPr>
                <a:solidFill>
                  <a:srgbClr val="000000"/>
                </a:solidFill>
                <a:latin typeface="Arial" pitchFamily="34" charset="0"/>
              </a:defRPr>
            </a:lvl8pPr>
            <a:lvl9pPr marL="3886200" indent="-228600" algn="ctr" eaLnBrk="0" fontAlgn="base" hangingPunct="0">
              <a:spcBef>
                <a:spcPct val="30000"/>
              </a:spcBef>
              <a:spcAft>
                <a:spcPct val="0"/>
              </a:spcAft>
              <a:defRPr>
                <a:solidFill>
                  <a:srgbClr val="000000"/>
                </a:solidFill>
                <a:latin typeface="Arial" pitchFamily="34" charset="0"/>
              </a:defRPr>
            </a:lvl9pPr>
          </a:lstStyle>
          <a:p>
            <a:pPr algn="l" eaLnBrk="1" hangingPunct="1">
              <a:spcBef>
                <a:spcPct val="0"/>
              </a:spcBef>
            </a:pPr>
            <a:endParaRPr lang="en-US" altLang="en-US" dirty="0">
              <a:solidFill>
                <a:schemeClr val="tx1"/>
              </a:solidFill>
            </a:endParaRPr>
          </a:p>
        </p:txBody>
      </p:sp>
      <p:pic>
        <p:nvPicPr>
          <p:cNvPr id="8" name="Picture 7" descr="MC90043151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108817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3">
            <a:extLst>
              <a:ext uri="{FF2B5EF4-FFF2-40B4-BE49-F238E27FC236}">
                <a16:creationId xmlns:a16="http://schemas.microsoft.com/office/drawing/2014/main" id="{27F18868-B856-926E-4A9B-C0C9F8BC3AB9}"/>
              </a:ext>
            </a:extLst>
          </p:cNvPr>
          <p:cNvSpPr txBox="1">
            <a:spLocks noChangeArrowheads="1"/>
          </p:cNvSpPr>
          <p:nvPr/>
        </p:nvSpPr>
        <p:spPr bwMode="auto">
          <a:xfrm>
            <a:off x="871105" y="5134407"/>
            <a:ext cx="769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b="1" dirty="0">
                <a:solidFill>
                  <a:srgbClr val="FF0000"/>
                </a:solidFill>
                <a:latin typeface="Arial"/>
                <a:cs typeface="Arial"/>
              </a:rPr>
              <a:t>ISO 9001:2015 Certified Quality Company</a:t>
            </a:r>
          </a:p>
          <a:p>
            <a:pPr algn="ctr" eaLnBrk="1" hangingPunct="1">
              <a:spcBef>
                <a:spcPct val="0"/>
              </a:spcBef>
              <a:buFontTx/>
              <a:buNone/>
            </a:pPr>
            <a:r>
              <a:rPr lang="en-US" altLang="en-US" sz="1400" b="1" dirty="0">
                <a:solidFill>
                  <a:srgbClr val="FF0000"/>
                </a:solidFill>
                <a:latin typeface="Arial"/>
                <a:cs typeface="Arial"/>
              </a:rPr>
              <a:t>ISO 17025:2017 Accredited Laboratory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ANSI (cont.)</a:t>
            </a:r>
          </a:p>
        </p:txBody>
      </p:sp>
      <p:sp>
        <p:nvSpPr>
          <p:cNvPr id="6147" name="Rectangle 3"/>
          <p:cNvSpPr>
            <a:spLocks noGrp="1" noChangeArrowheads="1"/>
          </p:cNvSpPr>
          <p:nvPr>
            <p:ph idx="1"/>
          </p:nvPr>
        </p:nvSpPr>
        <p:spPr>
          <a:xfrm>
            <a:off x="381000" y="1066800"/>
            <a:ext cx="8534400" cy="4419600"/>
          </a:xfrm>
        </p:spPr>
        <p:txBody>
          <a:bodyPr>
            <a:normAutofit fontScale="92500"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American National Standard Institute, Inc.</a:t>
            </a:r>
          </a:p>
          <a:p>
            <a:pPr lvl="1" eaLnBrk="1" hangingPunct="1">
              <a:lnSpc>
                <a:spcPct val="90000"/>
              </a:lnSpc>
              <a:buFont typeface="Arial" panose="020B0604020202020204" pitchFamily="34" charset="0"/>
              <a:buChar char="•"/>
            </a:pPr>
            <a:r>
              <a:rPr lang="en-US" sz="2600" dirty="0">
                <a:latin typeface="Calibri" panose="020F0502020204030204" pitchFamily="34" charset="0"/>
              </a:rPr>
              <a:t>NEMA organizes committees to propose and review standards</a:t>
            </a:r>
          </a:p>
          <a:p>
            <a:pPr lvl="1" eaLnBrk="1" hangingPunct="1">
              <a:lnSpc>
                <a:spcPct val="90000"/>
              </a:lnSpc>
              <a:buFont typeface="Arial" panose="020B0604020202020204" pitchFamily="34" charset="0"/>
              <a:buChar char="•"/>
            </a:pPr>
            <a:r>
              <a:rPr lang="en-US" sz="2600" dirty="0">
                <a:latin typeface="Calibri" panose="020F0502020204030204" pitchFamily="34" charset="0"/>
              </a:rPr>
              <a:t>Standards are republished approximately every five (5) years and abandoned if not updated or reaffirmed once every ten (10) years.</a:t>
            </a:r>
          </a:p>
          <a:p>
            <a:pPr lvl="1" eaLnBrk="1" hangingPunct="1">
              <a:lnSpc>
                <a:spcPct val="90000"/>
              </a:lnSpc>
              <a:buFont typeface="Arial" panose="020B0604020202020204" pitchFamily="34" charset="0"/>
              <a:buChar char="•"/>
            </a:pPr>
            <a:r>
              <a:rPr lang="en-US" sz="2600" dirty="0">
                <a:latin typeface="Calibri" panose="020F0502020204030204" pitchFamily="34" charset="0"/>
              </a:rPr>
              <a:t>Standards codify consensus approaches in common practice</a:t>
            </a:r>
          </a:p>
          <a:p>
            <a:pPr lvl="1" eaLnBrk="1" hangingPunct="1">
              <a:lnSpc>
                <a:spcPct val="90000"/>
              </a:lnSpc>
              <a:buFont typeface="Arial" panose="020B0604020202020204" pitchFamily="34" charset="0"/>
              <a:buChar char="•"/>
            </a:pPr>
            <a:r>
              <a:rPr lang="en-US" sz="2600" dirty="0">
                <a:latin typeface="Calibri" panose="020F0502020204030204" pitchFamily="34" charset="0"/>
              </a:rPr>
              <a:t>In recent years the ANSI committee has had to deal with breaking new ground as well as several controversial issues</a:t>
            </a:r>
          </a:p>
          <a:p>
            <a:pPr lvl="2" eaLnBrk="1" hangingPunct="1">
              <a:lnSpc>
                <a:spcPct val="90000"/>
              </a:lnSpc>
              <a:buFont typeface="Wingdings" panose="05000000000000000000" pitchFamily="2" charset="2"/>
              <a:buChar char="§"/>
            </a:pPr>
            <a:r>
              <a:rPr lang="en-US" sz="2400" dirty="0">
                <a:latin typeface="Calibri" panose="020F0502020204030204" pitchFamily="34" charset="0"/>
              </a:rPr>
              <a:t>This is unusual for the committee and the committee has responded by no longer being reluctant to address them, staying more on point during contentious debates, and moving through the work required in a far more efficient manner.  Another example of how AMI is changing everything in our industry.  </a:t>
            </a:r>
          </a:p>
        </p:txBody>
      </p:sp>
      <p:sp>
        <p:nvSpPr>
          <p:cNvPr id="2" name="Footer Placeholder 1">
            <a:extLst>
              <a:ext uri="{FF2B5EF4-FFF2-40B4-BE49-F238E27FC236}">
                <a16:creationId xmlns:a16="http://schemas.microsoft.com/office/drawing/2014/main" id="{5983F990-14BF-4D38-A623-4ACAEFCA4C33}"/>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4A9110E-AB18-4227-9DB3-1AD4615AD128}"/>
              </a:ext>
            </a:extLst>
          </p:cNvPr>
          <p:cNvSpPr>
            <a:spLocks noGrp="1"/>
          </p:cNvSpPr>
          <p:nvPr>
            <p:ph type="sldNum" sz="quarter" idx="4"/>
          </p:nvPr>
        </p:nvSpPr>
        <p:spPr/>
        <p:txBody>
          <a:bodyPr/>
          <a:lstStyle/>
          <a:p>
            <a:fld id="{4BEAC4C4-F0A7-4B61-A827-E4198D078267}"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ANSI C12</a:t>
            </a:r>
          </a:p>
        </p:txBody>
      </p:sp>
      <p:sp>
        <p:nvSpPr>
          <p:cNvPr id="7171" name="Rectangle 3"/>
          <p:cNvSpPr>
            <a:spLocks noGrp="1" noChangeArrowheads="1"/>
          </p:cNvSpPr>
          <p:nvPr>
            <p:ph idx="1"/>
          </p:nvPr>
        </p:nvSpPr>
        <p:spPr>
          <a:xfrm>
            <a:off x="381000" y="1447800"/>
            <a:ext cx="83820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All ANSI Standards related to Electric Metering are in the ANSI C12 group of Standards</a:t>
            </a:r>
          </a:p>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General makeup has expanded slightly over last few years</a:t>
            </a:r>
          </a:p>
          <a:p>
            <a:pPr lvl="1" eaLnBrk="1" hangingPunct="1">
              <a:lnSpc>
                <a:spcPct val="90000"/>
              </a:lnSpc>
              <a:buFont typeface="Arial" panose="020B0604020202020204" pitchFamily="34" charset="0"/>
              <a:buChar char="•"/>
            </a:pPr>
            <a:r>
              <a:rPr lang="en-US" sz="2600" dirty="0">
                <a:latin typeface="Calibri" panose="020F0502020204030204" pitchFamily="34" charset="0"/>
              </a:rPr>
              <a:t>30 voting members with representation from three groups (no one group can have more than 40%):</a:t>
            </a:r>
          </a:p>
          <a:p>
            <a:pPr lvl="2" eaLnBrk="1" hangingPunct="1">
              <a:lnSpc>
                <a:spcPct val="90000"/>
              </a:lnSpc>
              <a:buFont typeface="Wingdings" panose="05000000000000000000" pitchFamily="2" charset="2"/>
              <a:buChar char="§"/>
            </a:pPr>
            <a:r>
              <a:rPr lang="en-US" dirty="0">
                <a:latin typeface="Calibri" panose="020F0502020204030204" pitchFamily="34" charset="0"/>
              </a:rPr>
              <a:t>11 - Manufacturers: Meter, Socket, Test Equipment, etc.</a:t>
            </a:r>
          </a:p>
          <a:p>
            <a:pPr lvl="2" eaLnBrk="1" hangingPunct="1">
              <a:lnSpc>
                <a:spcPct val="90000"/>
              </a:lnSpc>
              <a:buFont typeface="Wingdings" panose="05000000000000000000" pitchFamily="2" charset="2"/>
              <a:buChar char="§"/>
            </a:pPr>
            <a:r>
              <a:rPr lang="en-US" dirty="0">
                <a:latin typeface="Calibri" panose="020F0502020204030204" pitchFamily="34" charset="0"/>
              </a:rPr>
              <a:t>11 - Users: Utilities</a:t>
            </a:r>
          </a:p>
          <a:p>
            <a:pPr lvl="2" eaLnBrk="1" hangingPunct="1">
              <a:lnSpc>
                <a:spcPct val="90000"/>
              </a:lnSpc>
              <a:buFont typeface="Wingdings" panose="05000000000000000000" pitchFamily="2" charset="2"/>
              <a:buChar char="§"/>
            </a:pPr>
            <a:r>
              <a:rPr lang="en-US" dirty="0">
                <a:latin typeface="Calibri" panose="020F0502020204030204" pitchFamily="34" charset="0"/>
              </a:rPr>
              <a:t>8 - General Interest: PUC, UL, IEEE, Consultants, etc.</a:t>
            </a:r>
          </a:p>
          <a:p>
            <a:pPr lvl="1" eaLnBrk="1" hangingPunct="1">
              <a:lnSpc>
                <a:spcPct val="90000"/>
              </a:lnSpc>
              <a:buFont typeface="Arial" panose="020B0604020202020204" pitchFamily="34" charset="0"/>
              <a:buChar char="•"/>
            </a:pPr>
            <a:r>
              <a:rPr lang="en-US" sz="2600" dirty="0">
                <a:latin typeface="Calibri" panose="020F0502020204030204" pitchFamily="34" charset="0"/>
              </a:rPr>
              <a:t>Meets twice a year in conjunction with EEI/AEIC Meter conference.  </a:t>
            </a:r>
          </a:p>
        </p:txBody>
      </p:sp>
      <p:sp>
        <p:nvSpPr>
          <p:cNvPr id="2" name="Footer Placeholder 1">
            <a:extLst>
              <a:ext uri="{FF2B5EF4-FFF2-40B4-BE49-F238E27FC236}">
                <a16:creationId xmlns:a16="http://schemas.microsoft.com/office/drawing/2014/main" id="{015B08A7-728D-4F19-9873-CBB17575BD4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4A3FEEAE-148C-41B7-8D2D-9AD065D39A09}"/>
              </a:ext>
            </a:extLst>
          </p:cNvPr>
          <p:cNvSpPr>
            <a:spLocks noGrp="1"/>
          </p:cNvSpPr>
          <p:nvPr>
            <p:ph type="sldNum" sz="quarter" idx="4"/>
          </p:nvPr>
        </p:nvSpPr>
        <p:spPr/>
        <p:txBody>
          <a:bodyPr/>
          <a:lstStyle/>
          <a:p>
            <a:fld id="{4BEAC4C4-F0A7-4B61-A827-E4198D078267}"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ANSI C12 (cont.)</a:t>
            </a:r>
          </a:p>
        </p:txBody>
      </p:sp>
      <p:sp>
        <p:nvSpPr>
          <p:cNvPr id="8195" name="Rectangle 3"/>
          <p:cNvSpPr>
            <a:spLocks noGrp="1" noChangeArrowheads="1"/>
          </p:cNvSpPr>
          <p:nvPr>
            <p:ph idx="1"/>
          </p:nvPr>
        </p:nvSpPr>
        <p:spPr/>
        <p:txBody>
          <a:bodyPr>
            <a:normAutofit lnSpcReduction="10000"/>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Main Committee</a:t>
            </a:r>
          </a:p>
          <a:p>
            <a:pPr lvl="1" eaLnBrk="1" hangingPunct="1">
              <a:lnSpc>
                <a:spcPct val="90000"/>
              </a:lnSpc>
              <a:buFont typeface="Arial" panose="020B0604020202020204" pitchFamily="34" charset="0"/>
              <a:buChar char="•"/>
            </a:pPr>
            <a:r>
              <a:rPr lang="en-US" sz="2600" dirty="0">
                <a:latin typeface="Calibri" panose="020F0502020204030204" pitchFamily="34" charset="0"/>
              </a:rPr>
              <a:t>Has final approval for all activities on any C12 family standard</a:t>
            </a:r>
          </a:p>
          <a:p>
            <a:pPr lvl="1" eaLnBrk="1" hangingPunct="1">
              <a:lnSpc>
                <a:spcPct val="90000"/>
              </a:lnSpc>
              <a:buFont typeface="Arial" panose="020B0604020202020204" pitchFamily="34" charset="0"/>
              <a:buChar char="•"/>
            </a:pPr>
            <a:r>
              <a:rPr lang="en-US" sz="2600" dirty="0">
                <a:latin typeface="Calibri" panose="020F0502020204030204" pitchFamily="34" charset="0"/>
              </a:rPr>
              <a:t>Establishes Subcommittees (SC) and Working Groups (WG) to address various standards and issues</a:t>
            </a:r>
          </a:p>
          <a:p>
            <a:pPr lvl="1" eaLnBrk="1" hangingPunct="1">
              <a:lnSpc>
                <a:spcPct val="90000"/>
              </a:lnSpc>
              <a:buFont typeface="Arial" panose="020B0604020202020204" pitchFamily="34" charset="0"/>
              <a:buChar char="•"/>
            </a:pPr>
            <a:r>
              <a:rPr lang="en-US" sz="2600" dirty="0">
                <a:latin typeface="Calibri" panose="020F0502020204030204" pitchFamily="34" charset="0"/>
              </a:rPr>
              <a:t>Sub committees and Working Groups also meet twice a year in conjunction with EEI Transmission, Distribution and Metering Conference and also hold regular or ad hoc conference calls throughout the year as members put together drafts and other technical material for consideration at the next face to face meeting.</a:t>
            </a:r>
          </a:p>
          <a:p>
            <a:pPr lvl="1" eaLnBrk="1" hangingPunct="1">
              <a:lnSpc>
                <a:spcPct val="90000"/>
              </a:lnSpc>
            </a:pPr>
            <a:endParaRPr lang="en-US" sz="2600" dirty="0">
              <a:solidFill>
                <a:srgbClr val="000066"/>
              </a:solidFill>
            </a:endParaRPr>
          </a:p>
        </p:txBody>
      </p:sp>
      <p:sp>
        <p:nvSpPr>
          <p:cNvPr id="2" name="Footer Placeholder 1">
            <a:extLst>
              <a:ext uri="{FF2B5EF4-FFF2-40B4-BE49-F238E27FC236}">
                <a16:creationId xmlns:a16="http://schemas.microsoft.com/office/drawing/2014/main" id="{B2A5D76C-32AA-45E0-9F2C-6E586AD02D37}"/>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D27D9400-D6CF-46F9-9722-BCE47E51BE75}"/>
              </a:ext>
            </a:extLst>
          </p:cNvPr>
          <p:cNvSpPr>
            <a:spLocks noGrp="1"/>
          </p:cNvSpPr>
          <p:nvPr>
            <p:ph type="sldNum" sz="quarter" idx="4"/>
          </p:nvPr>
        </p:nvSpPr>
        <p:spPr/>
        <p:txBody>
          <a:bodyPr/>
          <a:lstStyle/>
          <a:p>
            <a:fld id="{4BEAC4C4-F0A7-4B61-A827-E4198D078267}"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ANSI C12 (cont.)</a:t>
            </a:r>
          </a:p>
        </p:txBody>
      </p:sp>
      <p:sp>
        <p:nvSpPr>
          <p:cNvPr id="9219" name="Rectangle 3"/>
          <p:cNvSpPr>
            <a:spLocks noGrp="1" noChangeArrowheads="1"/>
          </p:cNvSpPr>
          <p:nvPr>
            <p:ph idx="1"/>
          </p:nvPr>
        </p:nvSpPr>
        <p:spPr>
          <a:xfrm>
            <a:off x="457200" y="1371600"/>
            <a:ext cx="8229600" cy="4800600"/>
          </a:xfrm>
        </p:spPr>
        <p:txBody>
          <a:bodyPr/>
          <a:lstStyle/>
          <a:p>
            <a:pPr eaLnBrk="1" hangingPunct="1">
              <a:lnSpc>
                <a:spcPct val="90000"/>
              </a:lnSpc>
              <a:buFont typeface="Wingdings" panose="05000000000000000000" pitchFamily="2" charset="2"/>
              <a:buChar char="Ø"/>
            </a:pPr>
            <a:r>
              <a:rPr lang="en-US" sz="3000" dirty="0">
                <a:latin typeface="Calibri" panose="020F0502020204030204" pitchFamily="34" charset="0"/>
              </a:rPr>
              <a:t>C12 Subcommittees</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subcommittees have been organized to review specific standards</a:t>
            </a:r>
          </a:p>
          <a:p>
            <a:pPr lvl="1" eaLnBrk="1" hangingPunct="1">
              <a:lnSpc>
                <a:spcPct val="90000"/>
              </a:lnSpc>
              <a:buFont typeface="Arial" panose="020B0604020202020204" pitchFamily="34" charset="0"/>
              <a:buChar char="•"/>
            </a:pPr>
            <a:r>
              <a:rPr lang="en-US" sz="2600" dirty="0">
                <a:solidFill>
                  <a:srgbClr val="C00000"/>
                </a:solidFill>
                <a:latin typeface="Calibri" panose="020F0502020204030204" pitchFamily="34" charset="0"/>
              </a:rPr>
              <a:t>This is where the work is really done</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operates slightly differently</a:t>
            </a:r>
          </a:p>
          <a:p>
            <a:pPr lvl="1" eaLnBrk="1" hangingPunct="1">
              <a:lnSpc>
                <a:spcPct val="90000"/>
              </a:lnSpc>
              <a:buFont typeface="Arial" panose="020B0604020202020204" pitchFamily="34" charset="0"/>
              <a:buChar char="•"/>
            </a:pPr>
            <a:r>
              <a:rPr lang="en-US" sz="2600" dirty="0">
                <a:latin typeface="Calibri" panose="020F0502020204030204" pitchFamily="34" charset="0"/>
              </a:rPr>
              <a:t>Each meets on a schedule of its own choosing</a:t>
            </a:r>
          </a:p>
          <a:p>
            <a:pPr lvl="1" eaLnBrk="1" hangingPunct="1">
              <a:lnSpc>
                <a:spcPct val="90000"/>
              </a:lnSpc>
              <a:buFont typeface="Arial" panose="020B0604020202020204" pitchFamily="34" charset="0"/>
              <a:buChar char="•"/>
            </a:pPr>
            <a:r>
              <a:rPr lang="en-US" sz="2600" dirty="0">
                <a:latin typeface="Calibri" panose="020F0502020204030204" pitchFamily="34" charset="0"/>
              </a:rPr>
              <a:t>Most meet at EEI Biannual Transmission, Distribution and Metering Meetings</a:t>
            </a:r>
          </a:p>
          <a:p>
            <a:pPr lvl="1" eaLnBrk="1" hangingPunct="1">
              <a:lnSpc>
                <a:spcPct val="90000"/>
              </a:lnSpc>
              <a:buFont typeface="Arial" panose="020B0604020202020204" pitchFamily="34" charset="0"/>
              <a:buChar char="•"/>
            </a:pPr>
            <a:r>
              <a:rPr lang="en-US" sz="2600" dirty="0">
                <a:latin typeface="Calibri" panose="020F0502020204030204" pitchFamily="34" charset="0"/>
              </a:rPr>
              <a:t>Communication WG meets more often and longer</a:t>
            </a:r>
          </a:p>
          <a:p>
            <a:pPr lvl="1" eaLnBrk="1" hangingPunct="1">
              <a:lnSpc>
                <a:spcPct val="90000"/>
              </a:lnSpc>
              <a:buFont typeface="Arial" panose="020B0604020202020204" pitchFamily="34" charset="0"/>
              <a:buChar char="•"/>
            </a:pPr>
            <a:r>
              <a:rPr lang="en-US" sz="2600" dirty="0">
                <a:latin typeface="Calibri" panose="020F0502020204030204" pitchFamily="34" charset="0"/>
              </a:rPr>
              <a:t>Various subgroups meet frequently by teleconference</a:t>
            </a:r>
          </a:p>
        </p:txBody>
      </p:sp>
      <p:sp>
        <p:nvSpPr>
          <p:cNvPr id="2" name="Footer Placeholder 1">
            <a:extLst>
              <a:ext uri="{FF2B5EF4-FFF2-40B4-BE49-F238E27FC236}">
                <a16:creationId xmlns:a16="http://schemas.microsoft.com/office/drawing/2014/main" id="{E178B242-7A37-44F8-BAEC-CEB6C7663295}"/>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392305AB-7900-4018-888A-90A9AF7F40C1}"/>
              </a:ext>
            </a:extLst>
          </p:cNvPr>
          <p:cNvSpPr>
            <a:spLocks noGrp="1"/>
          </p:cNvSpPr>
          <p:nvPr>
            <p:ph type="sldNum" sz="quarter" idx="4"/>
          </p:nvPr>
        </p:nvSpPr>
        <p:spPr/>
        <p:txBody>
          <a:bodyPr/>
          <a:lstStyle/>
          <a:p>
            <a:fld id="{4BEAC4C4-F0A7-4B61-A827-E4198D078267}"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ANSI C12 – Sub-Committees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389031"/>
              </p:ext>
            </p:extLst>
          </p:nvPr>
        </p:nvGraphicFramePr>
        <p:xfrm>
          <a:off x="457200" y="1219200"/>
          <a:ext cx="8229600" cy="4724616"/>
        </p:xfrm>
        <a:graphic>
          <a:graphicData uri="http://schemas.openxmlformats.org/drawingml/2006/table">
            <a:tbl>
              <a:tblPr firstRow="1" bandRow="1">
                <a:tableStyleId>{5940675A-B579-460E-94D1-54222C63F5DA}</a:tableStyleId>
              </a:tblPr>
              <a:tblGrid>
                <a:gridCol w="2491530">
                  <a:extLst>
                    <a:ext uri="{9D8B030D-6E8A-4147-A177-3AD203B41FA5}">
                      <a16:colId xmlns:a16="http://schemas.microsoft.com/office/drawing/2014/main" val="20000"/>
                    </a:ext>
                  </a:extLst>
                </a:gridCol>
                <a:gridCol w="5738070">
                  <a:extLst>
                    <a:ext uri="{9D8B030D-6E8A-4147-A177-3AD203B41FA5}">
                      <a16:colId xmlns:a16="http://schemas.microsoft.com/office/drawing/2014/main" val="20001"/>
                    </a:ext>
                  </a:extLst>
                </a:gridCol>
              </a:tblGrid>
              <a:tr h="501515">
                <a:tc>
                  <a:txBody>
                    <a:bodyPr/>
                    <a:lstStyle/>
                    <a:p>
                      <a:r>
                        <a:rPr lang="en-US" sz="2400" b="1" dirty="0"/>
                        <a:t>Sub-Committee</a:t>
                      </a:r>
                    </a:p>
                  </a:txBody>
                  <a:tcPr anchor="ctr">
                    <a:solidFill>
                      <a:srgbClr val="FFFFCC"/>
                    </a:solidFill>
                  </a:tcPr>
                </a:tc>
                <a:tc>
                  <a:txBody>
                    <a:bodyPr/>
                    <a:lstStyle/>
                    <a:p>
                      <a:r>
                        <a:rPr lang="en-US" sz="2400" b="1" dirty="0"/>
                        <a:t>Standards</a:t>
                      </a:r>
                    </a:p>
                  </a:txBody>
                  <a:tcPr anchor="ctr">
                    <a:solidFill>
                      <a:srgbClr val="FFFFCC"/>
                    </a:solidFill>
                  </a:tcPr>
                </a:tc>
                <a:extLst>
                  <a:ext uri="{0D108BD9-81ED-4DB2-BD59-A6C34878D82A}">
                    <a16:rowId xmlns:a16="http://schemas.microsoft.com/office/drawing/2014/main" val="10000"/>
                  </a:ext>
                </a:extLst>
              </a:tr>
              <a:tr h="501515">
                <a:tc>
                  <a:txBody>
                    <a:bodyPr/>
                    <a:lstStyle/>
                    <a:p>
                      <a:r>
                        <a:rPr lang="en-US" dirty="0"/>
                        <a:t>C12</a:t>
                      </a:r>
                      <a:r>
                        <a:rPr lang="en-US" baseline="0" dirty="0"/>
                        <a:t> SC1</a:t>
                      </a:r>
                      <a:endParaRPr lang="en-US" dirty="0"/>
                    </a:p>
                  </a:txBody>
                  <a:tcPr anchor="ctr"/>
                </a:tc>
                <a:tc>
                  <a:txBody>
                    <a:bodyPr/>
                    <a:lstStyle/>
                    <a:p>
                      <a:r>
                        <a:rPr lang="en-US" dirty="0"/>
                        <a:t>C12.1, C12.4, C12.5, C12.10</a:t>
                      </a:r>
                    </a:p>
                  </a:txBody>
                  <a:tcPr anchor="ctr"/>
                </a:tc>
                <a:extLst>
                  <a:ext uri="{0D108BD9-81ED-4DB2-BD59-A6C34878D82A}">
                    <a16:rowId xmlns:a16="http://schemas.microsoft.com/office/drawing/2014/main" val="10001"/>
                  </a:ext>
                </a:extLst>
              </a:tr>
              <a:tr h="501515">
                <a:tc>
                  <a:txBody>
                    <a:bodyPr/>
                    <a:lstStyle/>
                    <a:p>
                      <a:r>
                        <a:rPr lang="en-US" dirty="0"/>
                        <a:t>C12 SC15</a:t>
                      </a:r>
                    </a:p>
                  </a:txBody>
                  <a:tcPr anchor="ctr"/>
                </a:tc>
                <a:tc>
                  <a:txBody>
                    <a:bodyPr/>
                    <a:lstStyle/>
                    <a:p>
                      <a:r>
                        <a:rPr lang="en-US" dirty="0"/>
                        <a:t>C12.6, C12.7, C12.8, C12.9, C12.11</a:t>
                      </a:r>
                    </a:p>
                  </a:txBody>
                  <a:tcPr anchor="ctr"/>
                </a:tc>
                <a:extLst>
                  <a:ext uri="{0D108BD9-81ED-4DB2-BD59-A6C34878D82A}">
                    <a16:rowId xmlns:a16="http://schemas.microsoft.com/office/drawing/2014/main" val="10002"/>
                  </a:ext>
                </a:extLst>
              </a:tr>
              <a:tr h="501515">
                <a:tc>
                  <a:txBody>
                    <a:bodyPr/>
                    <a:lstStyle/>
                    <a:p>
                      <a:r>
                        <a:rPr lang="en-US" dirty="0"/>
                        <a:t>C12 SC16</a:t>
                      </a:r>
                    </a:p>
                  </a:txBody>
                  <a:tcPr anchor="ctr"/>
                </a:tc>
                <a:tc>
                  <a:txBody>
                    <a:bodyPr/>
                    <a:lstStyle/>
                    <a:p>
                      <a:r>
                        <a:rPr lang="en-US" dirty="0"/>
                        <a:t>C12.20, C12.24</a:t>
                      </a:r>
                    </a:p>
                  </a:txBody>
                  <a:tcPr anchor="ctr"/>
                </a:tc>
                <a:extLst>
                  <a:ext uri="{0D108BD9-81ED-4DB2-BD59-A6C34878D82A}">
                    <a16:rowId xmlns:a16="http://schemas.microsoft.com/office/drawing/2014/main" val="10003"/>
                  </a:ext>
                </a:extLst>
              </a:tr>
              <a:tr h="501515">
                <a:tc>
                  <a:txBody>
                    <a:bodyPr/>
                    <a:lstStyle/>
                    <a:p>
                      <a:r>
                        <a:rPr lang="en-US" dirty="0"/>
                        <a:t>C12 SC17</a:t>
                      </a:r>
                    </a:p>
                  </a:txBody>
                  <a:tcPr anchor="ctr"/>
                </a:tc>
                <a:tc>
                  <a:txBody>
                    <a:bodyPr/>
                    <a:lstStyle/>
                    <a:p>
                      <a:r>
                        <a:rPr lang="en-US" dirty="0"/>
                        <a:t>C12.18, C12.19, C12.21, C12.22, C12.23, C12.26</a:t>
                      </a:r>
                    </a:p>
                  </a:txBody>
                  <a:tcPr anchor="ctr"/>
                </a:tc>
                <a:extLst>
                  <a:ext uri="{0D108BD9-81ED-4DB2-BD59-A6C34878D82A}">
                    <a16:rowId xmlns:a16="http://schemas.microsoft.com/office/drawing/2014/main" val="10004"/>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a:t>
                      </a:r>
                      <a:r>
                        <a:rPr lang="en-US" baseline="0" dirty="0"/>
                        <a:t> SC29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C12.29 Standard for Field Testing</a:t>
                      </a:r>
                      <a:r>
                        <a:rPr lang="en-US" baseline="0" dirty="0"/>
                        <a:t> of Metering Sites</a:t>
                      </a:r>
                      <a:endParaRPr lang="en-US" dirty="0"/>
                    </a:p>
                  </a:txBody>
                  <a:tcPr anchor="ctr"/>
                </a:tc>
                <a:extLst>
                  <a:ext uri="{0D108BD9-81ED-4DB2-BD59-A6C34878D82A}">
                    <a16:rowId xmlns:a16="http://schemas.microsoft.com/office/drawing/2014/main" val="10006"/>
                  </a:ext>
                </a:extLst>
              </a:tr>
              <a:tr h="5015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 SC24</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C12.31 VA Measurement Standard</a:t>
                      </a:r>
                    </a:p>
                  </a:txBody>
                  <a:tcPr anchor="ctr"/>
                </a:tc>
                <a:extLst>
                  <a:ext uri="{0D108BD9-81ED-4DB2-BD59-A6C34878D82A}">
                    <a16:rowId xmlns:a16="http://schemas.microsoft.com/office/drawing/2014/main" val="10007"/>
                  </a:ext>
                </a:extLst>
              </a:tr>
              <a:tr h="1214011">
                <a:tc>
                  <a:txBody>
                    <a:bodyPr/>
                    <a:lstStyle/>
                    <a:p>
                      <a:r>
                        <a:rPr lang="en-US" dirty="0"/>
                        <a:t>C12 SC46</a:t>
                      </a:r>
                    </a:p>
                  </a:txBody>
                  <a:tcPr anchor="ctr"/>
                </a:tc>
                <a:tc>
                  <a:txBody>
                    <a:bodyPr/>
                    <a:lstStyle/>
                    <a:p>
                      <a:r>
                        <a:rPr lang="en-GB" sz="1800" b="0" kern="1200" dirty="0">
                          <a:solidFill>
                            <a:schemeClr val="tx1"/>
                          </a:solidFill>
                          <a:latin typeface="+mn-lt"/>
                          <a:ea typeface="+mn-ea"/>
                          <a:cs typeface="+mn-cs"/>
                        </a:rPr>
                        <a:t>C12.46 American National Standard for Electricity Meters</a:t>
                      </a:r>
                      <a:r>
                        <a:rPr lang="en-GB" sz="1800" b="0" kern="1200" baseline="0" dirty="0">
                          <a:solidFill>
                            <a:schemeClr val="tx1"/>
                          </a:solidFill>
                          <a:latin typeface="+mn-lt"/>
                          <a:ea typeface="+mn-ea"/>
                          <a:cs typeface="+mn-cs"/>
                        </a:rPr>
                        <a:t> - </a:t>
                      </a:r>
                      <a:r>
                        <a:rPr lang="en-GB" sz="1800" b="0" kern="1200" dirty="0">
                          <a:solidFill>
                            <a:schemeClr val="tx1"/>
                          </a:solidFill>
                          <a:latin typeface="+mn-lt"/>
                          <a:ea typeface="+mn-ea"/>
                          <a:cs typeface="+mn-cs"/>
                        </a:rPr>
                        <a:t>0.1, 0.2 and 0.5 Accuracy Classes for the Measurement of Active, Apparent and Reactive Power</a:t>
                      </a:r>
                      <a:endParaRPr lang="en-US" sz="1800" b="0" kern="1200" dirty="0">
                        <a:solidFill>
                          <a:schemeClr val="tx1"/>
                        </a:solidFill>
                        <a:latin typeface="+mn-lt"/>
                        <a:ea typeface="+mn-ea"/>
                        <a:cs typeface="+mn-cs"/>
                      </a:endParaRPr>
                    </a:p>
                  </a:txBody>
                  <a:tcPr anchor="ctr"/>
                </a:tc>
                <a:extLst>
                  <a:ext uri="{0D108BD9-81ED-4DB2-BD59-A6C34878D82A}">
                    <a16:rowId xmlns:a16="http://schemas.microsoft.com/office/drawing/2014/main" val="10008"/>
                  </a:ext>
                </a:extLst>
              </a:tr>
            </a:tbl>
          </a:graphicData>
        </a:graphic>
      </p:graphicFrame>
      <p:sp>
        <p:nvSpPr>
          <p:cNvPr id="2" name="Footer Placeholder 1">
            <a:extLst>
              <a:ext uri="{FF2B5EF4-FFF2-40B4-BE49-F238E27FC236}">
                <a16:creationId xmlns:a16="http://schemas.microsoft.com/office/drawing/2014/main" id="{4ADA23E9-3249-4B1C-862B-788AC6C437C2}"/>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580E2519-523E-4518-9EFA-65B51FE5F76B}"/>
              </a:ext>
            </a:extLst>
          </p:cNvPr>
          <p:cNvSpPr>
            <a:spLocks noGrp="1"/>
          </p:cNvSpPr>
          <p:nvPr>
            <p:ph type="sldNum" sz="quarter" idx="4"/>
          </p:nvPr>
        </p:nvSpPr>
        <p:spPr/>
        <p:txBody>
          <a:bodyPr/>
          <a:lstStyle/>
          <a:p>
            <a:fld id="{4BEAC4C4-F0A7-4B61-A827-E4198D078267}"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951" y="234568"/>
            <a:ext cx="7208107" cy="679832"/>
          </a:xfrm>
        </p:spPr>
        <p:txBody>
          <a:bodyPr/>
          <a:lstStyle/>
          <a:p>
            <a:r>
              <a:rPr lang="en-US" sz="3000" dirty="0"/>
              <a:t>ANSI Standards Related to Electric Metering</a:t>
            </a:r>
          </a:p>
        </p:txBody>
      </p:sp>
      <p:sp>
        <p:nvSpPr>
          <p:cNvPr id="3" name="Footer Placeholder 2">
            <a:extLst>
              <a:ext uri="{FF2B5EF4-FFF2-40B4-BE49-F238E27FC236}">
                <a16:creationId xmlns:a16="http://schemas.microsoft.com/office/drawing/2014/main" id="{CBA3A615-963B-4DF8-99CF-6F6F77BAF6D9}"/>
              </a:ext>
            </a:extLst>
          </p:cNvPr>
          <p:cNvSpPr>
            <a:spLocks noGrp="1"/>
          </p:cNvSpPr>
          <p:nvPr>
            <p:ph type="ftr" sz="quarter" idx="3"/>
          </p:nvPr>
        </p:nvSpPr>
        <p:spPr/>
        <p:txBody>
          <a:bodyPr/>
          <a:lstStyle/>
          <a:p>
            <a:r>
              <a:rPr lang="en-US" dirty="0"/>
              <a:t>tescometering.com</a:t>
            </a:r>
          </a:p>
        </p:txBody>
      </p:sp>
      <p:sp>
        <p:nvSpPr>
          <p:cNvPr id="5" name="Slide Number Placeholder 4">
            <a:extLst>
              <a:ext uri="{FF2B5EF4-FFF2-40B4-BE49-F238E27FC236}">
                <a16:creationId xmlns:a16="http://schemas.microsoft.com/office/drawing/2014/main" id="{E8242590-86A3-45D0-A7A3-28AA6648EFD0}"/>
              </a:ext>
            </a:extLst>
          </p:cNvPr>
          <p:cNvSpPr>
            <a:spLocks noGrp="1"/>
          </p:cNvSpPr>
          <p:nvPr>
            <p:ph type="sldNum" sz="quarter" idx="4"/>
          </p:nvPr>
        </p:nvSpPr>
        <p:spPr/>
        <p:txBody>
          <a:bodyPr/>
          <a:lstStyle/>
          <a:p>
            <a:fld id="{4BEAC4C4-F0A7-4B61-A827-E4198D078267}" type="slidenum">
              <a:rPr lang="en-US" smtClean="0"/>
              <a:t>8</a:t>
            </a:fld>
            <a:endParaRPr lang="en-US" dirty="0"/>
          </a:p>
        </p:txBody>
      </p:sp>
      <p:graphicFrame>
        <p:nvGraphicFramePr>
          <p:cNvPr id="14" name="Table 13">
            <a:extLst>
              <a:ext uri="{FF2B5EF4-FFF2-40B4-BE49-F238E27FC236}">
                <a16:creationId xmlns:a16="http://schemas.microsoft.com/office/drawing/2014/main" id="{3E0EA4E1-F61C-1972-A218-216BE6DA7687}"/>
              </a:ext>
            </a:extLst>
          </p:cNvPr>
          <p:cNvGraphicFramePr>
            <a:graphicFrameLocks noGrp="1"/>
          </p:cNvGraphicFramePr>
          <p:nvPr>
            <p:extLst>
              <p:ext uri="{D42A27DB-BD31-4B8C-83A1-F6EECF244321}">
                <p14:modId xmlns:p14="http://schemas.microsoft.com/office/powerpoint/2010/main" val="604669847"/>
              </p:ext>
            </p:extLst>
          </p:nvPr>
        </p:nvGraphicFramePr>
        <p:xfrm>
          <a:off x="533400" y="990600"/>
          <a:ext cx="8231658" cy="5105400"/>
        </p:xfrm>
        <a:graphic>
          <a:graphicData uri="http://schemas.openxmlformats.org/drawingml/2006/table">
            <a:tbl>
              <a:tblPr>
                <a:tableStyleId>{5C22544A-7EE6-4342-B048-85BDC9FD1C3A}</a:tableStyleId>
              </a:tblPr>
              <a:tblGrid>
                <a:gridCol w="1601424">
                  <a:extLst>
                    <a:ext uri="{9D8B030D-6E8A-4147-A177-3AD203B41FA5}">
                      <a16:colId xmlns:a16="http://schemas.microsoft.com/office/drawing/2014/main" val="834185309"/>
                    </a:ext>
                  </a:extLst>
                </a:gridCol>
                <a:gridCol w="961096">
                  <a:extLst>
                    <a:ext uri="{9D8B030D-6E8A-4147-A177-3AD203B41FA5}">
                      <a16:colId xmlns:a16="http://schemas.microsoft.com/office/drawing/2014/main" val="1338711419"/>
                    </a:ext>
                  </a:extLst>
                </a:gridCol>
                <a:gridCol w="2049896">
                  <a:extLst>
                    <a:ext uri="{9D8B030D-6E8A-4147-A177-3AD203B41FA5}">
                      <a16:colId xmlns:a16="http://schemas.microsoft.com/office/drawing/2014/main" val="89427142"/>
                    </a:ext>
                  </a:extLst>
                </a:gridCol>
                <a:gridCol w="883022">
                  <a:extLst>
                    <a:ext uri="{9D8B030D-6E8A-4147-A177-3AD203B41FA5}">
                      <a16:colId xmlns:a16="http://schemas.microsoft.com/office/drawing/2014/main" val="3471707424"/>
                    </a:ext>
                  </a:extLst>
                </a:gridCol>
                <a:gridCol w="838841">
                  <a:extLst>
                    <a:ext uri="{9D8B030D-6E8A-4147-A177-3AD203B41FA5}">
                      <a16:colId xmlns:a16="http://schemas.microsoft.com/office/drawing/2014/main" val="3740830490"/>
                    </a:ext>
                  </a:extLst>
                </a:gridCol>
                <a:gridCol w="1897379">
                  <a:extLst>
                    <a:ext uri="{9D8B030D-6E8A-4147-A177-3AD203B41FA5}">
                      <a16:colId xmlns:a16="http://schemas.microsoft.com/office/drawing/2014/main" val="49868364"/>
                    </a:ext>
                  </a:extLst>
                </a:gridCol>
              </a:tblGrid>
              <a:tr h="212725">
                <a:tc gridSpan="6">
                  <a:txBody>
                    <a:bodyPr/>
                    <a:lstStyle/>
                    <a:p>
                      <a:pPr marL="0" marR="0" algn="ctr">
                        <a:spcBef>
                          <a:spcPts val="0"/>
                        </a:spcBef>
                        <a:spcAft>
                          <a:spcPts val="0"/>
                        </a:spcAft>
                      </a:pPr>
                      <a:r>
                        <a:rPr lang="en-US" sz="800" kern="100">
                          <a:effectLst/>
                        </a:rPr>
                        <a:t>ANSI C12 Standards Status – April 11, 2024</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899644"/>
                  </a:ext>
                </a:extLst>
              </a:tr>
              <a:tr h="425450">
                <a:tc>
                  <a:txBody>
                    <a:bodyPr/>
                    <a:lstStyle/>
                    <a:p>
                      <a:pPr marL="0" marR="0" algn="ctr">
                        <a:spcBef>
                          <a:spcPts val="0"/>
                        </a:spcBef>
                        <a:spcAft>
                          <a:spcPts val="0"/>
                        </a:spcAft>
                      </a:pPr>
                      <a:r>
                        <a:rPr lang="en-US" sz="800" kern="100">
                          <a:effectLst/>
                        </a:rPr>
                        <a:t>Designation</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Final Action Date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Title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Responsible Subcommittee</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tc>
                  <a:txBody>
                    <a:bodyPr/>
                    <a:lstStyle/>
                    <a:p>
                      <a:pPr marL="0" marR="0" algn="ctr">
                        <a:spcBef>
                          <a:spcPts val="0"/>
                        </a:spcBef>
                        <a:spcAft>
                          <a:spcPts val="0"/>
                        </a:spcAft>
                      </a:pPr>
                      <a:r>
                        <a:rPr lang="en-US" sz="800" kern="100">
                          <a:effectLst/>
                        </a:rPr>
                        <a:t>Responsible NEMA Section </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Project Action</a:t>
                      </a:r>
                      <a:endParaRPr lang="en-US" sz="800" kern="100">
                        <a:effectLst/>
                        <a:latin typeface="Courier New" panose="02070309020205020404" pitchFamily="49" charset="0"/>
                        <a:ea typeface="Times New Roman" panose="02020603050405020304" pitchFamily="18" charset="0"/>
                      </a:endParaRPr>
                    </a:p>
                  </a:txBody>
                  <a:tcPr marL="54786" marR="54786" marT="0" marB="0" anchor="b"/>
                </a:tc>
                <a:extLst>
                  <a:ext uri="{0D108BD9-81ED-4DB2-BD59-A6C34878D82A}">
                    <a16:rowId xmlns:a16="http://schemas.microsoft.com/office/drawing/2014/main" val="926040595"/>
                  </a:ext>
                </a:extLst>
              </a:tr>
              <a:tr h="1063625">
                <a:tc>
                  <a:txBody>
                    <a:bodyPr/>
                    <a:lstStyle/>
                    <a:p>
                      <a:pPr marL="0" marR="0">
                        <a:spcBef>
                          <a:spcPts val="0"/>
                        </a:spcBef>
                        <a:spcAft>
                          <a:spcPts val="0"/>
                        </a:spcAft>
                      </a:pPr>
                      <a:r>
                        <a:rPr lang="en-US" sz="800" kern="100">
                          <a:effectLst/>
                        </a:rPr>
                        <a:t>ANSI C12.1-2022</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6/9/2022</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Electricity Metering, Code for</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dirty="0">
                          <a:effectLst/>
                        </a:rPr>
                        <a:t>C12.20 now merged into C12.1</a:t>
                      </a:r>
                    </a:p>
                    <a:p>
                      <a:pPr marL="0" marR="0">
                        <a:spcBef>
                          <a:spcPts val="0"/>
                        </a:spcBef>
                        <a:spcAft>
                          <a:spcPts val="0"/>
                        </a:spcAft>
                      </a:pPr>
                      <a:r>
                        <a:rPr lang="en-US" sz="800" kern="100" dirty="0">
                          <a:effectLst/>
                        </a:rPr>
                        <a:t>Last Published August 31, 2022</a:t>
                      </a:r>
                    </a:p>
                    <a:p>
                      <a:pPr marL="0" marR="0">
                        <a:spcBef>
                          <a:spcPts val="0"/>
                        </a:spcBef>
                        <a:spcAft>
                          <a:spcPts val="0"/>
                        </a:spcAft>
                      </a:pPr>
                      <a:r>
                        <a:rPr lang="en-US" sz="800" kern="100" dirty="0">
                          <a:effectLst/>
                        </a:rPr>
                        <a:t>New Revision with Temp Rise Update passed ballot. Now in Public review. PR ended May 27. Ballot passed.</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3700211824"/>
                  </a:ext>
                </a:extLst>
              </a:tr>
              <a:tr h="425450">
                <a:tc>
                  <a:txBody>
                    <a:bodyPr/>
                    <a:lstStyle/>
                    <a:p>
                      <a:pPr marL="0" marR="0">
                        <a:spcBef>
                          <a:spcPts val="0"/>
                        </a:spcBef>
                        <a:spcAft>
                          <a:spcPts val="0"/>
                        </a:spcAft>
                      </a:pPr>
                      <a:r>
                        <a:rPr lang="en-US" sz="800" kern="100">
                          <a:effectLst/>
                        </a:rPr>
                        <a:t>ANSI C12.4-1984 (R2002, R2011)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5/19/2011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Registers, Mechanical Demand</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400">
                          <a:effectLst/>
                        </a:rPr>
                        <a:t>8EI – 1</a:t>
                      </a:r>
                      <a:endParaRPr lang="en-US" sz="1000" kern="1400">
                        <a:effectLst/>
                        <a:latin typeface="Arial" panose="020B0604020202020204" pitchFamily="34" charset="0"/>
                        <a:ea typeface="Times New Roman" panose="02020603050405020304" pitchFamily="18" charset="0"/>
                        <a:cs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highlight>
                            <a:srgbClr val="FFFF00"/>
                          </a:highlight>
                        </a:rPr>
                        <a:t>Withdrawn 7/10/20</a:t>
                      </a:r>
                      <a:r>
                        <a:rPr lang="en-US" sz="800" kern="100">
                          <a:effectLst/>
                        </a:rPr>
                        <a:t> </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1400121974"/>
                  </a:ext>
                </a:extLst>
              </a:tr>
              <a:tr h="212725">
                <a:tc>
                  <a:txBody>
                    <a:bodyPr/>
                    <a:lstStyle/>
                    <a:p>
                      <a:pPr marL="0" marR="0">
                        <a:spcBef>
                          <a:spcPts val="0"/>
                        </a:spcBef>
                        <a:spcAft>
                          <a:spcPts val="0"/>
                        </a:spcAft>
                      </a:pPr>
                      <a:r>
                        <a:rPr lang="en-US" sz="800" kern="100">
                          <a:effectLst/>
                        </a:rPr>
                        <a:t>ANSI C12.5-1978 (R2002)</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5/19/2011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Meters, Thermal Demand</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400">
                          <a:effectLst/>
                        </a:rPr>
                        <a:t>8EI –1 </a:t>
                      </a:r>
                      <a:endParaRPr lang="en-US" sz="1000" kern="1400">
                        <a:effectLst/>
                        <a:latin typeface="Arial" panose="020B0604020202020204" pitchFamily="34" charset="0"/>
                        <a:ea typeface="Times New Roman" panose="02020603050405020304" pitchFamily="18" charset="0"/>
                        <a:cs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highlight>
                            <a:srgbClr val="FFFF00"/>
                          </a:highlight>
                        </a:rPr>
                        <a:t>Withdrawn 7/10/20</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11404231"/>
                  </a:ext>
                </a:extLst>
              </a:tr>
              <a:tr h="850900">
                <a:tc>
                  <a:txBody>
                    <a:bodyPr/>
                    <a:lstStyle/>
                    <a:p>
                      <a:pPr marL="0" marR="0">
                        <a:spcBef>
                          <a:spcPts val="0"/>
                        </a:spcBef>
                        <a:spcAft>
                          <a:spcPts val="0"/>
                        </a:spcAft>
                      </a:pPr>
                      <a:r>
                        <a:rPr lang="en-US" sz="800" kern="100">
                          <a:effectLst/>
                        </a:rPr>
                        <a:t>ANSI C12.6-1987 (R2016)</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01/12/17</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Phase-Shifting Devices Used in Metering, Marking and Arrangement of Terminals for</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15</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 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Published Jan 10, 2018 </a:t>
                      </a:r>
                    </a:p>
                    <a:p>
                      <a:pPr marL="0" marR="0">
                        <a:spcBef>
                          <a:spcPts val="0"/>
                        </a:spcBef>
                        <a:spcAft>
                          <a:spcPts val="0"/>
                        </a:spcAft>
                      </a:pPr>
                      <a:r>
                        <a:rPr lang="en-US" sz="800" kern="100">
                          <a:effectLst/>
                        </a:rPr>
                        <a:t>Submitted PINS for Reaffirmation</a:t>
                      </a:r>
                    </a:p>
                    <a:p>
                      <a:pPr marL="0" marR="0">
                        <a:spcBef>
                          <a:spcPts val="0"/>
                        </a:spcBef>
                        <a:spcAft>
                          <a:spcPts val="0"/>
                        </a:spcAft>
                      </a:pPr>
                      <a:r>
                        <a:rPr lang="en-US" sz="800" kern="100">
                          <a:effectLst/>
                        </a:rPr>
                        <a:t>8-14-23 </a:t>
                      </a:r>
                      <a:r>
                        <a:rPr lang="en-US" sz="800" kern="100">
                          <a:effectLst/>
                          <a:highlight>
                            <a:srgbClr val="00FF00"/>
                          </a:highlight>
                        </a:rPr>
                        <a:t>Stabilized maintenance (10 years no need for admin action)</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3594380211"/>
                  </a:ext>
                </a:extLst>
              </a:tr>
              <a:tr h="1063625">
                <a:tc>
                  <a:txBody>
                    <a:bodyPr/>
                    <a:lstStyle/>
                    <a:p>
                      <a:pPr marL="0" marR="0">
                        <a:spcBef>
                          <a:spcPts val="0"/>
                        </a:spcBef>
                        <a:spcAft>
                          <a:spcPts val="0"/>
                        </a:spcAft>
                      </a:pPr>
                      <a:r>
                        <a:rPr lang="en-US" sz="800" kern="100">
                          <a:effectLst/>
                        </a:rPr>
                        <a:t>ANSI C12.7-2022</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11/17/22</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dirty="0">
                          <a:effectLst/>
                        </a:rPr>
                        <a:t>Requirements for Watthour Meter Sockets </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15</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 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Figure from C12.8 brought into C12.7</a:t>
                      </a:r>
                    </a:p>
                    <a:p>
                      <a:pPr marL="0" marR="0">
                        <a:spcBef>
                          <a:spcPts val="0"/>
                        </a:spcBef>
                        <a:spcAft>
                          <a:spcPts val="0"/>
                        </a:spcAft>
                      </a:pPr>
                      <a:r>
                        <a:rPr lang="en-US" sz="800" kern="100">
                          <a:effectLst/>
                        </a:rPr>
                        <a:t>Published March 14, 2023 </a:t>
                      </a:r>
                    </a:p>
                    <a:p>
                      <a:pPr marL="0" marR="0">
                        <a:spcBef>
                          <a:spcPts val="0"/>
                        </a:spcBef>
                        <a:spcAft>
                          <a:spcPts val="0"/>
                        </a:spcAft>
                      </a:pPr>
                      <a:r>
                        <a:rPr lang="en-US" sz="800" kern="100">
                          <a:effectLst/>
                        </a:rPr>
                        <a:t> </a:t>
                      </a:r>
                    </a:p>
                    <a:p>
                      <a:pPr marL="0" marR="0">
                        <a:spcBef>
                          <a:spcPts val="0"/>
                        </a:spcBef>
                        <a:spcAft>
                          <a:spcPts val="0"/>
                        </a:spcAft>
                      </a:pPr>
                      <a:r>
                        <a:rPr lang="en-US" sz="800" kern="100">
                          <a:effectLst/>
                        </a:rPr>
                        <a:t> </a:t>
                      </a:r>
                      <a:endParaRPr lang="en-US" sz="800" kern="10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2141784715"/>
                  </a:ext>
                </a:extLst>
              </a:tr>
              <a:tr h="850900">
                <a:tc>
                  <a:txBody>
                    <a:bodyPr/>
                    <a:lstStyle/>
                    <a:p>
                      <a:pPr marL="0" marR="0">
                        <a:spcBef>
                          <a:spcPts val="0"/>
                        </a:spcBef>
                        <a:spcAft>
                          <a:spcPts val="0"/>
                        </a:spcAft>
                      </a:pPr>
                      <a:r>
                        <a:rPr lang="en-US" sz="800" kern="100">
                          <a:effectLst/>
                        </a:rPr>
                        <a:t>ANSI C12.8-1981 (R2021)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6/8/21</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Watthour Meters, Test Blocks and Cabinets for Installation of Self-Contained “A” Base</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lgn="ctr">
                        <a:spcBef>
                          <a:spcPts val="0"/>
                        </a:spcBef>
                        <a:spcAft>
                          <a:spcPts val="0"/>
                        </a:spcAft>
                      </a:pPr>
                      <a:r>
                        <a:rPr lang="en-US" sz="800" kern="100">
                          <a:effectLst/>
                        </a:rPr>
                        <a:t>SC 15</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a:effectLst/>
                        </a:rPr>
                        <a:t>8EI – 3</a:t>
                      </a:r>
                      <a:endParaRPr lang="en-US" sz="800" kern="100">
                        <a:effectLst/>
                        <a:latin typeface="Courier New" panose="02070309020205020404" pitchFamily="49" charset="0"/>
                        <a:ea typeface="Times New Roman" panose="02020603050405020304" pitchFamily="18" charset="0"/>
                      </a:endParaRPr>
                    </a:p>
                  </a:txBody>
                  <a:tcPr marL="54786" marR="54786" marT="0" marB="0"/>
                </a:tc>
                <a:tc>
                  <a:txBody>
                    <a:bodyPr/>
                    <a:lstStyle/>
                    <a:p>
                      <a:pPr marL="0" marR="0">
                        <a:spcBef>
                          <a:spcPts val="0"/>
                        </a:spcBef>
                        <a:spcAft>
                          <a:spcPts val="0"/>
                        </a:spcAft>
                      </a:pPr>
                      <a:r>
                        <a:rPr lang="en-US" sz="800" kern="100" dirty="0">
                          <a:effectLst/>
                        </a:rPr>
                        <a:t>Published Dec. 18, 2012</a:t>
                      </a:r>
                    </a:p>
                    <a:p>
                      <a:pPr marL="0" marR="0">
                        <a:spcBef>
                          <a:spcPts val="0"/>
                        </a:spcBef>
                        <a:spcAft>
                          <a:spcPts val="0"/>
                        </a:spcAft>
                      </a:pPr>
                      <a:r>
                        <a:rPr lang="en-US" sz="800" kern="100" dirty="0">
                          <a:effectLst/>
                        </a:rPr>
                        <a:t>Plan to have C12.8 withdrawn after figure needed from C12.8 is placed in C12.7.  </a:t>
                      </a:r>
                      <a:r>
                        <a:rPr lang="en-US" sz="800" kern="100" dirty="0">
                          <a:effectLst/>
                          <a:highlight>
                            <a:srgbClr val="FFFF00"/>
                          </a:highlight>
                        </a:rPr>
                        <a:t>Withdrawn 08-14-23</a:t>
                      </a:r>
                      <a:endParaRPr lang="en-US" sz="800" kern="100" dirty="0">
                        <a:effectLst/>
                        <a:latin typeface="Courier New" panose="02070309020205020404" pitchFamily="49" charset="0"/>
                        <a:ea typeface="Times New Roman" panose="02020603050405020304" pitchFamily="18" charset="0"/>
                      </a:endParaRPr>
                    </a:p>
                  </a:txBody>
                  <a:tcPr marL="54786" marR="54786" marT="0" marB="0"/>
                </a:tc>
                <a:extLst>
                  <a:ext uri="{0D108BD9-81ED-4DB2-BD59-A6C34878D82A}">
                    <a16:rowId xmlns:a16="http://schemas.microsoft.com/office/drawing/2014/main" val="1537115074"/>
                  </a:ext>
                </a:extLst>
              </a:tr>
            </a:tbl>
          </a:graphicData>
        </a:graphic>
      </p:graphicFrame>
    </p:spTree>
    <p:extLst>
      <p:ext uri="{BB962C8B-B14F-4D97-AF65-F5344CB8AC3E}">
        <p14:creationId xmlns:p14="http://schemas.microsoft.com/office/powerpoint/2010/main" val="640825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56951" y="152400"/>
            <a:ext cx="7208107" cy="679832"/>
          </a:xfrm>
        </p:spPr>
        <p:txBody>
          <a:bodyPr/>
          <a:lstStyle/>
          <a:p>
            <a:pPr eaLnBrk="1" hangingPunct="1"/>
            <a:r>
              <a:rPr lang="en-US" dirty="0"/>
              <a:t>ANSI C12 SC1</a:t>
            </a:r>
          </a:p>
        </p:txBody>
      </p:sp>
      <p:sp>
        <p:nvSpPr>
          <p:cNvPr id="11267" name="Rectangle 3"/>
          <p:cNvSpPr>
            <a:spLocks noGrp="1" noChangeArrowheads="1"/>
          </p:cNvSpPr>
          <p:nvPr>
            <p:ph idx="1"/>
          </p:nvPr>
        </p:nvSpPr>
        <p:spPr/>
        <p:txBody>
          <a:bodyPr>
            <a:normAutofit fontScale="92500"/>
          </a:bodyPr>
          <a:lstStyle/>
          <a:p>
            <a:pPr eaLnBrk="1" hangingPunct="1">
              <a:lnSpc>
                <a:spcPct val="90000"/>
              </a:lnSpc>
              <a:buFont typeface="Wingdings" panose="05000000000000000000" pitchFamily="2" charset="2"/>
              <a:buChar char="Ø"/>
            </a:pPr>
            <a:r>
              <a:rPr lang="en-US" sz="2800" dirty="0">
                <a:latin typeface="Calibri" panose="020F0502020204030204" pitchFamily="34" charset="0"/>
              </a:rPr>
              <a:t>C12.1 </a:t>
            </a:r>
            <a:r>
              <a:rPr lang="en-US" sz="2600" dirty="0">
                <a:latin typeface="Calibri" panose="020F0502020204030204" pitchFamily="34" charset="0"/>
              </a:rPr>
              <a:t>Code for Electricity Metering - Sub Committee Work</a:t>
            </a:r>
          </a:p>
          <a:p>
            <a:pPr lvl="1" eaLnBrk="1" hangingPunct="1">
              <a:lnSpc>
                <a:spcPct val="90000"/>
              </a:lnSpc>
              <a:buFont typeface="Arial" panose="020B0604020202020204" pitchFamily="34" charset="0"/>
              <a:buChar char="•"/>
            </a:pPr>
            <a:r>
              <a:rPr lang="en-US" sz="2000" dirty="0">
                <a:latin typeface="Calibri" panose="020F0502020204030204" pitchFamily="34" charset="0"/>
              </a:rPr>
              <a:t>C12.20 has now been merged into C12.1.  </a:t>
            </a:r>
          </a:p>
          <a:p>
            <a:pPr lvl="1" eaLnBrk="1" hangingPunct="1">
              <a:lnSpc>
                <a:spcPct val="90000"/>
              </a:lnSpc>
              <a:buFont typeface="Arial" panose="020B0604020202020204" pitchFamily="34" charset="0"/>
              <a:buChar char="•"/>
            </a:pPr>
            <a:r>
              <a:rPr lang="en-US" sz="2000" dirty="0">
                <a:latin typeface="Calibri" panose="020F0502020204030204" pitchFamily="34" charset="0"/>
              </a:rPr>
              <a:t>Demand Type Test working group – they are grappling with the reckoning of time for type testing.  Demand type testing has never been defined to everyone’s satisfaction (meter manufacturers and Utilities). Demand is making good progress. Demand </a:t>
            </a:r>
            <a:r>
              <a:rPr lang="en-US" sz="2000" dirty="0" err="1">
                <a:latin typeface="Calibri" panose="020F0502020204030204" pitchFamily="34" charset="0"/>
              </a:rPr>
              <a:t>WG</a:t>
            </a:r>
            <a:r>
              <a:rPr lang="en-US" sz="2000" dirty="0">
                <a:latin typeface="Calibri" panose="020F0502020204030204" pitchFamily="34" charset="0"/>
              </a:rPr>
              <a:t> is working on tests. Time of use won’t be included right away. </a:t>
            </a:r>
          </a:p>
          <a:p>
            <a:pPr lvl="1" eaLnBrk="1" hangingPunct="1">
              <a:lnSpc>
                <a:spcPct val="90000"/>
              </a:lnSpc>
              <a:buFont typeface="Arial" panose="020B0604020202020204" pitchFamily="34" charset="0"/>
              <a:buChar char="•"/>
            </a:pPr>
            <a:r>
              <a:rPr lang="en-US" sz="2100" dirty="0">
                <a:latin typeface="Calibri" panose="020F0502020204030204" pitchFamily="34" charset="0"/>
              </a:rPr>
              <a:t>Continuing to work with harmonization of C12.1, C12.10 and C12.46. Had report outs from the various </a:t>
            </a:r>
            <a:r>
              <a:rPr lang="en-US" sz="2100" dirty="0" err="1">
                <a:latin typeface="Calibri" panose="020F0502020204030204" pitchFamily="34" charset="0"/>
              </a:rPr>
              <a:t>WGs</a:t>
            </a:r>
            <a:r>
              <a:rPr lang="en-US" sz="2100" dirty="0">
                <a:latin typeface="Calibri" panose="020F0502020204030204" pitchFamily="34" charset="0"/>
              </a:rPr>
              <a:t>.  </a:t>
            </a:r>
          </a:p>
          <a:p>
            <a:pPr lvl="1" eaLnBrk="1" hangingPunct="1">
              <a:lnSpc>
                <a:spcPct val="90000"/>
              </a:lnSpc>
              <a:buFont typeface="Arial" panose="020B0604020202020204" pitchFamily="34" charset="0"/>
              <a:buChar char="•"/>
            </a:pPr>
            <a:r>
              <a:rPr lang="en-US" sz="2100" dirty="0">
                <a:latin typeface="Calibri" panose="020F0502020204030204" pitchFamily="34" charset="0"/>
              </a:rPr>
              <a:t>Volt interruption now moved to C12 SC46.  </a:t>
            </a:r>
          </a:p>
          <a:p>
            <a:pPr lvl="1" eaLnBrk="1" hangingPunct="1">
              <a:lnSpc>
                <a:spcPct val="90000"/>
              </a:lnSpc>
              <a:buFont typeface="Arial" panose="020B0604020202020204" pitchFamily="34" charset="0"/>
              <a:buChar char="•"/>
            </a:pPr>
            <a:r>
              <a:rPr lang="en-US" sz="2100" dirty="0">
                <a:latin typeface="Calibri" panose="020F0502020204030204" pitchFamily="34" charset="0"/>
              </a:rPr>
              <a:t>UL 2735 is in ballot. </a:t>
            </a:r>
          </a:p>
          <a:p>
            <a:pPr lvl="1" eaLnBrk="1" hangingPunct="1">
              <a:lnSpc>
                <a:spcPct val="90000"/>
              </a:lnSpc>
              <a:buFont typeface="Arial" panose="020B0604020202020204" pitchFamily="34" charset="0"/>
              <a:buChar char="•"/>
            </a:pPr>
            <a:r>
              <a:rPr lang="en-US" sz="2100" dirty="0">
                <a:latin typeface="Calibri" panose="020F0502020204030204" pitchFamily="34" charset="0"/>
              </a:rPr>
              <a:t>Harmonic </a:t>
            </a:r>
            <a:r>
              <a:rPr lang="en-US" sz="2100" dirty="0" err="1">
                <a:latin typeface="Calibri" panose="020F0502020204030204" pitchFamily="34" charset="0"/>
              </a:rPr>
              <a:t>WG</a:t>
            </a:r>
            <a:r>
              <a:rPr lang="en-US" sz="2100" dirty="0">
                <a:latin typeface="Calibri" panose="020F0502020204030204" pitchFamily="34" charset="0"/>
              </a:rPr>
              <a:t> now moved under SC46. </a:t>
            </a:r>
          </a:p>
          <a:p>
            <a:pPr lvl="1" eaLnBrk="1" hangingPunct="1">
              <a:lnSpc>
                <a:spcPct val="90000"/>
              </a:lnSpc>
              <a:buFont typeface="Arial" panose="020B0604020202020204" pitchFamily="34" charset="0"/>
              <a:buChar char="•"/>
            </a:pPr>
            <a:r>
              <a:rPr lang="en-US" sz="2100" dirty="0">
                <a:latin typeface="Calibri" panose="020F0502020204030204" pitchFamily="34" charset="0"/>
              </a:rPr>
              <a:t>Multiport work progressing. Roadmap has been updated.  Timeline moved out about 6 months. </a:t>
            </a:r>
          </a:p>
          <a:p>
            <a:pPr lvl="1" eaLnBrk="1" hangingPunct="1">
              <a:lnSpc>
                <a:spcPct val="90000"/>
              </a:lnSpc>
              <a:buFont typeface="Arial" panose="020B0604020202020204" pitchFamily="34" charset="0"/>
              <a:buChar char="•"/>
            </a:pPr>
            <a:r>
              <a:rPr lang="en-US" sz="2100" dirty="0">
                <a:latin typeface="Calibri" panose="020F0502020204030204" pitchFamily="34" charset="0"/>
              </a:rPr>
              <a:t>Motion was made to adjust wording to accept single phase in Table 30. </a:t>
            </a:r>
          </a:p>
          <a:p>
            <a:pPr lvl="1" eaLnBrk="1" hangingPunct="1">
              <a:lnSpc>
                <a:spcPct val="90000"/>
              </a:lnSpc>
              <a:buFont typeface="Arial" panose="020B0604020202020204" pitchFamily="34" charset="0"/>
              <a:buChar char="•"/>
            </a:pPr>
            <a:endParaRPr lang="en-US" sz="2000" dirty="0">
              <a:latin typeface="Calibri" panose="020F0502020204030204" pitchFamily="34" charset="0"/>
            </a:endParaRPr>
          </a:p>
        </p:txBody>
      </p:sp>
      <p:sp>
        <p:nvSpPr>
          <p:cNvPr id="2" name="Footer Placeholder 1">
            <a:extLst>
              <a:ext uri="{FF2B5EF4-FFF2-40B4-BE49-F238E27FC236}">
                <a16:creationId xmlns:a16="http://schemas.microsoft.com/office/drawing/2014/main" id="{713F7A79-40D4-416C-9CBD-E0C67B25A066}"/>
              </a:ext>
            </a:extLst>
          </p:cNvPr>
          <p:cNvSpPr>
            <a:spLocks noGrp="1"/>
          </p:cNvSpPr>
          <p:nvPr>
            <p:ph type="ftr" sz="quarter" idx="3"/>
          </p:nvPr>
        </p:nvSpPr>
        <p:spPr/>
        <p:txBody>
          <a:bodyPr/>
          <a:lstStyle/>
          <a:p>
            <a:r>
              <a:rPr lang="en-US" dirty="0"/>
              <a:t>tescometering.com</a:t>
            </a:r>
          </a:p>
        </p:txBody>
      </p:sp>
      <p:sp>
        <p:nvSpPr>
          <p:cNvPr id="3" name="Slide Number Placeholder 2">
            <a:extLst>
              <a:ext uri="{FF2B5EF4-FFF2-40B4-BE49-F238E27FC236}">
                <a16:creationId xmlns:a16="http://schemas.microsoft.com/office/drawing/2014/main" id="{172B6DF3-E093-4EB4-8DF7-890A447F7A53}"/>
              </a:ext>
            </a:extLst>
          </p:cNvPr>
          <p:cNvSpPr>
            <a:spLocks noGrp="1"/>
          </p:cNvSpPr>
          <p:nvPr>
            <p:ph type="sldNum" sz="quarter" idx="4"/>
          </p:nvPr>
        </p:nvSpPr>
        <p:spPr/>
        <p:txBody>
          <a:bodyPr/>
          <a:lstStyle/>
          <a:p>
            <a:fld id="{4BEAC4C4-F0A7-4B61-A827-E4198D078267}" type="slidenum">
              <a:rPr lang="en-US" smtClean="0"/>
              <a:t>9</a:t>
            </a:fld>
            <a:endParaRPr lang="en-US" dirty="0"/>
          </a:p>
        </p:txBody>
      </p:sp>
    </p:spTree>
  </p:cSld>
  <p:clrMapOvr>
    <a:masterClrMapping/>
  </p:clrMapOvr>
</p:sld>
</file>

<file path=ppt/theme/theme1.xml><?xml version="1.0" encoding="utf-8"?>
<a:theme xmlns:a="http://schemas.openxmlformats.org/drawingml/2006/main" name="TESCO Template">
  <a:themeElements>
    <a:clrScheme name="TESCO">
      <a:dk1>
        <a:srgbClr val="000000"/>
      </a:dk1>
      <a:lt1>
        <a:srgbClr val="D8D8D8"/>
      </a:lt1>
      <a:dk2>
        <a:srgbClr val="4C5055"/>
      </a:dk2>
      <a:lt2>
        <a:srgbClr val="FFFFFF"/>
      </a:lt2>
      <a:accent1>
        <a:srgbClr val="E10027"/>
      </a:accent1>
      <a:accent2>
        <a:srgbClr val="000000"/>
      </a:accent2>
      <a:accent3>
        <a:srgbClr val="A5A5A5"/>
      </a:accent3>
      <a:accent4>
        <a:srgbClr val="FF3758"/>
      </a:accent4>
      <a:accent5>
        <a:srgbClr val="8A0017"/>
      </a:accent5>
      <a:accent6>
        <a:srgbClr val="FFB3C0"/>
      </a:accent6>
      <a:hlink>
        <a:srgbClr val="3F3F3F"/>
      </a:hlink>
      <a:folHlink>
        <a:srgbClr val="D8D8D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TESCO Template 2024_logo 36 pt </Template>
  <TotalTime>18645</TotalTime>
  <Words>2949</Words>
  <Application>Microsoft Office PowerPoint</Application>
  <PresentationFormat>On-screen Show (4:3)</PresentationFormat>
  <Paragraphs>497</Paragraphs>
  <Slides>25</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AvantGarde</vt:lpstr>
      <vt:lpstr>Calibri</vt:lpstr>
      <vt:lpstr>Courier New</vt:lpstr>
      <vt:lpstr>Wingdings</vt:lpstr>
      <vt:lpstr>TESCO Template</vt:lpstr>
      <vt:lpstr>ANSI C12: 2024 Updates That Affect Metering Departments </vt:lpstr>
      <vt:lpstr>ANSI</vt:lpstr>
      <vt:lpstr>ANSI (cont.)</vt:lpstr>
      <vt:lpstr>ANSI C12</vt:lpstr>
      <vt:lpstr>ANSI C12 (cont.)</vt:lpstr>
      <vt:lpstr>ANSI C12 (cont.)</vt:lpstr>
      <vt:lpstr>ANSI C12 – Sub-Committees</vt:lpstr>
      <vt:lpstr>ANSI Standards Related to Electric Metering</vt:lpstr>
      <vt:lpstr>ANSI C12 SC1</vt:lpstr>
      <vt:lpstr>ANSI C12 SC1 (cont)</vt:lpstr>
      <vt:lpstr>ANSI Standards Related to Electric Metering</vt:lpstr>
      <vt:lpstr>ANSI C12 SC15</vt:lpstr>
      <vt:lpstr>ANSI Standards Related to Electric Metering (cont.)</vt:lpstr>
      <vt:lpstr>ANSI C12 SC17</vt:lpstr>
      <vt:lpstr>ANSI Standards Related to Electric Metering (cont.)</vt:lpstr>
      <vt:lpstr>ANSI C12 SC24</vt:lpstr>
      <vt:lpstr>ANSI C12 SC29</vt:lpstr>
      <vt:lpstr>ANSI C12 SC32</vt:lpstr>
      <vt:lpstr>ANSI Standards Related to Electric Metering (cont.)</vt:lpstr>
      <vt:lpstr>ANSI C12 SC33</vt:lpstr>
      <vt:lpstr>ANSI C12 SC46</vt:lpstr>
      <vt:lpstr>ANSI Standards Related to Electric Metering (cont.)</vt:lpstr>
      <vt:lpstr>OIML R46 Organisation Internationale de Métrologie Légale</vt:lpstr>
      <vt:lpstr>UL 2735 and UL 2735C </vt:lpstr>
      <vt:lpstr>Questions and Discussion</vt:lpstr>
    </vt:vector>
  </TitlesOfParts>
  <Company>Powermetrix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Hiatt</dc:creator>
  <cp:lastModifiedBy>Tom Lawton</cp:lastModifiedBy>
  <cp:revision>641</cp:revision>
  <cp:lastPrinted>2019-03-11T18:25:43Z</cp:lastPrinted>
  <dcterms:created xsi:type="dcterms:W3CDTF">2006-02-22T21:24:59Z</dcterms:created>
  <dcterms:modified xsi:type="dcterms:W3CDTF">2024-06-12T04:38:48Z</dcterms:modified>
</cp:coreProperties>
</file>