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38" r:id="rId1"/>
  </p:sldMasterIdLst>
  <p:notesMasterIdLst>
    <p:notesMasterId r:id="rId31"/>
  </p:notesMasterIdLst>
  <p:handoutMasterIdLst>
    <p:handoutMasterId r:id="rId32"/>
  </p:handoutMasterIdLst>
  <p:sldIdLst>
    <p:sldId id="572" r:id="rId2"/>
    <p:sldId id="593" r:id="rId3"/>
    <p:sldId id="594" r:id="rId4"/>
    <p:sldId id="284" r:id="rId5"/>
    <p:sldId id="277" r:id="rId6"/>
    <p:sldId id="596" r:id="rId7"/>
    <p:sldId id="589" r:id="rId8"/>
    <p:sldId id="607" r:id="rId9"/>
    <p:sldId id="603" r:id="rId10"/>
    <p:sldId id="604" r:id="rId11"/>
    <p:sldId id="265" r:id="rId12"/>
    <p:sldId id="264" r:id="rId13"/>
    <p:sldId id="590" r:id="rId14"/>
    <p:sldId id="605" r:id="rId15"/>
    <p:sldId id="606" r:id="rId16"/>
    <p:sldId id="597" r:id="rId17"/>
    <p:sldId id="598" r:id="rId18"/>
    <p:sldId id="599" r:id="rId19"/>
    <p:sldId id="602" r:id="rId20"/>
    <p:sldId id="591" r:id="rId21"/>
    <p:sldId id="592" r:id="rId22"/>
    <p:sldId id="579" r:id="rId23"/>
    <p:sldId id="287" r:id="rId24"/>
    <p:sldId id="278" r:id="rId25"/>
    <p:sldId id="270" r:id="rId26"/>
    <p:sldId id="289" r:id="rId27"/>
    <p:sldId id="583" r:id="rId28"/>
    <p:sldId id="354" r:id="rId29"/>
    <p:sldId id="470" r:id="rId30"/>
  </p:sldIdLst>
  <p:sldSz cx="9144000" cy="6858000" type="screen4x3"/>
  <p:notesSz cx="7010400" cy="9296400"/>
  <p:embeddedFontLst>
    <p:embeddedFont>
      <p:font typeface="Cabin" panose="020B0604020202020204" charset="0"/>
      <p:regular r:id="rId33"/>
      <p:bold r:id="rId34"/>
      <p:italic r:id="rId35"/>
      <p:boldItalic r:id="rId36"/>
    </p:embeddedFont>
    <p:embeddedFont>
      <p:font typeface="Candara" panose="020E0502030303020204"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236"/>
    <a:srgbClr val="CF2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howGuides="1">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7" d="100"/>
          <a:sy n="87" d="100"/>
        </p:scale>
        <p:origin x="-384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1B9588A-2155-AEA7-AF5A-47A1DC93363B}"/>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62" tIns="46582" rIns="93162" bIns="46582" numCol="1" anchor="t" anchorCtr="0" compatLnSpc="1">
            <a:prstTxWarp prst="textNoShape">
              <a:avLst/>
            </a:prstTxWarp>
          </a:bodyPr>
          <a:lstStyle>
            <a:lvl1pPr defTabSz="932290" eaLnBrk="1" hangingPunct="1">
              <a:spcBef>
                <a:spcPct val="30000"/>
              </a:spcBef>
              <a:defRPr sz="1200">
                <a:latin typeface="Times New Roman" pitchFamily="18" charset="0"/>
                <a:cs typeface="+mn-cs"/>
              </a:defRPr>
            </a:lvl1pPr>
          </a:lstStyle>
          <a:p>
            <a:pPr>
              <a:defRPr/>
            </a:pPr>
            <a:endParaRPr lang="en-US" altLang="en-US"/>
          </a:p>
        </p:txBody>
      </p:sp>
      <p:sp>
        <p:nvSpPr>
          <p:cNvPr id="95235" name="Rectangle 3">
            <a:extLst>
              <a:ext uri="{FF2B5EF4-FFF2-40B4-BE49-F238E27FC236}">
                <a16:creationId xmlns:a16="http://schemas.microsoft.com/office/drawing/2014/main" id="{A36CC349-32FE-76EA-AE5F-CAC80E468864}"/>
              </a:ext>
            </a:extLst>
          </p:cNvPr>
          <p:cNvSpPr>
            <a:spLocks noGrp="1" noChangeArrowheads="1"/>
          </p:cNvSpPr>
          <p:nvPr>
            <p:ph type="dt" sz="quarter" idx="1"/>
          </p:nvPr>
        </p:nvSpPr>
        <p:spPr bwMode="auto">
          <a:xfrm>
            <a:off x="3971925" y="0"/>
            <a:ext cx="3038475" cy="465138"/>
          </a:xfrm>
          <a:prstGeom prst="rect">
            <a:avLst/>
          </a:prstGeom>
          <a:noFill/>
          <a:ln>
            <a:noFill/>
          </a:ln>
          <a:effectLst/>
        </p:spPr>
        <p:txBody>
          <a:bodyPr vert="horz" wrap="square" lIns="93162" tIns="46582" rIns="93162" bIns="46582" numCol="1" anchor="t" anchorCtr="0" compatLnSpc="1">
            <a:prstTxWarp prst="textNoShape">
              <a:avLst/>
            </a:prstTxWarp>
          </a:bodyPr>
          <a:lstStyle>
            <a:lvl1pPr algn="r" defTabSz="932290" eaLnBrk="1" hangingPunct="1">
              <a:spcBef>
                <a:spcPct val="30000"/>
              </a:spcBef>
              <a:defRPr sz="1200">
                <a:latin typeface="Times New Roman" pitchFamily="18" charset="0"/>
                <a:cs typeface="+mn-cs"/>
              </a:defRPr>
            </a:lvl1pPr>
          </a:lstStyle>
          <a:p>
            <a:pPr>
              <a:defRPr/>
            </a:pPr>
            <a:endParaRPr lang="en-US" altLang="en-US"/>
          </a:p>
        </p:txBody>
      </p:sp>
      <p:sp>
        <p:nvSpPr>
          <p:cNvPr id="95236" name="Rectangle 4">
            <a:extLst>
              <a:ext uri="{FF2B5EF4-FFF2-40B4-BE49-F238E27FC236}">
                <a16:creationId xmlns:a16="http://schemas.microsoft.com/office/drawing/2014/main" id="{C7549D04-5086-A6FE-8FE0-B44CB818FEC8}"/>
              </a:ext>
            </a:extLst>
          </p:cNvPr>
          <p:cNvSpPr>
            <a:spLocks noGrp="1" noChangeArrowheads="1"/>
          </p:cNvSpPr>
          <p:nvPr>
            <p:ph type="ftr" sz="quarter" idx="2"/>
          </p:nvPr>
        </p:nvSpPr>
        <p:spPr bwMode="auto">
          <a:xfrm>
            <a:off x="0" y="8831263"/>
            <a:ext cx="3038475" cy="465137"/>
          </a:xfrm>
          <a:prstGeom prst="rect">
            <a:avLst/>
          </a:prstGeom>
          <a:noFill/>
          <a:ln>
            <a:noFill/>
          </a:ln>
          <a:effectLst/>
        </p:spPr>
        <p:txBody>
          <a:bodyPr vert="horz" wrap="square" lIns="93162" tIns="46582" rIns="93162" bIns="46582" numCol="1" anchor="b" anchorCtr="0" compatLnSpc="1">
            <a:prstTxWarp prst="textNoShape">
              <a:avLst/>
            </a:prstTxWarp>
          </a:bodyPr>
          <a:lstStyle>
            <a:lvl1pPr defTabSz="932290" eaLnBrk="1" hangingPunct="1">
              <a:spcBef>
                <a:spcPct val="30000"/>
              </a:spcBef>
              <a:defRPr sz="1200">
                <a:latin typeface="Times New Roman" pitchFamily="18" charset="0"/>
                <a:cs typeface="+mn-cs"/>
              </a:defRPr>
            </a:lvl1pPr>
          </a:lstStyle>
          <a:p>
            <a:pPr>
              <a:defRPr/>
            </a:pPr>
            <a:endParaRPr lang="en-US" altLang="en-US"/>
          </a:p>
        </p:txBody>
      </p:sp>
      <p:sp>
        <p:nvSpPr>
          <p:cNvPr id="95237" name="Rectangle 5">
            <a:extLst>
              <a:ext uri="{FF2B5EF4-FFF2-40B4-BE49-F238E27FC236}">
                <a16:creationId xmlns:a16="http://schemas.microsoft.com/office/drawing/2014/main" id="{34B1E42E-4A43-CAAF-5623-DE3183A76E79}"/>
              </a:ext>
            </a:extLst>
          </p:cNvPr>
          <p:cNvSpPr>
            <a:spLocks noGrp="1" noChangeArrowheads="1"/>
          </p:cNvSpPr>
          <p:nvPr>
            <p:ph type="sldNum" sz="quarter" idx="3"/>
          </p:nvPr>
        </p:nvSpPr>
        <p:spPr bwMode="auto">
          <a:xfrm>
            <a:off x="3971925" y="8831263"/>
            <a:ext cx="3038475" cy="465137"/>
          </a:xfrm>
          <a:prstGeom prst="rect">
            <a:avLst/>
          </a:prstGeom>
          <a:noFill/>
          <a:ln>
            <a:noFill/>
          </a:ln>
          <a:effectLst/>
        </p:spPr>
        <p:txBody>
          <a:bodyPr vert="horz" wrap="square" lIns="93162" tIns="46582" rIns="93162" bIns="46582" numCol="1" anchor="b" anchorCtr="0" compatLnSpc="1">
            <a:prstTxWarp prst="textNoShape">
              <a:avLst/>
            </a:prstTxWarp>
          </a:bodyPr>
          <a:lstStyle>
            <a:lvl1pPr algn="r" defTabSz="931863" eaLnBrk="1" hangingPunct="1">
              <a:spcBef>
                <a:spcPct val="30000"/>
              </a:spcBef>
              <a:defRPr sz="1200">
                <a:latin typeface="Times New Roman" panose="02020603050405020304" pitchFamily="18" charset="0"/>
              </a:defRPr>
            </a:lvl1pPr>
          </a:lstStyle>
          <a:p>
            <a:pPr>
              <a:defRPr/>
            </a:pPr>
            <a:fld id="{40B2C351-AA00-9F40-AFDD-152F2976BAB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39F3BED-589F-6CB6-AB77-B260FD91E22A}"/>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62" tIns="46582" rIns="93162" bIns="46582" numCol="1" anchor="t" anchorCtr="0" compatLnSpc="1">
            <a:prstTxWarp prst="textNoShape">
              <a:avLst/>
            </a:prstTxWarp>
          </a:bodyPr>
          <a:lstStyle>
            <a:lvl1pPr defTabSz="932290" eaLnBrk="1" hangingPunct="1">
              <a:spcBef>
                <a:spcPct val="0"/>
              </a:spcBef>
              <a:defRPr sz="1200">
                <a:solidFill>
                  <a:schemeClr val="tx1"/>
                </a:solidFill>
                <a:latin typeface="Arial" charset="0"/>
                <a:cs typeface="+mn-cs"/>
              </a:defRPr>
            </a:lvl1pPr>
          </a:lstStyle>
          <a:p>
            <a:pPr>
              <a:defRPr/>
            </a:pPr>
            <a:endParaRPr lang="ru-RU" altLang="en-US"/>
          </a:p>
        </p:txBody>
      </p:sp>
      <p:sp>
        <p:nvSpPr>
          <p:cNvPr id="2051" name="Rectangle 3">
            <a:extLst>
              <a:ext uri="{FF2B5EF4-FFF2-40B4-BE49-F238E27FC236}">
                <a16:creationId xmlns:a16="http://schemas.microsoft.com/office/drawing/2014/main" id="{227572E2-E5CA-7482-2CEA-5168B39DF53B}"/>
              </a:ext>
            </a:extLst>
          </p:cNvPr>
          <p:cNvSpPr>
            <a:spLocks noGrp="1" noChangeArrowheads="1"/>
          </p:cNvSpPr>
          <p:nvPr>
            <p:ph type="dt" idx="1"/>
          </p:nvPr>
        </p:nvSpPr>
        <p:spPr bwMode="auto">
          <a:xfrm>
            <a:off x="3970338" y="0"/>
            <a:ext cx="3038475" cy="465138"/>
          </a:xfrm>
          <a:prstGeom prst="rect">
            <a:avLst/>
          </a:prstGeom>
          <a:noFill/>
          <a:ln>
            <a:noFill/>
          </a:ln>
          <a:effectLst/>
        </p:spPr>
        <p:txBody>
          <a:bodyPr vert="horz" wrap="square" lIns="93162" tIns="46582" rIns="93162" bIns="46582" numCol="1" anchor="t" anchorCtr="0" compatLnSpc="1">
            <a:prstTxWarp prst="textNoShape">
              <a:avLst/>
            </a:prstTxWarp>
          </a:bodyPr>
          <a:lstStyle>
            <a:lvl1pPr algn="r" defTabSz="932290" eaLnBrk="1" hangingPunct="1">
              <a:spcBef>
                <a:spcPct val="0"/>
              </a:spcBef>
              <a:defRPr sz="1200">
                <a:solidFill>
                  <a:schemeClr val="tx1"/>
                </a:solidFill>
                <a:latin typeface="Arial" charset="0"/>
                <a:cs typeface="+mn-cs"/>
              </a:defRPr>
            </a:lvl1pPr>
          </a:lstStyle>
          <a:p>
            <a:pPr>
              <a:defRPr/>
            </a:pPr>
            <a:endParaRPr lang="ru-RU" altLang="en-US"/>
          </a:p>
        </p:txBody>
      </p:sp>
      <p:sp>
        <p:nvSpPr>
          <p:cNvPr id="12292" name="Rectangle 4">
            <a:extLst>
              <a:ext uri="{FF2B5EF4-FFF2-40B4-BE49-F238E27FC236}">
                <a16:creationId xmlns:a16="http://schemas.microsoft.com/office/drawing/2014/main" id="{671B4A76-2F55-2FB8-D325-2EF061969448}"/>
              </a:ext>
            </a:extLst>
          </p:cNvPr>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1687535A-3447-B79E-4A06-0E139D8D9E69}"/>
              </a:ext>
            </a:extLst>
          </p:cNvPr>
          <p:cNvSpPr>
            <a:spLocks noGrp="1" noChangeArrowheads="1"/>
          </p:cNvSpPr>
          <p:nvPr>
            <p:ph type="body" sz="quarter" idx="3"/>
          </p:nvPr>
        </p:nvSpPr>
        <p:spPr bwMode="auto">
          <a:xfrm>
            <a:off x="701675" y="4416425"/>
            <a:ext cx="5607050" cy="4181475"/>
          </a:xfrm>
          <a:prstGeom prst="rect">
            <a:avLst/>
          </a:prstGeom>
          <a:noFill/>
          <a:ln>
            <a:noFill/>
          </a:ln>
          <a:effectLst/>
        </p:spPr>
        <p:txBody>
          <a:bodyPr vert="horz" wrap="square" lIns="93162" tIns="46582" rIns="93162" bIns="46582"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a:extLst>
              <a:ext uri="{FF2B5EF4-FFF2-40B4-BE49-F238E27FC236}">
                <a16:creationId xmlns:a16="http://schemas.microsoft.com/office/drawing/2014/main" id="{68A1255A-79C9-D875-37C9-1FAF23143304}"/>
              </a:ext>
            </a:extLst>
          </p:cNvPr>
          <p:cNvSpPr>
            <a:spLocks noGrp="1" noChangeArrowheads="1"/>
          </p:cNvSpPr>
          <p:nvPr>
            <p:ph type="ftr" sz="quarter" idx="4"/>
          </p:nvPr>
        </p:nvSpPr>
        <p:spPr bwMode="auto">
          <a:xfrm>
            <a:off x="0" y="8831263"/>
            <a:ext cx="3038475" cy="463550"/>
          </a:xfrm>
          <a:prstGeom prst="rect">
            <a:avLst/>
          </a:prstGeom>
          <a:noFill/>
          <a:ln>
            <a:noFill/>
          </a:ln>
          <a:effectLst/>
        </p:spPr>
        <p:txBody>
          <a:bodyPr vert="horz" wrap="square" lIns="93162" tIns="46582" rIns="93162" bIns="46582" numCol="1" anchor="b" anchorCtr="0" compatLnSpc="1">
            <a:prstTxWarp prst="textNoShape">
              <a:avLst/>
            </a:prstTxWarp>
          </a:bodyPr>
          <a:lstStyle>
            <a:lvl1pPr defTabSz="932290" eaLnBrk="1" hangingPunct="1">
              <a:spcBef>
                <a:spcPct val="0"/>
              </a:spcBef>
              <a:defRPr sz="1200">
                <a:solidFill>
                  <a:schemeClr val="tx1"/>
                </a:solidFill>
                <a:latin typeface="Arial" charset="0"/>
                <a:cs typeface="+mn-cs"/>
              </a:defRPr>
            </a:lvl1pPr>
          </a:lstStyle>
          <a:p>
            <a:pPr>
              <a:defRPr/>
            </a:pPr>
            <a:endParaRPr lang="ru-RU" altLang="en-US"/>
          </a:p>
        </p:txBody>
      </p:sp>
      <p:sp>
        <p:nvSpPr>
          <p:cNvPr id="2055" name="Rectangle 7">
            <a:extLst>
              <a:ext uri="{FF2B5EF4-FFF2-40B4-BE49-F238E27FC236}">
                <a16:creationId xmlns:a16="http://schemas.microsoft.com/office/drawing/2014/main" id="{BEF791A8-7CBD-3F46-8EB9-CF0CF1ECCD00}"/>
              </a:ext>
            </a:extLst>
          </p:cNvPr>
          <p:cNvSpPr>
            <a:spLocks noGrp="1" noChangeArrowheads="1"/>
          </p:cNvSpPr>
          <p:nvPr>
            <p:ph type="sldNum" sz="quarter" idx="5"/>
          </p:nvPr>
        </p:nvSpPr>
        <p:spPr bwMode="auto">
          <a:xfrm>
            <a:off x="3970338" y="8831263"/>
            <a:ext cx="3038475" cy="463550"/>
          </a:xfrm>
          <a:prstGeom prst="rect">
            <a:avLst/>
          </a:prstGeom>
          <a:noFill/>
          <a:ln>
            <a:noFill/>
          </a:ln>
          <a:effectLst/>
        </p:spPr>
        <p:txBody>
          <a:bodyPr vert="horz" wrap="square" lIns="93162" tIns="46582" rIns="93162" bIns="46582" numCol="1" anchor="b" anchorCtr="0" compatLnSpc="1">
            <a:prstTxWarp prst="textNoShape">
              <a:avLst/>
            </a:prstTxWarp>
          </a:bodyPr>
          <a:lstStyle>
            <a:lvl1pPr algn="r" defTabSz="931863" eaLnBrk="1" hangingPunct="1">
              <a:defRPr sz="1200">
                <a:solidFill>
                  <a:schemeClr val="tx1"/>
                </a:solidFill>
              </a:defRPr>
            </a:lvl1pPr>
          </a:lstStyle>
          <a:p>
            <a:pPr>
              <a:defRPr/>
            </a:pPr>
            <a:fld id="{5F82E349-8FCD-E540-AB4D-4D3B43C169FD}" type="slidenum">
              <a:rPr lang="ru-RU" altLang="en-US"/>
              <a:pPr>
                <a:defRPr/>
              </a:pPr>
              <a:t>‹#›</a:t>
            </a:fld>
            <a:endParaRPr lang="ru-R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FF65008-FF3C-00DE-C9D7-ECFDAAC1BB7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4E1531BA-B875-D946-14BF-B83BEA48F6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88BC51EA-71B9-499F-C007-098D41EE73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2BCE8-3A6E-0948-85B6-88F769907566}" type="slidenum">
              <a:rPr lang="ru-RU" altLang="en-US" smtClean="0"/>
              <a:pPr>
                <a:spcBef>
                  <a:spcPct val="0"/>
                </a:spcBef>
              </a:pPr>
              <a:t>2</a:t>
            </a:fld>
            <a:endParaRPr lang="ru-RU" altLang="en-US"/>
          </a:p>
        </p:txBody>
      </p:sp>
    </p:spTree>
    <p:extLst>
      <p:ext uri="{BB962C8B-B14F-4D97-AF65-F5344CB8AC3E}">
        <p14:creationId xmlns:p14="http://schemas.microsoft.com/office/powerpoint/2010/main" val="2411884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7FD2D18-ABF2-995B-8E02-69CE72A0E32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7F03F14-C210-0F61-F3B0-71183B8CD8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7F25011-B822-127D-A41B-F3522D6F6B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9CF03-473E-A740-8EFA-EE6DD341F5D3}" type="slidenum">
              <a:rPr lang="ru-RU" altLang="en-US" smtClean="0"/>
              <a:pPr>
                <a:spcBef>
                  <a:spcPct val="0"/>
                </a:spcBef>
              </a:pPr>
              <a:t>13</a:t>
            </a:fld>
            <a:endParaRPr lang="ru-R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7FD2D18-ABF2-995B-8E02-69CE72A0E32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7F03F14-C210-0F61-F3B0-71183B8CD8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7F25011-B822-127D-A41B-F3522D6F6B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9CF03-473E-A740-8EFA-EE6DD341F5D3}" type="slidenum">
              <a:rPr lang="ru-RU" altLang="en-US" smtClean="0"/>
              <a:pPr>
                <a:spcBef>
                  <a:spcPct val="0"/>
                </a:spcBef>
              </a:pPr>
              <a:t>16</a:t>
            </a:fld>
            <a:endParaRPr lang="ru-RU" altLang="en-US"/>
          </a:p>
        </p:txBody>
      </p:sp>
    </p:spTree>
    <p:extLst>
      <p:ext uri="{BB962C8B-B14F-4D97-AF65-F5344CB8AC3E}">
        <p14:creationId xmlns:p14="http://schemas.microsoft.com/office/powerpoint/2010/main" val="149812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7FD2D18-ABF2-995B-8E02-69CE72A0E32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7F03F14-C210-0F61-F3B0-71183B8CD8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7F25011-B822-127D-A41B-F3522D6F6B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9CF03-473E-A740-8EFA-EE6DD341F5D3}" type="slidenum">
              <a:rPr lang="ru-RU" altLang="en-US" smtClean="0"/>
              <a:pPr>
                <a:spcBef>
                  <a:spcPct val="0"/>
                </a:spcBef>
              </a:pPr>
              <a:t>17</a:t>
            </a:fld>
            <a:endParaRPr lang="ru-RU" altLang="en-US"/>
          </a:p>
        </p:txBody>
      </p:sp>
    </p:spTree>
    <p:extLst>
      <p:ext uri="{BB962C8B-B14F-4D97-AF65-F5344CB8AC3E}">
        <p14:creationId xmlns:p14="http://schemas.microsoft.com/office/powerpoint/2010/main" val="321307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7FD2D18-ABF2-995B-8E02-69CE72A0E32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7F03F14-C210-0F61-F3B0-71183B8CD8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7F25011-B822-127D-A41B-F3522D6F6B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9CF03-473E-A740-8EFA-EE6DD341F5D3}" type="slidenum">
              <a:rPr lang="ru-RU" altLang="en-US" smtClean="0"/>
              <a:pPr>
                <a:spcBef>
                  <a:spcPct val="0"/>
                </a:spcBef>
              </a:pPr>
              <a:t>18</a:t>
            </a:fld>
            <a:endParaRPr lang="ru-RU" altLang="en-US"/>
          </a:p>
        </p:txBody>
      </p:sp>
    </p:spTree>
    <p:extLst>
      <p:ext uri="{BB962C8B-B14F-4D97-AF65-F5344CB8AC3E}">
        <p14:creationId xmlns:p14="http://schemas.microsoft.com/office/powerpoint/2010/main" val="166601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7FD2D18-ABF2-995B-8E02-69CE72A0E32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7F03F14-C210-0F61-F3B0-71183B8CD8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7F25011-B822-127D-A41B-F3522D6F6B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9CF03-473E-A740-8EFA-EE6DD341F5D3}" type="slidenum">
              <a:rPr lang="ru-RU" altLang="en-US" smtClean="0"/>
              <a:pPr>
                <a:spcBef>
                  <a:spcPct val="0"/>
                </a:spcBef>
              </a:pPr>
              <a:t>19</a:t>
            </a:fld>
            <a:endParaRPr lang="ru-RU" altLang="en-US"/>
          </a:p>
        </p:txBody>
      </p:sp>
    </p:spTree>
    <p:extLst>
      <p:ext uri="{BB962C8B-B14F-4D97-AF65-F5344CB8AC3E}">
        <p14:creationId xmlns:p14="http://schemas.microsoft.com/office/powerpoint/2010/main" val="328287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EAAB69F-9443-EF6B-0CC2-C08DAB5A627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394F87C8-5055-4294-C9F3-0EB59EA8F9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550A6ACA-23D2-74CB-4716-71174D9445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5BE642-F109-D240-9458-5E0C91F49D21}" type="slidenum">
              <a:rPr lang="ru-RU" altLang="en-US" smtClean="0"/>
              <a:pPr>
                <a:spcBef>
                  <a:spcPct val="0"/>
                </a:spcBef>
              </a:pPr>
              <a:t>20</a:t>
            </a:fld>
            <a:endParaRPr lang="ru-R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4A7F4E1-A752-C8A1-A494-353B8380297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AFF7710F-FDFE-6953-1252-FCAECF97CF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E1FD2324-0E02-E509-BFA9-E060195D95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6A9611-38CC-E541-8FAA-2DDE15594A4D}" type="slidenum">
              <a:rPr lang="ru-RU" altLang="en-US" smtClean="0"/>
              <a:pPr>
                <a:spcBef>
                  <a:spcPct val="0"/>
                </a:spcBef>
              </a:pPr>
              <a:t>21</a:t>
            </a:fld>
            <a:endParaRPr lang="ru-RU"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7CCB5D2-8E45-DA7A-8848-E03DCDEA97C8}"/>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EB545989-F232-D845-93DE-1F72A7E55E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8676" name="Slide Number Placeholder 3">
            <a:extLst>
              <a:ext uri="{FF2B5EF4-FFF2-40B4-BE49-F238E27FC236}">
                <a16:creationId xmlns:a16="http://schemas.microsoft.com/office/drawing/2014/main" id="{E24F459E-DF72-D4FB-D794-43E7729C32B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E874C7-94AA-E04C-BFA0-158D1B50FF10}" type="slidenum">
              <a:rPr lang="ru-RU" altLang="en-US" smtClean="0"/>
              <a:pPr>
                <a:spcBef>
                  <a:spcPct val="0"/>
                </a:spcBef>
              </a:pPr>
              <a:t>22</a:t>
            </a:fld>
            <a:endParaRPr lang="ru-RU"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D4AB-5DE8-2144-BD4A-F6517D1655CD}" type="slidenum">
              <a:rPr lang="en-US" smtClean="0"/>
              <a:t>24</a:t>
            </a:fld>
            <a:endParaRPr lang="en-US"/>
          </a:p>
        </p:txBody>
      </p:sp>
    </p:spTree>
    <p:extLst>
      <p:ext uri="{BB962C8B-B14F-4D97-AF65-F5344CB8AC3E}">
        <p14:creationId xmlns:p14="http://schemas.microsoft.com/office/powerpoint/2010/main" val="16288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E91B30D-B8FA-0CE2-3A27-B4A59049D518}"/>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BDAB7F97-BC43-D2BA-A3C2-81395E29BF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A1CCD3AA-B048-72A2-F86B-E58B1FEC3E6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9ADD84-8A14-4B7A-9649-364117397959}" type="slidenum">
              <a:rPr lang="ru-RU" altLang="en-US" smtClean="0"/>
              <a:pPr>
                <a:spcBef>
                  <a:spcPct val="0"/>
                </a:spcBef>
              </a:pPr>
              <a:t>27</a:t>
            </a:fld>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FF65008-FF3C-00DE-C9D7-ECFDAAC1BB7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4E1531BA-B875-D946-14BF-B83BEA48F6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88BC51EA-71B9-499F-C007-098D41EE73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2BCE8-3A6E-0948-85B6-88F769907566}" type="slidenum">
              <a:rPr lang="ru-RU" altLang="en-US" smtClean="0"/>
              <a:pPr>
                <a:spcBef>
                  <a:spcPct val="0"/>
                </a:spcBef>
              </a:pPr>
              <a:t>3</a:t>
            </a:fld>
            <a:endParaRPr lang="ru-RU" altLang="en-US"/>
          </a:p>
        </p:txBody>
      </p:sp>
    </p:spTree>
    <p:extLst>
      <p:ext uri="{BB962C8B-B14F-4D97-AF65-F5344CB8AC3E}">
        <p14:creationId xmlns:p14="http://schemas.microsoft.com/office/powerpoint/2010/main" val="4020088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28</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D4AB-5DE8-2144-BD4A-F6517D1655CD}" type="slidenum">
              <a:rPr lang="en-US" smtClean="0"/>
              <a:t>5</a:t>
            </a:fld>
            <a:endParaRPr lang="en-US"/>
          </a:p>
        </p:txBody>
      </p:sp>
    </p:spTree>
    <p:extLst>
      <p:ext uri="{BB962C8B-B14F-4D97-AF65-F5344CB8AC3E}">
        <p14:creationId xmlns:p14="http://schemas.microsoft.com/office/powerpoint/2010/main" val="316431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FF65008-FF3C-00DE-C9D7-ECFDAAC1BB7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4E1531BA-B875-D946-14BF-B83BEA48F6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88BC51EA-71B9-499F-C007-098D41EE734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2BCE8-3A6E-0948-85B6-88F769907566}" type="slidenum">
              <a:rPr lang="ru-RU" altLang="en-US" smtClean="0"/>
              <a:pPr>
                <a:spcBef>
                  <a:spcPct val="0"/>
                </a:spcBef>
              </a:pPr>
              <a:t>6</a:t>
            </a:fld>
            <a:endParaRPr lang="ru-RU" altLang="en-US"/>
          </a:p>
        </p:txBody>
      </p:sp>
    </p:spTree>
    <p:extLst>
      <p:ext uri="{BB962C8B-B14F-4D97-AF65-F5344CB8AC3E}">
        <p14:creationId xmlns:p14="http://schemas.microsoft.com/office/powerpoint/2010/main" val="302227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31AC15A-9207-EDDA-F323-750F9EA5151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E20BB357-A0C6-D18B-1CC4-C72B382F45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E531D60A-0D26-1266-310C-EC85A425BCE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3A4372-C153-9B4A-BE5A-9B6FF3465863}" type="slidenum">
              <a:rPr lang="ru-RU" altLang="en-US" smtClean="0"/>
              <a:pPr>
                <a:spcBef>
                  <a:spcPct val="0"/>
                </a:spcBef>
              </a:pPr>
              <a:t>7</a:t>
            </a:fld>
            <a:endParaRPr lang="ru-R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07DFCBE-E53C-4805-060F-4BC83648D4AC}"/>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97FD1AED-BDAD-1C4B-3128-1024CB3777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0D5512B7-346F-F2A6-980B-3BEC4D156C2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B89ADC-743E-4050-AB7B-2BCABD0DF534}" type="slidenum">
              <a:rPr lang="ru-RU" altLang="en-US" smtClean="0"/>
              <a:pPr>
                <a:spcBef>
                  <a:spcPct val="0"/>
                </a:spcBef>
              </a:pPr>
              <a:t>8</a:t>
            </a:fld>
            <a:endParaRPr lang="ru-R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31AC15A-9207-EDDA-F323-750F9EA5151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E20BB357-A0C6-D18B-1CC4-C72B382F45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8436" name="Slide Number Placeholder 3">
            <a:extLst>
              <a:ext uri="{FF2B5EF4-FFF2-40B4-BE49-F238E27FC236}">
                <a16:creationId xmlns:a16="http://schemas.microsoft.com/office/drawing/2014/main" id="{E531D60A-0D26-1266-310C-EC85A425BCE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3A4372-C153-9B4A-BE5A-9B6FF3465863}" type="slidenum">
              <a:rPr lang="ru-RU" altLang="en-US" smtClean="0"/>
              <a:pPr>
                <a:spcBef>
                  <a:spcPct val="0"/>
                </a:spcBef>
              </a:pPr>
              <a:t>9</a:t>
            </a:fld>
            <a:endParaRPr lang="ru-RU" altLang="en-US"/>
          </a:p>
        </p:txBody>
      </p:sp>
    </p:spTree>
    <p:extLst>
      <p:ext uri="{BB962C8B-B14F-4D97-AF65-F5344CB8AC3E}">
        <p14:creationId xmlns:p14="http://schemas.microsoft.com/office/powerpoint/2010/main" val="1362126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7FD2D18-ABF2-995B-8E02-69CE72A0E32A}"/>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E7F03F14-C210-0F61-F3B0-71183B8CD8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97F25011-B822-127D-A41B-F3522D6F6B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200">
                <a:solidFill>
                  <a:schemeClr val="tx1"/>
                </a:solidFill>
                <a:latin typeface="Arial" panose="020B0604020202020204" pitchFamily="34" charset="0"/>
              </a:defRPr>
            </a:lvl1pPr>
            <a:lvl2pPr marL="747713" indent="-287338" defTabSz="931863">
              <a:spcBef>
                <a:spcPct val="30000"/>
              </a:spcBef>
              <a:defRPr sz="1200">
                <a:solidFill>
                  <a:schemeClr val="tx1"/>
                </a:solidFill>
                <a:latin typeface="Arial" panose="020B0604020202020204" pitchFamily="34" charset="0"/>
              </a:defRPr>
            </a:lvl2pPr>
            <a:lvl3pPr marL="1149350" indent="-228600" defTabSz="931863">
              <a:spcBef>
                <a:spcPct val="30000"/>
              </a:spcBef>
              <a:defRPr sz="1200">
                <a:solidFill>
                  <a:schemeClr val="tx1"/>
                </a:solidFill>
                <a:latin typeface="Arial" panose="020B0604020202020204" pitchFamily="34" charset="0"/>
              </a:defRPr>
            </a:lvl3pPr>
            <a:lvl4pPr marL="1609725" indent="-228600" defTabSz="931863">
              <a:spcBef>
                <a:spcPct val="30000"/>
              </a:spcBef>
              <a:defRPr sz="1200">
                <a:solidFill>
                  <a:schemeClr val="tx1"/>
                </a:solidFill>
                <a:latin typeface="Arial" panose="020B0604020202020204" pitchFamily="34" charset="0"/>
              </a:defRPr>
            </a:lvl4pPr>
            <a:lvl5pPr marL="2070100" indent="-228600" defTabSz="931863">
              <a:spcBef>
                <a:spcPct val="30000"/>
              </a:spcBef>
              <a:defRPr sz="1200">
                <a:solidFill>
                  <a:schemeClr val="tx1"/>
                </a:solidFill>
                <a:latin typeface="Arial" panose="020B0604020202020204" pitchFamily="34" charset="0"/>
              </a:defRPr>
            </a:lvl5pPr>
            <a:lvl6pPr marL="25273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845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417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989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9CF03-473E-A740-8EFA-EE6DD341F5D3}" type="slidenum">
              <a:rPr lang="ru-RU" altLang="en-US" smtClean="0"/>
              <a:pPr>
                <a:spcBef>
                  <a:spcPct val="0"/>
                </a:spcBef>
              </a:pPr>
              <a:t>10</a:t>
            </a:fld>
            <a:endParaRPr lang="ru-RU" altLang="en-US"/>
          </a:p>
        </p:txBody>
      </p:sp>
    </p:spTree>
    <p:extLst>
      <p:ext uri="{BB962C8B-B14F-4D97-AF65-F5344CB8AC3E}">
        <p14:creationId xmlns:p14="http://schemas.microsoft.com/office/powerpoint/2010/main" val="364039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CD4AB-5DE8-2144-BD4A-F6517D1655CD}" type="slidenum">
              <a:rPr lang="en-US" smtClean="0"/>
              <a:t>11</a:t>
            </a:fld>
            <a:endParaRPr lang="en-US"/>
          </a:p>
        </p:txBody>
      </p:sp>
    </p:spTree>
    <p:extLst>
      <p:ext uri="{BB962C8B-B14F-4D97-AF65-F5344CB8AC3E}">
        <p14:creationId xmlns:p14="http://schemas.microsoft.com/office/powerpoint/2010/main" val="387239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072174" y="3509965"/>
            <a:ext cx="7071826"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red and black logo&#10;&#10;Description automatically generated">
            <a:extLst>
              <a:ext uri="{FF2B5EF4-FFF2-40B4-BE49-F238E27FC236}">
                <a16:creationId xmlns:a16="http://schemas.microsoft.com/office/drawing/2014/main" id="{6E3EB278-4700-7289-F26D-5F94CB1F9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40529724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with Graphic">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85800" y="1"/>
            <a:ext cx="7772400" cy="1399201"/>
          </a:xfrm>
          <a:prstGeom prst="rect">
            <a:avLst/>
          </a:prstGeom>
        </p:spPr>
        <p:txBody>
          <a:bodyPr lIns="0" tIns="0" rIns="0" bIns="0" anchor="ctr" anchorCtr="0">
            <a:normAutofit/>
          </a:bodyPr>
          <a:lstStyle>
            <a:lvl1pPr algn="ctr">
              <a:defRPr sz="3200" b="1" i="0">
                <a:latin typeface="Arial"/>
                <a:cs typeface="Arial"/>
              </a:defRPr>
            </a:lvl1pPr>
          </a:lstStyle>
          <a:p>
            <a:r>
              <a:rPr lang="en-US" dirty="0"/>
              <a:t>Title of Slide</a:t>
            </a:r>
          </a:p>
        </p:txBody>
      </p:sp>
      <p:sp>
        <p:nvSpPr>
          <p:cNvPr id="5" name="Picture Placeholder 7"/>
          <p:cNvSpPr>
            <a:spLocks noGrp="1"/>
          </p:cNvSpPr>
          <p:nvPr>
            <p:ph type="pic" sz="quarter" idx="10"/>
          </p:nvPr>
        </p:nvSpPr>
        <p:spPr>
          <a:xfrm>
            <a:off x="685800" y="1721784"/>
            <a:ext cx="7772400" cy="3879293"/>
          </a:xfrm>
          <a:prstGeom prst="rect">
            <a:avLst/>
          </a:prstGeom>
        </p:spPr>
        <p:txBody>
          <a:bodyPr vert="horz"/>
          <a:lstStyle>
            <a:lvl1pPr marL="0" indent="0">
              <a:buNone/>
              <a:defRPr>
                <a:latin typeface="Arial"/>
              </a:defRPr>
            </a:lvl1pPr>
          </a:lstStyle>
          <a:p>
            <a:endParaRPr lang="en-US" dirty="0"/>
          </a:p>
        </p:txBody>
      </p:sp>
      <p:sp>
        <p:nvSpPr>
          <p:cNvPr id="7" name="Text Placeholder 6"/>
          <p:cNvSpPr>
            <a:spLocks noGrp="1"/>
          </p:cNvSpPr>
          <p:nvPr>
            <p:ph type="body" sz="quarter" idx="11" hasCustomPrompt="1"/>
          </p:nvPr>
        </p:nvSpPr>
        <p:spPr>
          <a:xfrm>
            <a:off x="685800" y="5819777"/>
            <a:ext cx="7772400" cy="427039"/>
          </a:xfrm>
          <a:prstGeom prst="rect">
            <a:avLst/>
          </a:prstGeom>
        </p:spPr>
        <p:txBody>
          <a:bodyPr vert="horz" anchor="ctr"/>
          <a:lstStyle>
            <a:lvl1pPr marL="0" indent="0">
              <a:buNone/>
              <a:defRPr sz="800">
                <a:latin typeface="Arial"/>
                <a:cs typeface="Arial"/>
              </a:defRPr>
            </a:lvl1pPr>
          </a:lstStyle>
          <a:p>
            <a:pPr lvl="0"/>
            <a:r>
              <a:rPr lang="en-US" dirty="0"/>
              <a:t>Source Text</a:t>
            </a:r>
          </a:p>
        </p:txBody>
      </p:sp>
      <p:cxnSp>
        <p:nvCxnSpPr>
          <p:cNvPr id="9" name="Straight Connector 8"/>
          <p:cNvCxnSpPr/>
          <p:nvPr userDrawn="1"/>
        </p:nvCxnSpPr>
        <p:spPr>
          <a:xfrm>
            <a:off x="685800" y="1399203"/>
            <a:ext cx="7772400" cy="0"/>
          </a:xfrm>
          <a:prstGeom prst="line">
            <a:avLst/>
          </a:prstGeom>
          <a:ln w="28575" cmpd="sng">
            <a:solidFill>
              <a:srgbClr val="0E6EB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8574099" y="6370033"/>
            <a:ext cx="468105" cy="246221"/>
          </a:xfrm>
          <a:prstGeom prst="rect">
            <a:avLst/>
          </a:prstGeom>
          <a:noFill/>
        </p:spPr>
        <p:txBody>
          <a:bodyPr wrap="square" rtlCol="0">
            <a:spAutoFit/>
          </a:bodyPr>
          <a:lstStyle/>
          <a:p>
            <a:pPr algn="ctr"/>
            <a:fld id="{0AF4F3C3-18D1-D240-888D-04B797952BB1}" type="slidenum">
              <a:rPr lang="en-US" sz="1000" smtClean="0">
                <a:latin typeface="Arial"/>
              </a:rPr>
              <a:pPr algn="ctr"/>
              <a:t>‹#›</a:t>
            </a:fld>
            <a:endParaRPr lang="en-US" sz="1000" dirty="0">
              <a:latin typeface="Arial"/>
            </a:endParaRPr>
          </a:p>
        </p:txBody>
      </p:sp>
    </p:spTree>
    <p:extLst>
      <p:ext uri="{BB962C8B-B14F-4D97-AF65-F5344CB8AC3E}">
        <p14:creationId xmlns:p14="http://schemas.microsoft.com/office/powerpoint/2010/main" val="116694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with Graphic">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85800" y="1"/>
            <a:ext cx="7772400" cy="1399201"/>
          </a:xfrm>
          <a:prstGeom prst="rect">
            <a:avLst/>
          </a:prstGeom>
        </p:spPr>
        <p:txBody>
          <a:bodyPr lIns="0" tIns="0" rIns="0" bIns="0" anchor="ctr" anchorCtr="0">
            <a:normAutofit/>
          </a:bodyPr>
          <a:lstStyle>
            <a:lvl1pPr algn="ctr">
              <a:defRPr sz="3200" b="1" i="0">
                <a:latin typeface="Arial"/>
                <a:cs typeface="Arial"/>
              </a:defRPr>
            </a:lvl1pPr>
          </a:lstStyle>
          <a:p>
            <a:r>
              <a:rPr lang="en-US" dirty="0"/>
              <a:t>Title of Slide</a:t>
            </a:r>
          </a:p>
        </p:txBody>
      </p:sp>
      <p:sp>
        <p:nvSpPr>
          <p:cNvPr id="5" name="Picture Placeholder 7"/>
          <p:cNvSpPr>
            <a:spLocks noGrp="1"/>
          </p:cNvSpPr>
          <p:nvPr>
            <p:ph type="pic" sz="quarter" idx="10"/>
          </p:nvPr>
        </p:nvSpPr>
        <p:spPr>
          <a:xfrm>
            <a:off x="685800" y="1721784"/>
            <a:ext cx="7772400" cy="3879293"/>
          </a:xfrm>
          <a:prstGeom prst="rect">
            <a:avLst/>
          </a:prstGeom>
        </p:spPr>
        <p:txBody>
          <a:bodyPr vert="horz"/>
          <a:lstStyle>
            <a:lvl1pPr marL="0" indent="0">
              <a:buNone/>
              <a:defRPr>
                <a:latin typeface="Arial"/>
              </a:defRPr>
            </a:lvl1pPr>
          </a:lstStyle>
          <a:p>
            <a:endParaRPr lang="en-US" dirty="0"/>
          </a:p>
        </p:txBody>
      </p:sp>
      <p:sp>
        <p:nvSpPr>
          <p:cNvPr id="7" name="Text Placeholder 6"/>
          <p:cNvSpPr>
            <a:spLocks noGrp="1"/>
          </p:cNvSpPr>
          <p:nvPr>
            <p:ph type="body" sz="quarter" idx="11" hasCustomPrompt="1"/>
          </p:nvPr>
        </p:nvSpPr>
        <p:spPr>
          <a:xfrm>
            <a:off x="685800" y="5819777"/>
            <a:ext cx="7772400" cy="427039"/>
          </a:xfrm>
          <a:prstGeom prst="rect">
            <a:avLst/>
          </a:prstGeom>
        </p:spPr>
        <p:txBody>
          <a:bodyPr vert="horz" anchor="ctr"/>
          <a:lstStyle>
            <a:lvl1pPr marL="0" indent="0">
              <a:buNone/>
              <a:defRPr sz="800">
                <a:latin typeface="Arial"/>
                <a:cs typeface="Arial"/>
              </a:defRPr>
            </a:lvl1pPr>
          </a:lstStyle>
          <a:p>
            <a:pPr lvl="0"/>
            <a:r>
              <a:rPr lang="en-US" dirty="0"/>
              <a:t>Source Text</a:t>
            </a:r>
          </a:p>
        </p:txBody>
      </p:sp>
      <p:cxnSp>
        <p:nvCxnSpPr>
          <p:cNvPr id="9" name="Straight Connector 8"/>
          <p:cNvCxnSpPr/>
          <p:nvPr userDrawn="1"/>
        </p:nvCxnSpPr>
        <p:spPr>
          <a:xfrm>
            <a:off x="685800" y="1399203"/>
            <a:ext cx="7772400" cy="0"/>
          </a:xfrm>
          <a:prstGeom prst="line">
            <a:avLst/>
          </a:prstGeom>
          <a:ln w="28575" cmpd="sng">
            <a:solidFill>
              <a:srgbClr val="0E6EB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8574099" y="6370033"/>
            <a:ext cx="468105" cy="246221"/>
          </a:xfrm>
          <a:prstGeom prst="rect">
            <a:avLst/>
          </a:prstGeom>
          <a:noFill/>
        </p:spPr>
        <p:txBody>
          <a:bodyPr wrap="square" rtlCol="0">
            <a:spAutoFit/>
          </a:bodyPr>
          <a:lstStyle/>
          <a:p>
            <a:pPr algn="ctr"/>
            <a:fld id="{0AF4F3C3-18D1-D240-888D-04B797952BB1}" type="slidenum">
              <a:rPr lang="en-US" sz="1000" smtClean="0">
                <a:latin typeface="Arial"/>
              </a:rPr>
              <a:pPr algn="ctr"/>
              <a:t>‹#›</a:t>
            </a:fld>
            <a:endParaRPr lang="en-US" sz="1000" dirty="0">
              <a:latin typeface="Arial"/>
            </a:endParaRPr>
          </a:p>
        </p:txBody>
      </p:sp>
    </p:spTree>
    <p:extLst>
      <p:ext uri="{BB962C8B-B14F-4D97-AF65-F5344CB8AC3E}">
        <p14:creationId xmlns:p14="http://schemas.microsoft.com/office/powerpoint/2010/main" val="184784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with Graphic">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85800" y="1"/>
            <a:ext cx="7772400" cy="1399201"/>
          </a:xfrm>
          <a:prstGeom prst="rect">
            <a:avLst/>
          </a:prstGeom>
        </p:spPr>
        <p:txBody>
          <a:bodyPr lIns="0" tIns="0" rIns="0" bIns="0" anchor="ctr" anchorCtr="0">
            <a:normAutofit/>
          </a:bodyPr>
          <a:lstStyle>
            <a:lvl1pPr algn="ctr">
              <a:defRPr sz="3200" b="1" i="0">
                <a:latin typeface="Arial"/>
                <a:cs typeface="Arial"/>
              </a:defRPr>
            </a:lvl1pPr>
          </a:lstStyle>
          <a:p>
            <a:r>
              <a:rPr lang="en-US" dirty="0"/>
              <a:t>Title of Slide</a:t>
            </a:r>
          </a:p>
        </p:txBody>
      </p:sp>
      <p:sp>
        <p:nvSpPr>
          <p:cNvPr id="5" name="Picture Placeholder 7"/>
          <p:cNvSpPr>
            <a:spLocks noGrp="1"/>
          </p:cNvSpPr>
          <p:nvPr>
            <p:ph type="pic" sz="quarter" idx="10"/>
          </p:nvPr>
        </p:nvSpPr>
        <p:spPr>
          <a:xfrm>
            <a:off x="685800" y="1721784"/>
            <a:ext cx="7772400" cy="3879293"/>
          </a:xfrm>
          <a:prstGeom prst="rect">
            <a:avLst/>
          </a:prstGeom>
        </p:spPr>
        <p:txBody>
          <a:bodyPr vert="horz"/>
          <a:lstStyle>
            <a:lvl1pPr marL="0" indent="0">
              <a:buNone/>
              <a:defRPr>
                <a:latin typeface="Arial"/>
              </a:defRPr>
            </a:lvl1pPr>
          </a:lstStyle>
          <a:p>
            <a:endParaRPr lang="en-US" dirty="0"/>
          </a:p>
        </p:txBody>
      </p:sp>
      <p:sp>
        <p:nvSpPr>
          <p:cNvPr id="7" name="Text Placeholder 6"/>
          <p:cNvSpPr>
            <a:spLocks noGrp="1"/>
          </p:cNvSpPr>
          <p:nvPr>
            <p:ph type="body" sz="quarter" idx="11" hasCustomPrompt="1"/>
          </p:nvPr>
        </p:nvSpPr>
        <p:spPr>
          <a:xfrm>
            <a:off x="685800" y="5819777"/>
            <a:ext cx="7772400" cy="427039"/>
          </a:xfrm>
          <a:prstGeom prst="rect">
            <a:avLst/>
          </a:prstGeom>
        </p:spPr>
        <p:txBody>
          <a:bodyPr vert="horz" anchor="ctr"/>
          <a:lstStyle>
            <a:lvl1pPr marL="0" indent="0">
              <a:buNone/>
              <a:defRPr sz="800">
                <a:latin typeface="Arial"/>
                <a:cs typeface="Arial"/>
              </a:defRPr>
            </a:lvl1pPr>
          </a:lstStyle>
          <a:p>
            <a:pPr lvl="0"/>
            <a:r>
              <a:rPr lang="en-US" dirty="0"/>
              <a:t>Source Text</a:t>
            </a:r>
          </a:p>
        </p:txBody>
      </p:sp>
      <p:cxnSp>
        <p:nvCxnSpPr>
          <p:cNvPr id="9" name="Straight Connector 8"/>
          <p:cNvCxnSpPr/>
          <p:nvPr userDrawn="1"/>
        </p:nvCxnSpPr>
        <p:spPr>
          <a:xfrm>
            <a:off x="685800" y="1399203"/>
            <a:ext cx="7772400" cy="0"/>
          </a:xfrm>
          <a:prstGeom prst="line">
            <a:avLst/>
          </a:prstGeom>
          <a:ln w="28575" cmpd="sng">
            <a:solidFill>
              <a:srgbClr val="0E6EB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8574099" y="6370033"/>
            <a:ext cx="468105" cy="246221"/>
          </a:xfrm>
          <a:prstGeom prst="rect">
            <a:avLst/>
          </a:prstGeom>
          <a:noFill/>
        </p:spPr>
        <p:txBody>
          <a:bodyPr wrap="square" rtlCol="0">
            <a:spAutoFit/>
          </a:bodyPr>
          <a:lstStyle/>
          <a:p>
            <a:pPr algn="ctr"/>
            <a:fld id="{0AF4F3C3-18D1-D240-888D-04B797952BB1}" type="slidenum">
              <a:rPr lang="en-US" sz="1000" smtClean="0">
                <a:latin typeface="Arial"/>
              </a:rPr>
              <a:pPr algn="ctr"/>
              <a:t>‹#›</a:t>
            </a:fld>
            <a:endParaRPr lang="en-US" sz="1000" dirty="0">
              <a:latin typeface="Arial"/>
            </a:endParaRPr>
          </a:p>
        </p:txBody>
      </p:sp>
    </p:spTree>
    <p:extLst>
      <p:ext uri="{BB962C8B-B14F-4D97-AF65-F5344CB8AC3E}">
        <p14:creationId xmlns:p14="http://schemas.microsoft.com/office/powerpoint/2010/main" val="2088001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with Graphic">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85800" y="1"/>
            <a:ext cx="7772400" cy="1399201"/>
          </a:xfrm>
          <a:prstGeom prst="rect">
            <a:avLst/>
          </a:prstGeom>
        </p:spPr>
        <p:txBody>
          <a:bodyPr lIns="0" tIns="0" rIns="0" bIns="0" anchor="ctr" anchorCtr="0">
            <a:normAutofit/>
          </a:bodyPr>
          <a:lstStyle>
            <a:lvl1pPr algn="ctr">
              <a:defRPr sz="3200" b="1" i="0">
                <a:latin typeface="Arial"/>
                <a:cs typeface="Arial"/>
              </a:defRPr>
            </a:lvl1pPr>
          </a:lstStyle>
          <a:p>
            <a:r>
              <a:rPr lang="en-US" dirty="0"/>
              <a:t>Title of Slide</a:t>
            </a:r>
          </a:p>
        </p:txBody>
      </p:sp>
      <p:sp>
        <p:nvSpPr>
          <p:cNvPr id="5" name="Picture Placeholder 7"/>
          <p:cNvSpPr>
            <a:spLocks noGrp="1"/>
          </p:cNvSpPr>
          <p:nvPr>
            <p:ph type="pic" sz="quarter" idx="10"/>
          </p:nvPr>
        </p:nvSpPr>
        <p:spPr>
          <a:xfrm>
            <a:off x="685800" y="1721784"/>
            <a:ext cx="7772400" cy="3879293"/>
          </a:xfrm>
          <a:prstGeom prst="rect">
            <a:avLst/>
          </a:prstGeom>
        </p:spPr>
        <p:txBody>
          <a:bodyPr vert="horz"/>
          <a:lstStyle>
            <a:lvl1pPr marL="0" indent="0">
              <a:buNone/>
              <a:defRPr>
                <a:latin typeface="Arial"/>
              </a:defRPr>
            </a:lvl1pPr>
          </a:lstStyle>
          <a:p>
            <a:endParaRPr lang="en-US" dirty="0"/>
          </a:p>
        </p:txBody>
      </p:sp>
      <p:sp>
        <p:nvSpPr>
          <p:cNvPr id="7" name="Text Placeholder 6"/>
          <p:cNvSpPr>
            <a:spLocks noGrp="1"/>
          </p:cNvSpPr>
          <p:nvPr>
            <p:ph type="body" sz="quarter" idx="11" hasCustomPrompt="1"/>
          </p:nvPr>
        </p:nvSpPr>
        <p:spPr>
          <a:xfrm>
            <a:off x="685800" y="5819777"/>
            <a:ext cx="7772400" cy="427039"/>
          </a:xfrm>
          <a:prstGeom prst="rect">
            <a:avLst/>
          </a:prstGeom>
        </p:spPr>
        <p:txBody>
          <a:bodyPr vert="horz" anchor="ctr"/>
          <a:lstStyle>
            <a:lvl1pPr marL="0" indent="0">
              <a:buNone/>
              <a:defRPr sz="800">
                <a:latin typeface="Arial"/>
                <a:cs typeface="Arial"/>
              </a:defRPr>
            </a:lvl1pPr>
          </a:lstStyle>
          <a:p>
            <a:pPr lvl="0"/>
            <a:r>
              <a:rPr lang="en-US" dirty="0"/>
              <a:t>Source Text</a:t>
            </a:r>
          </a:p>
        </p:txBody>
      </p:sp>
      <p:cxnSp>
        <p:nvCxnSpPr>
          <p:cNvPr id="9" name="Straight Connector 8"/>
          <p:cNvCxnSpPr/>
          <p:nvPr userDrawn="1"/>
        </p:nvCxnSpPr>
        <p:spPr>
          <a:xfrm>
            <a:off x="685800" y="1399203"/>
            <a:ext cx="7772400" cy="0"/>
          </a:xfrm>
          <a:prstGeom prst="line">
            <a:avLst/>
          </a:prstGeom>
          <a:ln w="28575" cmpd="sng">
            <a:solidFill>
              <a:srgbClr val="0E6EB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8574099" y="6370033"/>
            <a:ext cx="468105" cy="246221"/>
          </a:xfrm>
          <a:prstGeom prst="rect">
            <a:avLst/>
          </a:prstGeom>
          <a:noFill/>
        </p:spPr>
        <p:txBody>
          <a:bodyPr wrap="square" rtlCol="0">
            <a:spAutoFit/>
          </a:bodyPr>
          <a:lstStyle/>
          <a:p>
            <a:pPr algn="ctr"/>
            <a:fld id="{0AF4F3C3-18D1-D240-888D-04B797952BB1}" type="slidenum">
              <a:rPr lang="en-US" sz="1000" smtClean="0">
                <a:latin typeface="Arial"/>
              </a:rPr>
              <a:pPr algn="ctr"/>
              <a:t>‹#›</a:t>
            </a:fld>
            <a:endParaRPr lang="en-US" sz="1000" dirty="0">
              <a:latin typeface="Arial"/>
            </a:endParaRPr>
          </a:p>
        </p:txBody>
      </p:sp>
    </p:spTree>
    <p:extLst>
      <p:ext uri="{BB962C8B-B14F-4D97-AF65-F5344CB8AC3E}">
        <p14:creationId xmlns:p14="http://schemas.microsoft.com/office/powerpoint/2010/main" val="361977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6098007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72174" y="570261"/>
            <a:ext cx="7069034" cy="3442130"/>
          </a:xfrm>
        </p:spPr>
        <p:txBody>
          <a:bodyPr anchor="b">
            <a:noAutofit/>
          </a:bodyPr>
          <a:lstStyle>
            <a:lvl1pPr>
              <a:defRPr sz="66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pic>
        <p:nvPicPr>
          <p:cNvPr id="9" name="Picture 8" descr="A red and black logo&#10;&#10;Description automatically generated">
            <a:extLst>
              <a:ext uri="{FF2B5EF4-FFF2-40B4-BE49-F238E27FC236}">
                <a16:creationId xmlns:a16="http://schemas.microsoft.com/office/drawing/2014/main" id="{12952CE3-364E-1AF8-155D-3DAF073B6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176232825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5304994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7592" y="329991"/>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0890142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5577E5A9-E353-D3AE-0B85-31FA98E268E4}"/>
              </a:ext>
            </a:extLst>
          </p:cNvPr>
          <p:cNvSpPr txBox="1">
            <a:spLocks noChangeArrowheads="1"/>
          </p:cNvSpPr>
          <p:nvPr userDrawn="1"/>
        </p:nvSpPr>
        <p:spPr bwMode="auto">
          <a:xfrm>
            <a:off x="304800" y="6351588"/>
            <a:ext cx="2667000" cy="306387"/>
          </a:xfrm>
          <a:prstGeom prst="rect">
            <a:avLst/>
          </a:prstGeom>
          <a:noFill/>
          <a:ln>
            <a:noFill/>
          </a:ln>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30000"/>
              </a:spcBef>
              <a:defRPr/>
            </a:pPr>
            <a:r>
              <a:rPr lang="en-US" altLang="en-US" sz="1400" b="1" dirty="0">
                <a:solidFill>
                  <a:srgbClr val="FF0000"/>
                </a:solidFill>
                <a:latin typeface="Calibri" pitchFamily="34" charset="0"/>
                <a:cs typeface="+mn-cs"/>
              </a:rPr>
              <a:t>www.tescometering.com</a:t>
            </a:r>
          </a:p>
        </p:txBody>
      </p:sp>
    </p:spTree>
    <p:extLst>
      <p:ext uri="{BB962C8B-B14F-4D97-AF65-F5344CB8AC3E}">
        <p14:creationId xmlns:p14="http://schemas.microsoft.com/office/powerpoint/2010/main" val="41069374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5" name="TextBox 1">
            <a:extLst>
              <a:ext uri="{FF2B5EF4-FFF2-40B4-BE49-F238E27FC236}">
                <a16:creationId xmlns:a16="http://schemas.microsoft.com/office/drawing/2014/main" id="{66607E44-B4AC-38AC-BE6C-ADAC556C833B}"/>
              </a:ext>
            </a:extLst>
          </p:cNvPr>
          <p:cNvSpPr txBox="1">
            <a:spLocks noChangeArrowheads="1"/>
          </p:cNvSpPr>
          <p:nvPr userDrawn="1"/>
        </p:nvSpPr>
        <p:spPr bwMode="auto">
          <a:xfrm>
            <a:off x="304800" y="6351588"/>
            <a:ext cx="2667000" cy="306387"/>
          </a:xfrm>
          <a:prstGeom prst="rect">
            <a:avLst/>
          </a:prstGeom>
          <a:noFill/>
          <a:ln>
            <a:noFill/>
          </a:ln>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spcBef>
                <a:spcPct val="30000"/>
              </a:spcBef>
              <a:defRPr/>
            </a:pPr>
            <a:r>
              <a:rPr lang="en-US" altLang="en-US" sz="1400" b="1" dirty="0">
                <a:solidFill>
                  <a:srgbClr val="FF0000"/>
                </a:solidFill>
                <a:latin typeface="Calibri" pitchFamily="34" charset="0"/>
                <a:cs typeface="+mn-cs"/>
              </a:rPr>
              <a:t>www.tescometering.com</a:t>
            </a:r>
          </a:p>
        </p:txBody>
      </p:sp>
    </p:spTree>
    <p:extLst>
      <p:ext uri="{BB962C8B-B14F-4D97-AF65-F5344CB8AC3E}">
        <p14:creationId xmlns:p14="http://schemas.microsoft.com/office/powerpoint/2010/main" val="14443491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6"/>
            <a:ext cx="722128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839524127"/>
      </p:ext>
    </p:extLst>
  </p:cSld>
  <p:clrMapOvr>
    <a:masterClrMapping/>
  </p:clrMapOvr>
  <p:extLst>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with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04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759711"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red and black logo&#10;&#10;Description automatically generated">
            <a:extLst>
              <a:ext uri="{FF2B5EF4-FFF2-40B4-BE49-F238E27FC236}">
                <a16:creationId xmlns:a16="http://schemas.microsoft.com/office/drawing/2014/main" id="{AE2CF0B3-A287-11F2-1C2C-62AAA79364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804" y="145687"/>
            <a:ext cx="1135196" cy="692513"/>
          </a:xfrm>
          <a:prstGeom prst="rect">
            <a:avLst/>
          </a:prstGeom>
        </p:spPr>
      </p:pic>
    </p:spTree>
    <p:extLst>
      <p:ext uri="{BB962C8B-B14F-4D97-AF65-F5344CB8AC3E}">
        <p14:creationId xmlns:p14="http://schemas.microsoft.com/office/powerpoint/2010/main" val="171518532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Lst>
  <p:txStyles>
    <p:titleStyle>
      <a:lvl1pPr algn="r"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C4E825-CFC2-E738-36BA-0CE6DFCBF378}"/>
              </a:ext>
            </a:extLst>
          </p:cNvPr>
          <p:cNvSpPr>
            <a:spLocks noGrp="1"/>
          </p:cNvSpPr>
          <p:nvPr>
            <p:ph type="ctrTitle"/>
          </p:nvPr>
        </p:nvSpPr>
        <p:spPr>
          <a:xfrm>
            <a:off x="2072174" y="2650202"/>
            <a:ext cx="7071826" cy="1557595"/>
          </a:xfrm>
        </p:spPr>
        <p:txBody>
          <a:bodyPr>
            <a:noAutofit/>
          </a:bodyPr>
          <a:lstStyle/>
          <a:p>
            <a:r>
              <a:rPr lang="en-US" sz="5400" dirty="0">
                <a:solidFill>
                  <a:srgbClr val="CF2137"/>
                </a:solidFill>
                <a:effectLst/>
                <a:latin typeface="+mj-lt"/>
                <a:ea typeface="Aptos" panose="020B0004020202020204" pitchFamily="34" charset="0"/>
                <a:cs typeface="Times New Roman" panose="02020603050405020304" pitchFamily="18" charset="0"/>
              </a:rPr>
              <a:t>Case Study—</a:t>
            </a:r>
            <a:br>
              <a:rPr lang="en-US" sz="5400" dirty="0">
                <a:solidFill>
                  <a:srgbClr val="CF2137"/>
                </a:solidFill>
                <a:effectLst/>
                <a:latin typeface="+mj-lt"/>
                <a:ea typeface="Aptos" panose="020B0004020202020204" pitchFamily="34" charset="0"/>
                <a:cs typeface="Times New Roman" panose="02020603050405020304" pitchFamily="18" charset="0"/>
              </a:rPr>
            </a:br>
            <a:r>
              <a:rPr lang="en-US" sz="4400" dirty="0">
                <a:solidFill>
                  <a:srgbClr val="CF2137"/>
                </a:solidFill>
                <a:effectLst/>
                <a:latin typeface="+mj-lt"/>
                <a:ea typeface="Aptos" panose="020B0004020202020204" pitchFamily="34" charset="0"/>
                <a:cs typeface="Times New Roman" panose="02020603050405020304" pitchFamily="18" charset="0"/>
              </a:rPr>
              <a:t>Switching between the Grid and Back Up Power</a:t>
            </a:r>
            <a:r>
              <a:rPr lang="en-US" sz="4400" dirty="0">
                <a:solidFill>
                  <a:srgbClr val="CF2137"/>
                </a:solidFill>
                <a:effectLst/>
                <a:latin typeface="+mj-lt"/>
              </a:rPr>
              <a:t> </a:t>
            </a:r>
            <a:endParaRPr lang="en-US" sz="4400" dirty="0">
              <a:solidFill>
                <a:srgbClr val="CF2137"/>
              </a:solidFill>
              <a:latin typeface="+mj-lt"/>
            </a:endParaRPr>
          </a:p>
        </p:txBody>
      </p:sp>
      <p:sp>
        <p:nvSpPr>
          <p:cNvPr id="2" name="Text Box 10">
            <a:extLst>
              <a:ext uri="{FF2B5EF4-FFF2-40B4-BE49-F238E27FC236}">
                <a16:creationId xmlns:a16="http://schemas.microsoft.com/office/drawing/2014/main" id="{B0300439-ABE6-CACC-A22E-8A303FDAB2EB}"/>
              </a:ext>
            </a:extLst>
          </p:cNvPr>
          <p:cNvSpPr txBox="1">
            <a:spLocks noChangeArrowheads="1"/>
          </p:cNvSpPr>
          <p:nvPr/>
        </p:nvSpPr>
        <p:spPr bwMode="auto">
          <a:xfrm>
            <a:off x="533400" y="4419600"/>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accent1"/>
                </a:solidFill>
              </a:rPr>
              <a:t>Prepared by Tom Lawton, TESCO</a:t>
            </a:r>
          </a:p>
          <a:p>
            <a:pPr algn="r">
              <a:spcBef>
                <a:spcPct val="0"/>
              </a:spcBef>
              <a:buNone/>
            </a:pPr>
            <a:r>
              <a:rPr lang="en-US" altLang="en-US" sz="1600" dirty="0">
                <a:solidFill>
                  <a:schemeClr val="accent1"/>
                </a:solidFill>
                <a:latin typeface="Arial"/>
                <a:cs typeface="Arial"/>
              </a:rPr>
              <a:t>TESCO Metering</a:t>
            </a:r>
            <a:endParaRPr lang="en-US" dirty="0">
              <a:solidFill>
                <a:schemeClr val="accent1"/>
              </a:solidFill>
            </a:endParaRPr>
          </a:p>
          <a:p>
            <a:pPr algn="r" eaLnBrk="1" hangingPunct="1">
              <a:spcBef>
                <a:spcPct val="0"/>
              </a:spcBef>
              <a:buFontTx/>
              <a:buNone/>
            </a:pPr>
            <a:endParaRPr lang="en-US" altLang="en-US" sz="2400" dirty="0">
              <a:solidFill>
                <a:schemeClr val="accent1"/>
              </a:solidFill>
            </a:endParaRPr>
          </a:p>
          <a:p>
            <a:pPr algn="r" eaLnBrk="1" hangingPunct="1">
              <a:spcBef>
                <a:spcPct val="0"/>
              </a:spcBef>
              <a:spcAft>
                <a:spcPts val="0"/>
              </a:spcAft>
              <a:buFontTx/>
              <a:buNone/>
            </a:pPr>
            <a:r>
              <a:rPr lang="en-US" altLang="en-US" sz="1600" i="1" dirty="0">
                <a:solidFill>
                  <a:schemeClr val="accent1"/>
                </a:solidFill>
                <a:latin typeface="Arial"/>
                <a:cs typeface="Arial"/>
              </a:rPr>
              <a:t> North Carolina Meter School</a:t>
            </a:r>
          </a:p>
          <a:p>
            <a:pPr algn="r">
              <a:spcBef>
                <a:spcPct val="0"/>
              </a:spcBef>
              <a:buNone/>
            </a:pPr>
            <a:r>
              <a:rPr lang="en-US" altLang="en-US" sz="1600" i="1" dirty="0">
                <a:solidFill>
                  <a:schemeClr val="accent1"/>
                </a:solidFill>
                <a:latin typeface="Arial"/>
                <a:cs typeface="Arial"/>
              </a:rPr>
              <a:t>Emerging Technologies</a:t>
            </a:r>
          </a:p>
          <a:p>
            <a:pPr algn="r" eaLnBrk="1" hangingPunct="1">
              <a:spcBef>
                <a:spcPct val="0"/>
              </a:spcBef>
              <a:buNone/>
            </a:pPr>
            <a:r>
              <a:rPr lang="en-US" altLang="en-US" sz="1600" i="1" dirty="0">
                <a:solidFill>
                  <a:schemeClr val="accent1"/>
                </a:solidFill>
                <a:latin typeface="Arial"/>
                <a:cs typeface="Arial"/>
              </a:rPr>
              <a:t>Tuesday, June 11, 2024 </a:t>
            </a:r>
            <a:endParaRPr lang="en-US" altLang="en-US" sz="1600" i="1" dirty="0">
              <a:solidFill>
                <a:schemeClr val="accent1"/>
              </a:solidFill>
              <a:cs typeface="Arial"/>
            </a:endParaRPr>
          </a:p>
          <a:p>
            <a:pPr algn="r" eaLnBrk="1" hangingPunct="1">
              <a:spcBef>
                <a:spcPct val="0"/>
              </a:spcBef>
              <a:spcAft>
                <a:spcPts val="0"/>
              </a:spcAft>
              <a:buFontTx/>
              <a:buNone/>
            </a:pPr>
            <a:r>
              <a:rPr lang="en-US" altLang="en-US" sz="1600" i="1" dirty="0">
                <a:solidFill>
                  <a:schemeClr val="accent1"/>
                </a:solidFill>
              </a:rPr>
              <a:t>1:45 PM</a:t>
            </a:r>
          </a:p>
        </p:txBody>
      </p:sp>
      <p:pic>
        <p:nvPicPr>
          <p:cNvPr id="3" name="Picture 2" descr="North Carolina Electric Meter School and Conference Logo">
            <a:extLst>
              <a:ext uri="{FF2B5EF4-FFF2-40B4-BE49-F238E27FC236}">
                <a16:creationId xmlns:a16="http://schemas.microsoft.com/office/drawing/2014/main" id="{5C0FFA68-00F7-A7CE-0036-13C11BBED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029200"/>
            <a:ext cx="1080429" cy="1080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6A6E45FA-41BB-3D3F-C9E9-EC93699DB5A7}"/>
              </a:ext>
            </a:extLst>
          </p:cNvPr>
          <p:cNvSpPr>
            <a:spLocks noGrp="1" noChangeArrowheads="1"/>
          </p:cNvSpPr>
          <p:nvPr>
            <p:ph type="title"/>
          </p:nvPr>
        </p:nvSpPr>
        <p:spPr bwMode="auto">
          <a:xfrm>
            <a:off x="1828800" y="2286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Backup Power Transfer Meter</a:t>
            </a:r>
          </a:p>
        </p:txBody>
      </p:sp>
      <p:sp>
        <p:nvSpPr>
          <p:cNvPr id="3075" name="Text Box 5">
            <a:extLst>
              <a:ext uri="{FF2B5EF4-FFF2-40B4-BE49-F238E27FC236}">
                <a16:creationId xmlns:a16="http://schemas.microsoft.com/office/drawing/2014/main" id="{3064D13E-9F06-80C8-927F-3A6C11B90706}"/>
              </a:ext>
            </a:extLst>
          </p:cNvPr>
          <p:cNvSpPr txBox="1">
            <a:spLocks noChangeArrowheads="1"/>
          </p:cNvSpPr>
          <p:nvPr/>
        </p:nvSpPr>
        <p:spPr bwMode="auto">
          <a:xfrm>
            <a:off x="3744686" y="1022350"/>
            <a:ext cx="5029200" cy="3581400"/>
          </a:xfrm>
          <a:prstGeom prst="rect">
            <a:avLst/>
          </a:prstGeom>
          <a:noFill/>
          <a:ln>
            <a:noFill/>
          </a:ln>
          <a:effectLst/>
        </p:spPr>
        <p:txBody>
          <a:bodyPr>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457200" lvl="1" indent="0">
              <a:spcBef>
                <a:spcPct val="30000"/>
              </a:spcBef>
              <a:defRPr/>
            </a:pPr>
            <a:r>
              <a:rPr lang="en-US" b="1" dirty="0"/>
              <a:t>Special Features:</a:t>
            </a:r>
          </a:p>
          <a:p>
            <a:pPr>
              <a:defRPr/>
            </a:pPr>
            <a:endParaRPr lang="en-US" dirty="0">
              <a:latin typeface="DINPro-Bold"/>
            </a:endParaRPr>
          </a:p>
          <a:p>
            <a:pPr marL="285750" indent="-285750">
              <a:buFont typeface="Arial" panose="020B0604020202020204" pitchFamily="34" charset="0"/>
              <a:buChar char="•"/>
              <a:defRPr/>
            </a:pPr>
            <a:r>
              <a:rPr lang="en-US" dirty="0">
                <a:latin typeface="DINPro-Bold"/>
              </a:rPr>
              <a:t>Detects and switches to generator power when utility power is off and detects and switches back to utility power when it becomes available. </a:t>
            </a:r>
          </a:p>
          <a:p>
            <a:pPr marL="285750" indent="-285750">
              <a:buFont typeface="Arial" panose="020B0604020202020204" pitchFamily="34" charset="0"/>
              <a:buChar char="•"/>
              <a:defRPr/>
            </a:pPr>
            <a:r>
              <a:rPr lang="en-US" dirty="0">
                <a:latin typeface="DINPro-Bold"/>
              </a:rPr>
              <a:t>Allows you to conveniently select which loads in your home need to be powered during an outage using your electrical panel. </a:t>
            </a:r>
          </a:p>
          <a:p>
            <a:pPr marL="285750" indent="-285750">
              <a:buFont typeface="Arial" panose="020B0604020202020204" pitchFamily="34" charset="0"/>
              <a:buChar char="•"/>
              <a:defRPr/>
            </a:pPr>
            <a:r>
              <a:rPr lang="en-US" dirty="0">
                <a:latin typeface="DINPro-Bold"/>
              </a:rPr>
              <a:t>LED light indicator to show generator or utility power availability.</a:t>
            </a:r>
          </a:p>
          <a:p>
            <a:pPr marL="457200" lvl="1" indent="0">
              <a:spcBef>
                <a:spcPct val="30000"/>
              </a:spcBef>
              <a:defRPr/>
            </a:pPr>
            <a:endParaRPr lang="en-US" altLang="en-US" dirty="0">
              <a:cs typeface="+mn-cs"/>
            </a:endParaRPr>
          </a:p>
          <a:p>
            <a:pPr lvl="1">
              <a:spcBef>
                <a:spcPct val="30000"/>
              </a:spcBef>
              <a:defRPr/>
            </a:pPr>
            <a:endParaRPr lang="en-US" altLang="en-US" dirty="0">
              <a:cs typeface="+mn-cs"/>
            </a:endParaRPr>
          </a:p>
        </p:txBody>
      </p:sp>
      <p:pic>
        <p:nvPicPr>
          <p:cNvPr id="3" name="Picture 2" descr="A close-up of a tube&#10;&#10;Description automatically generated">
            <a:extLst>
              <a:ext uri="{FF2B5EF4-FFF2-40B4-BE49-F238E27FC236}">
                <a16:creationId xmlns:a16="http://schemas.microsoft.com/office/drawing/2014/main" id="{9307C07E-420E-4D15-49B8-5BEDE210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44" y="3765553"/>
            <a:ext cx="5096656" cy="2590800"/>
          </a:xfrm>
          <a:prstGeom prst="rect">
            <a:avLst/>
          </a:prstGeom>
        </p:spPr>
      </p:pic>
      <p:sp>
        <p:nvSpPr>
          <p:cNvPr id="2" name="Footer Placeholder 4">
            <a:extLst>
              <a:ext uri="{FF2B5EF4-FFF2-40B4-BE49-F238E27FC236}">
                <a16:creationId xmlns:a16="http://schemas.microsoft.com/office/drawing/2014/main" id="{23A857A4-AFB1-AF61-D1D5-FD6450D91F5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22092A98-F165-98E8-3A66-639B34B5F6A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10</a:t>
            </a:fld>
            <a:endParaRPr lang="en-US" dirty="0"/>
          </a:p>
        </p:txBody>
      </p:sp>
    </p:spTree>
    <p:extLst>
      <p:ext uri="{BB962C8B-B14F-4D97-AF65-F5344CB8AC3E}">
        <p14:creationId xmlns:p14="http://schemas.microsoft.com/office/powerpoint/2010/main" val="190346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83373"/>
            <a:ext cx="7772400" cy="1399201"/>
          </a:xfrm>
        </p:spPr>
        <p:txBody>
          <a:bodyPr>
            <a:normAutofit/>
          </a:bodyPr>
          <a:lstStyle/>
          <a:p>
            <a:r>
              <a:rPr lang="en-US" sz="2300" dirty="0"/>
              <a:t>Backup Power Transfer Meter by PG&amp;E and TESCO</a:t>
            </a:r>
          </a:p>
        </p:txBody>
      </p:sp>
      <p:sp>
        <p:nvSpPr>
          <p:cNvPr id="7" name="Content Placeholder 1">
            <a:extLst>
              <a:ext uri="{FF2B5EF4-FFF2-40B4-BE49-F238E27FC236}">
                <a16:creationId xmlns:a16="http://schemas.microsoft.com/office/drawing/2014/main" id="{6E2B9425-0953-4B3D-B419-C8D11EEB68D6}"/>
              </a:ext>
            </a:extLst>
          </p:cNvPr>
          <p:cNvSpPr txBox="1">
            <a:spLocks/>
          </p:cNvSpPr>
          <p:nvPr/>
        </p:nvSpPr>
        <p:spPr>
          <a:xfrm>
            <a:off x="529328" y="1675763"/>
            <a:ext cx="9040428" cy="67992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71194">
              <a:spcBef>
                <a:spcPts val="0"/>
              </a:spcBef>
              <a:buNone/>
              <a:defRPr/>
            </a:pPr>
            <a:endParaRPr lang="en-US" dirty="0">
              <a:latin typeface="Candara" panose="020E0502030303020204" pitchFamily="34" charset="0"/>
            </a:endParaRPr>
          </a:p>
          <a:p>
            <a:pPr marL="0" indent="0" defTabSz="871194">
              <a:spcBef>
                <a:spcPts val="0"/>
              </a:spcBef>
              <a:buNone/>
              <a:defRPr/>
            </a:pPr>
            <a:r>
              <a:rPr lang="en-US" sz="1800" b="1" dirty="0">
                <a:latin typeface="Candara" panose="020E0502030303020204" pitchFamily="34" charset="0"/>
              </a:rPr>
              <a:t>Safety</a:t>
            </a:r>
            <a:r>
              <a:rPr lang="en-US" sz="1800" dirty="0">
                <a:latin typeface="Candara" panose="020E0502030303020204" pitchFamily="34" charset="0"/>
              </a:rPr>
              <a:t>       </a:t>
            </a:r>
            <a:r>
              <a:rPr lang="en-US" sz="1800" b="1" dirty="0">
                <a:latin typeface="Candara" panose="020E0502030303020204" pitchFamily="34" charset="0"/>
              </a:rPr>
              <a:t>Ease of Use           Versatile		Smart Switching </a:t>
            </a:r>
          </a:p>
          <a:p>
            <a:pPr marL="457200" lvl="1" indent="0" defTabSz="871194">
              <a:spcBef>
                <a:spcPts val="0"/>
              </a:spcBef>
              <a:buNone/>
              <a:defRPr/>
            </a:pPr>
            <a:endParaRPr lang="en-US" dirty="0">
              <a:latin typeface="Candara" panose="020E0502030303020204" pitchFamily="34" charset="0"/>
            </a:endParaRPr>
          </a:p>
          <a:p>
            <a:pPr marL="0" indent="0" defTabSz="871194">
              <a:spcBef>
                <a:spcPts val="0"/>
              </a:spcBef>
              <a:buNone/>
              <a:defRPr/>
            </a:pPr>
            <a:endParaRPr lang="en-US" sz="700" dirty="0">
              <a:latin typeface="Candara" panose="020E0502030303020204" pitchFamily="34" charset="0"/>
            </a:endParaRPr>
          </a:p>
          <a:p>
            <a:pPr marL="0" indent="0" defTabSz="871194">
              <a:spcBef>
                <a:spcPts val="0"/>
              </a:spcBef>
              <a:buNone/>
              <a:defRPr/>
            </a:pPr>
            <a:endParaRPr lang="en-US" sz="1200" dirty="0">
              <a:latin typeface="Candara" panose="020E0502030303020204" pitchFamily="34" charset="0"/>
            </a:endParaRPr>
          </a:p>
          <a:p>
            <a:pPr marL="0" indent="0" defTabSz="871194">
              <a:spcBef>
                <a:spcPts val="0"/>
              </a:spcBef>
              <a:buNone/>
              <a:defRPr/>
            </a:pPr>
            <a:endParaRPr lang="en-US" sz="700" dirty="0">
              <a:latin typeface="Candara" panose="020E0502030303020204" pitchFamily="34" charset="0"/>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r>
              <a:rPr lang="en-US" sz="300" dirty="0">
                <a:latin typeface="Candara" panose="020E0502030303020204" pitchFamily="34" charset="0"/>
              </a:rPr>
              <a:t>  </a:t>
            </a:r>
          </a:p>
        </p:txBody>
      </p:sp>
      <p:pic>
        <p:nvPicPr>
          <p:cNvPr id="6" name="Picture 5">
            <a:extLst>
              <a:ext uri="{FF2B5EF4-FFF2-40B4-BE49-F238E27FC236}">
                <a16:creationId xmlns:a16="http://schemas.microsoft.com/office/drawing/2014/main" id="{D20B1F31-E8CF-4452-BC99-F0C88D86DF97}"/>
              </a:ext>
            </a:extLst>
          </p:cNvPr>
          <p:cNvPicPr>
            <a:picLocks noChangeAspect="1"/>
          </p:cNvPicPr>
          <p:nvPr/>
        </p:nvPicPr>
        <p:blipFill>
          <a:blip r:embed="rId3"/>
          <a:stretch>
            <a:fillRect/>
          </a:stretch>
        </p:blipFill>
        <p:spPr>
          <a:xfrm>
            <a:off x="8141862" y="4757472"/>
            <a:ext cx="571586" cy="571586"/>
          </a:xfrm>
          <a:prstGeom prst="rect">
            <a:avLst/>
          </a:prstGeom>
        </p:spPr>
      </p:pic>
      <p:pic>
        <p:nvPicPr>
          <p:cNvPr id="9" name="Picture 8">
            <a:extLst>
              <a:ext uri="{FF2B5EF4-FFF2-40B4-BE49-F238E27FC236}">
                <a16:creationId xmlns:a16="http://schemas.microsoft.com/office/drawing/2014/main" id="{397F4EC6-6277-400B-D544-BC8396DFF062}"/>
              </a:ext>
            </a:extLst>
          </p:cNvPr>
          <p:cNvPicPr>
            <a:picLocks noChangeAspect="1"/>
          </p:cNvPicPr>
          <p:nvPr/>
        </p:nvPicPr>
        <p:blipFill>
          <a:blip r:embed="rId4"/>
          <a:stretch>
            <a:fillRect/>
          </a:stretch>
        </p:blipFill>
        <p:spPr>
          <a:xfrm>
            <a:off x="311978" y="2641122"/>
            <a:ext cx="6340181" cy="2839770"/>
          </a:xfrm>
          <a:prstGeom prst="rect">
            <a:avLst/>
          </a:prstGeom>
        </p:spPr>
      </p:pic>
      <p:pic>
        <p:nvPicPr>
          <p:cNvPr id="4" name="Picture 3" descr="A poster of a backup power meter&#10;&#10;Description automatically generated">
            <a:extLst>
              <a:ext uri="{FF2B5EF4-FFF2-40B4-BE49-F238E27FC236}">
                <a16:creationId xmlns:a16="http://schemas.microsoft.com/office/drawing/2014/main" id="{30554C47-5849-8E7B-02ED-7D9CDFD66D51}"/>
              </a:ext>
            </a:extLst>
          </p:cNvPr>
          <p:cNvPicPr>
            <a:picLocks noChangeAspect="1"/>
          </p:cNvPicPr>
          <p:nvPr/>
        </p:nvPicPr>
        <p:blipFill>
          <a:blip r:embed="rId5"/>
          <a:stretch>
            <a:fillRect/>
          </a:stretch>
        </p:blipFill>
        <p:spPr>
          <a:xfrm>
            <a:off x="6652158" y="2438400"/>
            <a:ext cx="2377542" cy="3562350"/>
          </a:xfrm>
          <a:prstGeom prst="rect">
            <a:avLst/>
          </a:prstGeom>
        </p:spPr>
      </p:pic>
    </p:spTree>
    <p:extLst>
      <p:ext uri="{BB962C8B-B14F-4D97-AF65-F5344CB8AC3E}">
        <p14:creationId xmlns:p14="http://schemas.microsoft.com/office/powerpoint/2010/main" val="54143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6E28-8567-47D2-BD8A-2C8BF44425D6}"/>
              </a:ext>
            </a:extLst>
          </p:cNvPr>
          <p:cNvSpPr>
            <a:spLocks noGrp="1"/>
          </p:cNvSpPr>
          <p:nvPr>
            <p:ph type="title" idx="4294967295"/>
          </p:nvPr>
        </p:nvSpPr>
        <p:spPr>
          <a:xfrm>
            <a:off x="2362200" y="0"/>
            <a:ext cx="8139223" cy="1049401"/>
          </a:xfrm>
        </p:spPr>
        <p:txBody>
          <a:bodyPr>
            <a:normAutofit/>
          </a:bodyPr>
          <a:lstStyle/>
          <a:p>
            <a:pPr algn="l"/>
            <a:r>
              <a:rPr lang="en-US" dirty="0"/>
              <a:t>Intelligent  Switching Architecture</a:t>
            </a:r>
          </a:p>
        </p:txBody>
      </p:sp>
      <p:pic>
        <p:nvPicPr>
          <p:cNvPr id="4" name="Picture 3">
            <a:extLst>
              <a:ext uri="{FF2B5EF4-FFF2-40B4-BE49-F238E27FC236}">
                <a16:creationId xmlns:a16="http://schemas.microsoft.com/office/drawing/2014/main" id="{858DC1E2-B820-1AAD-20F5-AA025EBA7790}"/>
              </a:ext>
            </a:extLst>
          </p:cNvPr>
          <p:cNvPicPr>
            <a:picLocks noChangeAspect="1"/>
          </p:cNvPicPr>
          <p:nvPr/>
        </p:nvPicPr>
        <p:blipFill>
          <a:blip r:embed="rId2"/>
          <a:stretch>
            <a:fillRect/>
          </a:stretch>
        </p:blipFill>
        <p:spPr>
          <a:xfrm>
            <a:off x="914400" y="1600200"/>
            <a:ext cx="7593862" cy="3876587"/>
          </a:xfrm>
          <a:prstGeom prst="rect">
            <a:avLst/>
          </a:prstGeom>
        </p:spPr>
      </p:pic>
    </p:spTree>
    <p:extLst>
      <p:ext uri="{BB962C8B-B14F-4D97-AF65-F5344CB8AC3E}">
        <p14:creationId xmlns:p14="http://schemas.microsoft.com/office/powerpoint/2010/main" val="106280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6A6E45FA-41BB-3D3F-C9E9-EC93699DB5A7}"/>
              </a:ext>
            </a:extLst>
          </p:cNvPr>
          <p:cNvSpPr>
            <a:spLocks noGrp="1" noChangeArrowheads="1"/>
          </p:cNvSpPr>
          <p:nvPr>
            <p:ph type="title"/>
          </p:nvPr>
        </p:nvSpPr>
        <p:spPr bwMode="auto">
          <a:xfrm>
            <a:off x="1828800" y="2286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sz="3400" dirty="0">
                <a:solidFill>
                  <a:srgbClr val="CF2137"/>
                </a:solidFill>
                <a:latin typeface="+mj-lt"/>
                <a:cs typeface="Arial" panose="020B0604020202020204" pitchFamily="34" charset="0"/>
              </a:rPr>
              <a:t>Utility Grade Build and Safety Features</a:t>
            </a:r>
          </a:p>
        </p:txBody>
      </p:sp>
      <p:sp>
        <p:nvSpPr>
          <p:cNvPr id="2" name="Footer Placeholder 4">
            <a:extLst>
              <a:ext uri="{FF2B5EF4-FFF2-40B4-BE49-F238E27FC236}">
                <a16:creationId xmlns:a16="http://schemas.microsoft.com/office/drawing/2014/main" id="{23A857A4-AFB1-AF61-D1D5-FD6450D91F5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22092A98-F165-98E8-3A66-639B34B5F6A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13</a:t>
            </a:fld>
            <a:endParaRPr lang="en-US" dirty="0"/>
          </a:p>
        </p:txBody>
      </p:sp>
      <p:sp>
        <p:nvSpPr>
          <p:cNvPr id="5" name="Rectangle 4">
            <a:extLst>
              <a:ext uri="{FF2B5EF4-FFF2-40B4-BE49-F238E27FC236}">
                <a16:creationId xmlns:a16="http://schemas.microsoft.com/office/drawing/2014/main" id="{1B54658D-4772-6193-7E25-61E89C98B693}"/>
              </a:ext>
            </a:extLst>
          </p:cNvPr>
          <p:cNvSpPr/>
          <p:nvPr/>
        </p:nvSpPr>
        <p:spPr>
          <a:xfrm>
            <a:off x="628638" y="1971894"/>
            <a:ext cx="4530075" cy="3434915"/>
          </a:xfrm>
          <a:prstGeom prst="rect">
            <a:avLst/>
          </a:prstGeom>
        </p:spPr>
        <p:txBody>
          <a:bodyPr wrap="square">
            <a:spAutoFit/>
          </a:bodyPr>
          <a:lstStyle/>
          <a:p>
            <a:pPr defTabSz="871194">
              <a:spcAft>
                <a:spcPts val="1200"/>
              </a:spcAft>
              <a:defRPr/>
            </a:pPr>
            <a:r>
              <a:rPr lang="en-US" sz="2400" b="1" dirty="0">
                <a:latin typeface="Candara" panose="020E0502030303020204" pitchFamily="34" charset="0"/>
              </a:rPr>
              <a:t>The BPTM offers Utilities the following features:</a:t>
            </a:r>
          </a:p>
          <a:p>
            <a:pPr marL="285750" indent="-285750" defTabSz="871194">
              <a:lnSpc>
                <a:spcPct val="150000"/>
              </a:lnSpc>
              <a:buFont typeface="Arial" panose="020B0604020202020204" pitchFamily="34" charset="0"/>
              <a:buChar char="•"/>
              <a:defRPr/>
            </a:pPr>
            <a:r>
              <a:rPr lang="en-US" b="1" dirty="0">
                <a:latin typeface="Candara" panose="020E0502030303020204" pitchFamily="34" charset="0"/>
              </a:rPr>
              <a:t>High Voltage Surge Protection </a:t>
            </a:r>
          </a:p>
          <a:p>
            <a:pPr marL="285750" indent="-285750" defTabSz="871194">
              <a:lnSpc>
                <a:spcPct val="150000"/>
              </a:lnSpc>
              <a:buFont typeface="Arial" panose="020B0604020202020204" pitchFamily="34" charset="0"/>
              <a:buChar char="•"/>
              <a:defRPr/>
            </a:pPr>
            <a:r>
              <a:rPr lang="en-US" b="1" dirty="0">
                <a:latin typeface="Candara" panose="020E0502030303020204" pitchFamily="34" charset="0"/>
              </a:rPr>
              <a:t>Back feed detection and disconnect</a:t>
            </a:r>
          </a:p>
          <a:p>
            <a:pPr marL="285750" indent="-285750" defTabSz="871194">
              <a:lnSpc>
                <a:spcPct val="150000"/>
              </a:lnSpc>
              <a:buFont typeface="Arial" panose="020B0604020202020204" pitchFamily="34" charset="0"/>
              <a:buChar char="•"/>
              <a:defRPr/>
            </a:pPr>
            <a:r>
              <a:rPr lang="en-US" b="1" dirty="0">
                <a:latin typeface="Candara" panose="020E0502030303020204" pitchFamily="34" charset="0"/>
              </a:rPr>
              <a:t>Lost Phase  correction</a:t>
            </a:r>
          </a:p>
          <a:p>
            <a:pPr marL="285750" indent="-285750" defTabSz="871194">
              <a:lnSpc>
                <a:spcPct val="150000"/>
              </a:lnSpc>
              <a:buFont typeface="Arial" panose="020B0604020202020204" pitchFamily="34" charset="0"/>
              <a:buChar char="•"/>
              <a:defRPr/>
            </a:pPr>
            <a:r>
              <a:rPr lang="en-US" b="1" dirty="0">
                <a:latin typeface="Candara" panose="020E0502030303020204" pitchFamily="34" charset="0"/>
              </a:rPr>
              <a:t>Current Overload protection</a:t>
            </a:r>
          </a:p>
          <a:p>
            <a:pPr marL="285750" indent="-285750" defTabSz="871194">
              <a:lnSpc>
                <a:spcPct val="150000"/>
              </a:lnSpc>
              <a:buFont typeface="Arial" panose="020B0604020202020204" pitchFamily="34" charset="0"/>
              <a:buChar char="•"/>
              <a:defRPr/>
            </a:pPr>
            <a:r>
              <a:rPr lang="en-US" b="1" dirty="0">
                <a:latin typeface="Candara" panose="020E0502030303020204" pitchFamily="34" charset="0"/>
              </a:rPr>
              <a:t>Intermittent Re-connection protection</a:t>
            </a:r>
          </a:p>
          <a:p>
            <a:pPr marL="285750" indent="-285750" defTabSz="871194">
              <a:lnSpc>
                <a:spcPct val="150000"/>
              </a:lnSpc>
              <a:buFont typeface="Arial" panose="020B0604020202020204" pitchFamily="34" charset="0"/>
              <a:buChar char="•"/>
              <a:defRPr/>
            </a:pPr>
            <a:r>
              <a:rPr lang="en-US" b="1" dirty="0">
                <a:latin typeface="Candara" panose="020E0502030303020204" pitchFamily="34" charset="0"/>
              </a:rPr>
              <a:t>Eliminates Dangerous extension cords</a:t>
            </a:r>
          </a:p>
        </p:txBody>
      </p:sp>
      <p:pic>
        <p:nvPicPr>
          <p:cNvPr id="6" name="Picture 5" descr="A close-up of a device&#10;&#10;Description automatically generated">
            <a:extLst>
              <a:ext uri="{FF2B5EF4-FFF2-40B4-BE49-F238E27FC236}">
                <a16:creationId xmlns:a16="http://schemas.microsoft.com/office/drawing/2014/main" id="{E46BBFA7-EAAC-7BCB-9FA4-810E55BF40AF}"/>
              </a:ext>
            </a:extLst>
          </p:cNvPr>
          <p:cNvPicPr>
            <a:picLocks noChangeAspect="1"/>
          </p:cNvPicPr>
          <p:nvPr/>
        </p:nvPicPr>
        <p:blipFill>
          <a:blip r:embed="rId3"/>
          <a:stretch>
            <a:fillRect/>
          </a:stretch>
        </p:blipFill>
        <p:spPr>
          <a:xfrm>
            <a:off x="4820284" y="2241553"/>
            <a:ext cx="3985352" cy="298685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2D39-D684-73B7-0581-F7FC5279CD52}"/>
              </a:ext>
            </a:extLst>
          </p:cNvPr>
          <p:cNvSpPr>
            <a:spLocks noGrp="1"/>
          </p:cNvSpPr>
          <p:nvPr>
            <p:ph type="title"/>
          </p:nvPr>
        </p:nvSpPr>
        <p:spPr>
          <a:xfrm>
            <a:off x="1600200" y="381000"/>
            <a:ext cx="7208107" cy="679832"/>
          </a:xfrm>
        </p:spPr>
        <p:txBody>
          <a:bodyPr/>
          <a:lstStyle/>
          <a:p>
            <a:r>
              <a:rPr lang="en-US" dirty="0"/>
              <a:t>Customer Installations</a:t>
            </a:r>
            <a:br>
              <a:rPr lang="en-US" dirty="0"/>
            </a:br>
            <a:endParaRPr lang="en-US" dirty="0"/>
          </a:p>
        </p:txBody>
      </p:sp>
      <p:sp>
        <p:nvSpPr>
          <p:cNvPr id="5" name="TextBox 4">
            <a:extLst>
              <a:ext uri="{FF2B5EF4-FFF2-40B4-BE49-F238E27FC236}">
                <a16:creationId xmlns:a16="http://schemas.microsoft.com/office/drawing/2014/main" id="{EF5E14BD-2DF3-0FFA-5DEB-54AF775369F4}"/>
              </a:ext>
            </a:extLst>
          </p:cNvPr>
          <p:cNvSpPr txBox="1"/>
          <p:nvPr/>
        </p:nvSpPr>
        <p:spPr>
          <a:xfrm>
            <a:off x="713031" y="1905000"/>
            <a:ext cx="5155749" cy="3785652"/>
          </a:xfrm>
          <a:prstGeom prst="rect">
            <a:avLst/>
          </a:prstGeom>
          <a:noFill/>
        </p:spPr>
        <p:txBody>
          <a:bodyPr wrap="square" rtlCol="0">
            <a:spAutoFit/>
          </a:bodyPr>
          <a:lstStyle/>
          <a:p>
            <a:r>
              <a:rPr lang="en-US" sz="2400" b="1" dirty="0"/>
              <a:t>Typical Install takes  45 mins</a:t>
            </a:r>
          </a:p>
          <a:p>
            <a:endParaRPr lang="en-US" sz="2400" dirty="0"/>
          </a:p>
          <a:p>
            <a:pPr marL="285750" indent="-285750">
              <a:buFont typeface="Arial" panose="020B0604020202020204" pitchFamily="34" charset="0"/>
              <a:buChar char="•"/>
            </a:pPr>
            <a:r>
              <a:rPr lang="en-US" sz="2400" dirty="0"/>
              <a:t>Panel inspection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Meter removal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BPTM Install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Customer Training (if available)</a:t>
            </a:r>
          </a:p>
          <a:p>
            <a:endParaRPr lang="en-US" sz="2400" dirty="0"/>
          </a:p>
        </p:txBody>
      </p:sp>
      <p:pic>
        <p:nvPicPr>
          <p:cNvPr id="6" name="Picture 5" descr="A person holding a meter&#10;&#10;Description automatically generated">
            <a:extLst>
              <a:ext uri="{FF2B5EF4-FFF2-40B4-BE49-F238E27FC236}">
                <a16:creationId xmlns:a16="http://schemas.microsoft.com/office/drawing/2014/main" id="{8D4A8868-E835-27F8-C934-4790042222C6}"/>
              </a:ext>
            </a:extLst>
          </p:cNvPr>
          <p:cNvPicPr>
            <a:picLocks noChangeAspect="1"/>
          </p:cNvPicPr>
          <p:nvPr/>
        </p:nvPicPr>
        <p:blipFill>
          <a:blip r:embed="rId2"/>
          <a:stretch>
            <a:fillRect/>
          </a:stretch>
        </p:blipFill>
        <p:spPr>
          <a:xfrm>
            <a:off x="6023258" y="1435994"/>
            <a:ext cx="2371425" cy="3986011"/>
          </a:xfrm>
          <a:prstGeom prst="rect">
            <a:avLst/>
          </a:prstGeom>
        </p:spPr>
      </p:pic>
    </p:spTree>
    <p:extLst>
      <p:ext uri="{BB962C8B-B14F-4D97-AF65-F5344CB8AC3E}">
        <p14:creationId xmlns:p14="http://schemas.microsoft.com/office/powerpoint/2010/main" val="3190001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BA5BC8-E0CC-D670-FBBD-67CB41244B33}"/>
              </a:ext>
            </a:extLst>
          </p:cNvPr>
          <p:cNvSpPr txBox="1">
            <a:spLocks/>
          </p:cNvSpPr>
          <p:nvPr/>
        </p:nvSpPr>
        <p:spPr>
          <a:xfrm>
            <a:off x="1106955" y="304800"/>
            <a:ext cx="7772400" cy="52578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lang="en-US" sz="3600" kern="1200" cap="small">
                <a:solidFill>
                  <a:schemeClr val="accent1"/>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r>
              <a:rPr lang="en-US" sz="3200" dirty="0"/>
              <a:t>Automatic - Intelligent Transfer Switching </a:t>
            </a:r>
          </a:p>
        </p:txBody>
      </p:sp>
      <p:pic>
        <p:nvPicPr>
          <p:cNvPr id="5" name="Picture 4">
            <a:extLst>
              <a:ext uri="{FF2B5EF4-FFF2-40B4-BE49-F238E27FC236}">
                <a16:creationId xmlns:a16="http://schemas.microsoft.com/office/drawing/2014/main" id="{A6DF49FB-39DB-F516-8DD1-B9D7B871EE28}"/>
              </a:ext>
            </a:extLst>
          </p:cNvPr>
          <p:cNvPicPr>
            <a:picLocks noChangeAspect="1"/>
          </p:cNvPicPr>
          <p:nvPr/>
        </p:nvPicPr>
        <p:blipFill>
          <a:blip r:embed="rId2"/>
          <a:stretch>
            <a:fillRect/>
          </a:stretch>
        </p:blipFill>
        <p:spPr>
          <a:xfrm>
            <a:off x="231988" y="1524000"/>
            <a:ext cx="8680024" cy="4441751"/>
          </a:xfrm>
          <a:prstGeom prst="rect">
            <a:avLst/>
          </a:prstGeom>
        </p:spPr>
      </p:pic>
    </p:spTree>
    <p:extLst>
      <p:ext uri="{BB962C8B-B14F-4D97-AF65-F5344CB8AC3E}">
        <p14:creationId xmlns:p14="http://schemas.microsoft.com/office/powerpoint/2010/main" val="926600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6A6E45FA-41BB-3D3F-C9E9-EC93699DB5A7}"/>
              </a:ext>
            </a:extLst>
          </p:cNvPr>
          <p:cNvSpPr>
            <a:spLocks noGrp="1" noChangeArrowheads="1"/>
          </p:cNvSpPr>
          <p:nvPr>
            <p:ph type="title"/>
          </p:nvPr>
        </p:nvSpPr>
        <p:spPr bwMode="auto">
          <a:xfrm>
            <a:off x="1828800" y="2286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No Overloads</a:t>
            </a:r>
          </a:p>
        </p:txBody>
      </p:sp>
      <p:sp>
        <p:nvSpPr>
          <p:cNvPr id="3075" name="Text Box 5">
            <a:extLst>
              <a:ext uri="{FF2B5EF4-FFF2-40B4-BE49-F238E27FC236}">
                <a16:creationId xmlns:a16="http://schemas.microsoft.com/office/drawing/2014/main" id="{3064D13E-9F06-80C8-927F-3A6C11B90706}"/>
              </a:ext>
            </a:extLst>
          </p:cNvPr>
          <p:cNvSpPr txBox="1">
            <a:spLocks noChangeArrowheads="1"/>
          </p:cNvSpPr>
          <p:nvPr/>
        </p:nvSpPr>
        <p:spPr bwMode="auto">
          <a:xfrm>
            <a:off x="4419600" y="1169378"/>
            <a:ext cx="4552950" cy="3222421"/>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defRPr/>
            </a:pPr>
            <a:r>
              <a:rPr lang="en-US" dirty="0">
                <a:latin typeface="DINPro-Bold"/>
              </a:rPr>
              <a:t>Overloads are mitigated through the overcurrent-protected cable that comes with the BPTM. If you’ve turned on too many circuits for your generator to handle, the BPTM cable’s circuit breakers will halt damage from happening to your generator. These circuit breakers are UL rated and are pushbutton resettable. No special tooling or training is required to reset them. Each 120V line is protected separately.</a:t>
            </a:r>
            <a:endParaRPr lang="en-US" altLang="en-US" dirty="0">
              <a:cs typeface="+mn-cs"/>
            </a:endParaRPr>
          </a:p>
          <a:p>
            <a:pPr lvl="1">
              <a:spcBef>
                <a:spcPct val="30000"/>
              </a:spcBef>
              <a:defRPr/>
            </a:pPr>
            <a:endParaRPr lang="en-US" altLang="en-US" dirty="0">
              <a:cs typeface="+mn-cs"/>
            </a:endParaRPr>
          </a:p>
        </p:txBody>
      </p:sp>
      <p:pic>
        <p:nvPicPr>
          <p:cNvPr id="3" name="Picture 2" descr="A close-up of a tube&#10;&#10;Description automatically generated">
            <a:extLst>
              <a:ext uri="{FF2B5EF4-FFF2-40B4-BE49-F238E27FC236}">
                <a16:creationId xmlns:a16="http://schemas.microsoft.com/office/drawing/2014/main" id="{9307C07E-420E-4D15-49B8-5BEDE210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4680697"/>
            <a:ext cx="3257550" cy="1655921"/>
          </a:xfrm>
          <a:prstGeom prst="rect">
            <a:avLst/>
          </a:prstGeom>
        </p:spPr>
      </p:pic>
      <p:sp>
        <p:nvSpPr>
          <p:cNvPr id="2" name="Footer Placeholder 4">
            <a:extLst>
              <a:ext uri="{FF2B5EF4-FFF2-40B4-BE49-F238E27FC236}">
                <a16:creationId xmlns:a16="http://schemas.microsoft.com/office/drawing/2014/main" id="{25D7499F-B61C-83E8-6C1A-90979D2048FD}"/>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76F0BD8C-B96D-B4B7-E7C4-B68FC4E53DD4}"/>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16</a:t>
            </a:fld>
            <a:endParaRPr lang="en-US" dirty="0"/>
          </a:p>
        </p:txBody>
      </p:sp>
      <p:pic>
        <p:nvPicPr>
          <p:cNvPr id="3074" name="Picture 2" descr="PG&amp;E Plan to Bury Power Lines to Lower Wildfire Risk Clears Hurdle in  California - Bloomberg">
            <a:extLst>
              <a:ext uri="{FF2B5EF4-FFF2-40B4-BE49-F238E27FC236}">
                <a16:creationId xmlns:a16="http://schemas.microsoft.com/office/drawing/2014/main" id="{33671829-7E50-D161-4245-29D34F442F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525"/>
          <a:stretch/>
        </p:blipFill>
        <p:spPr bwMode="auto">
          <a:xfrm>
            <a:off x="160564" y="1295400"/>
            <a:ext cx="4191000" cy="347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2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6A6E45FA-41BB-3D3F-C9E9-EC93699DB5A7}"/>
              </a:ext>
            </a:extLst>
          </p:cNvPr>
          <p:cNvSpPr>
            <a:spLocks noGrp="1" noChangeArrowheads="1"/>
          </p:cNvSpPr>
          <p:nvPr>
            <p:ph type="title"/>
          </p:nvPr>
        </p:nvSpPr>
        <p:spPr bwMode="auto">
          <a:xfrm>
            <a:off x="1828800" y="2286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No Extension Cords</a:t>
            </a:r>
          </a:p>
        </p:txBody>
      </p:sp>
      <p:sp>
        <p:nvSpPr>
          <p:cNvPr id="3075" name="Text Box 5">
            <a:extLst>
              <a:ext uri="{FF2B5EF4-FFF2-40B4-BE49-F238E27FC236}">
                <a16:creationId xmlns:a16="http://schemas.microsoft.com/office/drawing/2014/main" id="{3064D13E-9F06-80C8-927F-3A6C11B90706}"/>
              </a:ext>
            </a:extLst>
          </p:cNvPr>
          <p:cNvSpPr txBox="1">
            <a:spLocks noChangeArrowheads="1"/>
          </p:cNvSpPr>
          <p:nvPr/>
        </p:nvSpPr>
        <p:spPr bwMode="auto">
          <a:xfrm>
            <a:off x="266700" y="1080384"/>
            <a:ext cx="4174671" cy="2585323"/>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defRPr/>
            </a:pPr>
            <a:r>
              <a:rPr lang="en-US" dirty="0">
                <a:latin typeface="DINPro-Bold"/>
              </a:rPr>
              <a:t>With a BPTM, you eliminate the use of hazardous extension cords. Typical extension cords are not made of the appropriate gauge wire for use in this application. This can lead to an overloaded extension cord that can overheat and cause a fire. Inadequate extension cords can also lead to a loss in voltage that could damage expensive appliances.</a:t>
            </a:r>
            <a:endParaRPr lang="en-US" altLang="en-US" dirty="0">
              <a:cs typeface="+mn-cs"/>
            </a:endParaRPr>
          </a:p>
        </p:txBody>
      </p:sp>
      <p:sp>
        <p:nvSpPr>
          <p:cNvPr id="2" name="Text Box 5">
            <a:extLst>
              <a:ext uri="{FF2B5EF4-FFF2-40B4-BE49-F238E27FC236}">
                <a16:creationId xmlns:a16="http://schemas.microsoft.com/office/drawing/2014/main" id="{AB31AE23-DEC7-99AA-D64F-2293D60D448B}"/>
              </a:ext>
            </a:extLst>
          </p:cNvPr>
          <p:cNvSpPr txBox="1">
            <a:spLocks noChangeArrowheads="1"/>
          </p:cNvSpPr>
          <p:nvPr/>
        </p:nvSpPr>
        <p:spPr bwMode="auto">
          <a:xfrm>
            <a:off x="288471" y="3570002"/>
            <a:ext cx="3810000" cy="2862322"/>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defRPr/>
            </a:pPr>
            <a:r>
              <a:rPr lang="en-US" dirty="0">
                <a:latin typeface="DINPro-Bold"/>
              </a:rPr>
              <a:t>Appliances such as sump pumps, well pumps, furnaces, ranges, and hot water heaters cannot be connected via an extension cord to a portable generator because they are hard-wired to the circuit breaker panel. BPTM supplies the power to your house through the main circuit breaker panel so that each circuit remains individually protected.</a:t>
            </a:r>
            <a:endParaRPr lang="en-US" altLang="en-US" dirty="0">
              <a:cs typeface="+mn-cs"/>
            </a:endParaRPr>
          </a:p>
        </p:txBody>
      </p:sp>
      <p:sp>
        <p:nvSpPr>
          <p:cNvPr id="4" name="Footer Placeholder 4">
            <a:extLst>
              <a:ext uri="{FF2B5EF4-FFF2-40B4-BE49-F238E27FC236}">
                <a16:creationId xmlns:a16="http://schemas.microsoft.com/office/drawing/2014/main" id="{5D3EBAF0-5BC7-D02C-5DCF-D3D0E1AEEFCE}"/>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532B6290-0659-7098-970C-98FEF20F4FAA}"/>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17</a:t>
            </a:fld>
            <a:endParaRPr lang="en-US" dirty="0"/>
          </a:p>
        </p:txBody>
      </p:sp>
      <p:pic>
        <p:nvPicPr>
          <p:cNvPr id="6" name="Picture 5" descr="A close-up of a tube&#10;&#10;Description automatically generated">
            <a:extLst>
              <a:ext uri="{FF2B5EF4-FFF2-40B4-BE49-F238E27FC236}">
                <a16:creationId xmlns:a16="http://schemas.microsoft.com/office/drawing/2014/main" id="{CE9863EC-12A0-CA4B-0A3C-B7EA0883B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874" y="4766719"/>
            <a:ext cx="3276600" cy="1665605"/>
          </a:xfrm>
          <a:prstGeom prst="rect">
            <a:avLst/>
          </a:prstGeom>
        </p:spPr>
      </p:pic>
      <p:pic>
        <p:nvPicPr>
          <p:cNvPr id="2054" name="Picture 6" descr="10 Shocking Facts About Power Strips - CNET">
            <a:extLst>
              <a:ext uri="{FF2B5EF4-FFF2-40B4-BE49-F238E27FC236}">
                <a16:creationId xmlns:a16="http://schemas.microsoft.com/office/drawing/2014/main" id="{A5221BBE-0BD4-ABD9-A8F1-6F187C9303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12" r="15834"/>
          <a:stretch/>
        </p:blipFill>
        <p:spPr bwMode="auto">
          <a:xfrm>
            <a:off x="4558397" y="1058613"/>
            <a:ext cx="4280803" cy="342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4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6A6E45FA-41BB-3D3F-C9E9-EC93699DB5A7}"/>
              </a:ext>
            </a:extLst>
          </p:cNvPr>
          <p:cNvSpPr>
            <a:spLocks noGrp="1" noChangeArrowheads="1"/>
          </p:cNvSpPr>
          <p:nvPr>
            <p:ph type="title"/>
          </p:nvPr>
        </p:nvSpPr>
        <p:spPr bwMode="auto">
          <a:xfrm>
            <a:off x="1828800" y="2286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Protection Against Lost Phases</a:t>
            </a:r>
          </a:p>
        </p:txBody>
      </p:sp>
      <p:sp>
        <p:nvSpPr>
          <p:cNvPr id="3075" name="Text Box 5">
            <a:extLst>
              <a:ext uri="{FF2B5EF4-FFF2-40B4-BE49-F238E27FC236}">
                <a16:creationId xmlns:a16="http://schemas.microsoft.com/office/drawing/2014/main" id="{3064D13E-9F06-80C8-927F-3A6C11B90706}"/>
              </a:ext>
            </a:extLst>
          </p:cNvPr>
          <p:cNvSpPr txBox="1">
            <a:spLocks noChangeArrowheads="1"/>
          </p:cNvSpPr>
          <p:nvPr/>
        </p:nvSpPr>
        <p:spPr bwMode="auto">
          <a:xfrm>
            <a:off x="244929" y="1219200"/>
            <a:ext cx="4022271" cy="3416320"/>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defRPr/>
            </a:pPr>
            <a:r>
              <a:rPr lang="en-US" dirty="0">
                <a:latin typeface="DINPro-Bold"/>
              </a:rPr>
              <a:t>If an outage is caused by a storm or other natural phenomena, the possibility exists for a lost phase, due to a downed power line or malfunctioning pole transformer. BPTM constantly analyzes the condition of both lines entering from the utility service and the generator service to ensure that they are not connected to the circuit breaker panel if only one of the two lines is functioning. This adds a second layer of protection to the homeowner during outages.</a:t>
            </a:r>
            <a:endParaRPr lang="en-US" altLang="en-US" dirty="0">
              <a:cs typeface="+mn-cs"/>
            </a:endParaRPr>
          </a:p>
        </p:txBody>
      </p:sp>
      <p:sp>
        <p:nvSpPr>
          <p:cNvPr id="2" name="Footer Placeholder 4">
            <a:extLst>
              <a:ext uri="{FF2B5EF4-FFF2-40B4-BE49-F238E27FC236}">
                <a16:creationId xmlns:a16="http://schemas.microsoft.com/office/drawing/2014/main" id="{F0E8A18D-DDFF-0434-A622-0CE8A80E076B}"/>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3AEFACAD-4B35-649E-B6FA-178A63E7427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18</a:t>
            </a:fld>
            <a:endParaRPr lang="en-US" dirty="0"/>
          </a:p>
        </p:txBody>
      </p:sp>
      <p:pic>
        <p:nvPicPr>
          <p:cNvPr id="4098" name="Picture 2" descr="What to do when you come across a downed power line after a storm">
            <a:extLst>
              <a:ext uri="{FF2B5EF4-FFF2-40B4-BE49-F238E27FC236}">
                <a16:creationId xmlns:a16="http://schemas.microsoft.com/office/drawing/2014/main" id="{00C862F0-05D8-30C5-945E-219938810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15"/>
          <a:stretch/>
        </p:blipFill>
        <p:spPr bwMode="auto">
          <a:xfrm>
            <a:off x="4343399" y="1219200"/>
            <a:ext cx="455567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tube&#10;&#10;Description automatically generated">
            <a:extLst>
              <a:ext uri="{FF2B5EF4-FFF2-40B4-BE49-F238E27FC236}">
                <a16:creationId xmlns:a16="http://schemas.microsoft.com/office/drawing/2014/main" id="{51988D22-743D-DC3C-3534-3240881F6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700" y="4884196"/>
            <a:ext cx="3276600" cy="1665605"/>
          </a:xfrm>
          <a:prstGeom prst="rect">
            <a:avLst/>
          </a:prstGeom>
        </p:spPr>
      </p:pic>
    </p:spTree>
    <p:extLst>
      <p:ext uri="{BB962C8B-B14F-4D97-AF65-F5344CB8AC3E}">
        <p14:creationId xmlns:p14="http://schemas.microsoft.com/office/powerpoint/2010/main" val="122692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6A6E45FA-41BB-3D3F-C9E9-EC93699DB5A7}"/>
              </a:ext>
            </a:extLst>
          </p:cNvPr>
          <p:cNvSpPr>
            <a:spLocks noGrp="1" noChangeArrowheads="1"/>
          </p:cNvSpPr>
          <p:nvPr>
            <p:ph type="title"/>
          </p:nvPr>
        </p:nvSpPr>
        <p:spPr bwMode="auto">
          <a:xfrm>
            <a:off x="342900" y="-69850"/>
            <a:ext cx="8458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sz="3200" dirty="0">
                <a:solidFill>
                  <a:srgbClr val="CF2137"/>
                </a:solidFill>
                <a:latin typeface="+mj-lt"/>
                <a:cs typeface="Arial" panose="020B0604020202020204" pitchFamily="34" charset="0"/>
              </a:rPr>
              <a:t>Protection Against </a:t>
            </a:r>
            <a:br>
              <a:rPr lang="en-US" altLang="en-US" sz="3200" dirty="0">
                <a:solidFill>
                  <a:srgbClr val="CF2137"/>
                </a:solidFill>
                <a:latin typeface="+mj-lt"/>
                <a:cs typeface="Arial" panose="020B0604020202020204" pitchFamily="34" charset="0"/>
              </a:rPr>
            </a:br>
            <a:r>
              <a:rPr lang="en-US" altLang="en-US" sz="3200" dirty="0">
                <a:solidFill>
                  <a:srgbClr val="CF2137"/>
                </a:solidFill>
                <a:latin typeface="+mj-lt"/>
                <a:cs typeface="Arial" panose="020B0604020202020204" pitchFamily="34" charset="0"/>
              </a:rPr>
              <a:t>Intermittent re-connections</a:t>
            </a:r>
          </a:p>
        </p:txBody>
      </p:sp>
      <p:sp>
        <p:nvSpPr>
          <p:cNvPr id="3075" name="Text Box 5">
            <a:extLst>
              <a:ext uri="{FF2B5EF4-FFF2-40B4-BE49-F238E27FC236}">
                <a16:creationId xmlns:a16="http://schemas.microsoft.com/office/drawing/2014/main" id="{3064D13E-9F06-80C8-927F-3A6C11B90706}"/>
              </a:ext>
            </a:extLst>
          </p:cNvPr>
          <p:cNvSpPr txBox="1">
            <a:spLocks noChangeArrowheads="1"/>
          </p:cNvSpPr>
          <p:nvPr/>
        </p:nvSpPr>
        <p:spPr bwMode="auto">
          <a:xfrm>
            <a:off x="244929" y="1219200"/>
            <a:ext cx="4098471" cy="3970318"/>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defRPr/>
            </a:pPr>
            <a:r>
              <a:rPr lang="en-US" dirty="0">
                <a:latin typeface="DINPro-Bold"/>
              </a:rPr>
              <a:t>If an outage is caused by a storm or even high winds on the utility power lines, the possibility exists for utility service to be intermittently re-connected before the service is completely able to provide consistent power. The BPTM will ensure that the switchover between the generator source and the utility source does not happen until the utility source has been connected and at nominal voltage for a number of cycles. This will keep the homeowner’s appliances and electronics from being exposed to potentially damaging surges. </a:t>
            </a:r>
            <a:endParaRPr lang="en-US" altLang="en-US" dirty="0">
              <a:cs typeface="+mn-cs"/>
            </a:endParaRPr>
          </a:p>
        </p:txBody>
      </p:sp>
      <p:pic>
        <p:nvPicPr>
          <p:cNvPr id="3" name="Picture 2" descr="A close-up of a tube&#10;&#10;Description automatically generated">
            <a:extLst>
              <a:ext uri="{FF2B5EF4-FFF2-40B4-BE49-F238E27FC236}">
                <a16:creationId xmlns:a16="http://schemas.microsoft.com/office/drawing/2014/main" id="{9307C07E-420E-4D15-49B8-5BEDE210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700" y="5062199"/>
            <a:ext cx="3276600" cy="1665605"/>
          </a:xfrm>
          <a:prstGeom prst="rect">
            <a:avLst/>
          </a:prstGeom>
        </p:spPr>
      </p:pic>
      <p:sp>
        <p:nvSpPr>
          <p:cNvPr id="2" name="Footer Placeholder 4">
            <a:extLst>
              <a:ext uri="{FF2B5EF4-FFF2-40B4-BE49-F238E27FC236}">
                <a16:creationId xmlns:a16="http://schemas.microsoft.com/office/drawing/2014/main" id="{55904044-BA1A-B95F-5A35-798FF7544F0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67E5B5D2-2D7B-AA97-6E34-B48A5D401BF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19</a:t>
            </a:fld>
            <a:endParaRPr lang="en-US" dirty="0"/>
          </a:p>
        </p:txBody>
      </p:sp>
      <p:pic>
        <p:nvPicPr>
          <p:cNvPr id="5122" name="Picture 2" descr="We can't afford a utility that doesn't shut down during high winds - Los  Angeles Times">
            <a:extLst>
              <a:ext uri="{FF2B5EF4-FFF2-40B4-BE49-F238E27FC236}">
                <a16:creationId xmlns:a16="http://schemas.microsoft.com/office/drawing/2014/main" id="{10AE9362-8E7A-5548-B62F-4A56C71A74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815"/>
          <a:stretch/>
        </p:blipFill>
        <p:spPr bwMode="auto">
          <a:xfrm>
            <a:off x="4301728" y="1290800"/>
            <a:ext cx="4597343" cy="363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74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a:extLst>
              <a:ext uri="{FF2B5EF4-FFF2-40B4-BE49-F238E27FC236}">
                <a16:creationId xmlns:a16="http://schemas.microsoft.com/office/drawing/2014/main" id="{98444B0D-C04F-CE3B-4564-4B3E063A129D}"/>
              </a:ext>
            </a:extLst>
          </p:cNvPr>
          <p:cNvSpPr txBox="1">
            <a:spLocks noChangeArrowheads="1"/>
          </p:cNvSpPr>
          <p:nvPr/>
        </p:nvSpPr>
        <p:spPr bwMode="auto">
          <a:xfrm>
            <a:off x="228600" y="1350963"/>
            <a:ext cx="8039100" cy="1920526"/>
          </a:xfrm>
          <a:prstGeom prst="rect">
            <a:avLst/>
          </a:prstGeom>
          <a:noFill/>
          <a:ln>
            <a:noFill/>
          </a:ln>
          <a:effectLst/>
        </p:spPr>
        <p:txBody>
          <a:bodyPr>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457200" lvl="1" indent="0" algn="ctr">
              <a:spcBef>
                <a:spcPct val="30000"/>
              </a:spcBef>
              <a:defRPr/>
            </a:pPr>
            <a:r>
              <a:rPr lang="en-US" sz="2800" b="1" dirty="0">
                <a:solidFill>
                  <a:srgbClr val="CF2137"/>
                </a:solidFill>
              </a:rPr>
              <a:t>The Issue</a:t>
            </a:r>
            <a:r>
              <a:rPr lang="en-US" sz="3600" b="1" dirty="0">
                <a:solidFill>
                  <a:srgbClr val="CF2137"/>
                </a:solidFill>
              </a:rPr>
              <a:t>:</a:t>
            </a:r>
          </a:p>
          <a:p>
            <a:pPr marL="457200" lvl="1" indent="0">
              <a:spcBef>
                <a:spcPct val="30000"/>
              </a:spcBef>
              <a:defRPr/>
            </a:pPr>
            <a:r>
              <a:rPr lang="en-US" altLang="en-US" dirty="0">
                <a:cs typeface="+mn-cs"/>
              </a:rPr>
              <a:t>Wildfires within many service territories have caused utilities to be proactive and shut down power during threat of wildfire via the Meter’s Disconnect Switch</a:t>
            </a:r>
          </a:p>
          <a:p>
            <a:pPr lvl="1">
              <a:spcBef>
                <a:spcPct val="30000"/>
              </a:spcBef>
              <a:defRPr/>
            </a:pPr>
            <a:endParaRPr lang="en-US" altLang="en-US" dirty="0">
              <a:cs typeface="+mn-cs"/>
            </a:endParaRPr>
          </a:p>
        </p:txBody>
      </p:sp>
      <p:pic>
        <p:nvPicPr>
          <p:cNvPr id="15364" name="Picture 9" descr="Wildfires | Ready.gov">
            <a:extLst>
              <a:ext uri="{FF2B5EF4-FFF2-40B4-BE49-F238E27FC236}">
                <a16:creationId xmlns:a16="http://schemas.microsoft.com/office/drawing/2014/main" id="{6969F8D6-476A-C72A-720E-F8399EC11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3200400"/>
            <a:ext cx="6661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CA238C5-E447-212F-ABF5-29F4A0565F3E}"/>
              </a:ext>
            </a:extLst>
          </p:cNvPr>
          <p:cNvSpPr>
            <a:spLocks noGrp="1"/>
          </p:cNvSpPr>
          <p:nvPr>
            <p:ph type="title"/>
          </p:nvPr>
        </p:nvSpPr>
        <p:spPr/>
        <p:txBody>
          <a:bodyPr/>
          <a:lstStyle/>
          <a:p>
            <a:r>
              <a:rPr lang="en-US" dirty="0">
                <a:solidFill>
                  <a:srgbClr val="CF2137"/>
                </a:solidFill>
              </a:rPr>
              <a:t>Job One--Protecting property</a:t>
            </a:r>
          </a:p>
        </p:txBody>
      </p:sp>
      <p:sp>
        <p:nvSpPr>
          <p:cNvPr id="2" name="Footer Placeholder 4">
            <a:extLst>
              <a:ext uri="{FF2B5EF4-FFF2-40B4-BE49-F238E27FC236}">
                <a16:creationId xmlns:a16="http://schemas.microsoft.com/office/drawing/2014/main" id="{E06B64D9-5FC5-F5FF-F601-1313F2E0583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8FD538F5-8BBF-B396-0E2B-F4DDFA8540B5}"/>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2</a:t>
            </a:fld>
            <a:endParaRPr lang="en-US" dirty="0"/>
          </a:p>
        </p:txBody>
      </p:sp>
    </p:spTree>
    <p:extLst>
      <p:ext uri="{BB962C8B-B14F-4D97-AF65-F5344CB8AC3E}">
        <p14:creationId xmlns:p14="http://schemas.microsoft.com/office/powerpoint/2010/main" val="68427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BC5DC97C-8D12-E450-FD7B-00E752283604}"/>
              </a:ext>
            </a:extLst>
          </p:cNvPr>
          <p:cNvSpPr>
            <a:spLocks noGrp="1" noChangeArrowheads="1"/>
          </p:cNvSpPr>
          <p:nvPr>
            <p:ph type="title"/>
          </p:nvPr>
        </p:nvSpPr>
        <p:spPr bwMode="auto">
          <a:xfrm>
            <a:off x="1881414" y="27305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Backup Power Transfer Meter</a:t>
            </a:r>
            <a:endParaRPr lang="en-US" altLang="en-US" b="1" dirty="0">
              <a:solidFill>
                <a:srgbClr val="FF0000"/>
              </a:solidFill>
              <a:latin typeface="Cabin" pitchFamily="2" charset="77"/>
              <a:cs typeface="Arial" panose="020B0604020202020204" pitchFamily="34" charset="0"/>
            </a:endParaRPr>
          </a:p>
        </p:txBody>
      </p:sp>
      <p:sp>
        <p:nvSpPr>
          <p:cNvPr id="3075" name="Text Box 5">
            <a:extLst>
              <a:ext uri="{FF2B5EF4-FFF2-40B4-BE49-F238E27FC236}">
                <a16:creationId xmlns:a16="http://schemas.microsoft.com/office/drawing/2014/main" id="{EEE736C4-3B7F-447E-7AFD-1D465D3E5ED0}"/>
              </a:ext>
            </a:extLst>
          </p:cNvPr>
          <p:cNvSpPr txBox="1">
            <a:spLocks noChangeArrowheads="1"/>
          </p:cNvSpPr>
          <p:nvPr/>
        </p:nvSpPr>
        <p:spPr bwMode="auto">
          <a:xfrm>
            <a:off x="468085" y="2090846"/>
            <a:ext cx="8369300" cy="4081462"/>
          </a:xfrm>
          <a:prstGeom prst="rect">
            <a:avLst/>
          </a:prstGeom>
          <a:noFill/>
          <a:ln>
            <a:noFill/>
          </a:ln>
          <a:effectLst/>
        </p:spPr>
        <p:txBody>
          <a:bodyPr>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342900" indent="-342900">
              <a:spcBef>
                <a:spcPts val="0"/>
              </a:spcBef>
              <a:spcAft>
                <a:spcPts val="600"/>
              </a:spcAft>
              <a:buFont typeface="+mj-lt"/>
              <a:buAutoNum type="arabicPeriod"/>
              <a:defRPr/>
            </a:pPr>
            <a:r>
              <a:rPr lang="en-US" sz="1400" dirty="0">
                <a:ea typeface="Times New Roman" panose="02020603050405020304" pitchFamily="18" charset="0"/>
              </a:rPr>
              <a:t>When there is a power outage, turn off all the circuits on the main breaker panel in the house.</a:t>
            </a:r>
          </a:p>
          <a:p>
            <a:pPr marL="342900" indent="-342900">
              <a:spcBef>
                <a:spcPts val="0"/>
              </a:spcBef>
              <a:spcAft>
                <a:spcPts val="600"/>
              </a:spcAft>
              <a:buFont typeface="+mj-lt"/>
              <a:buAutoNum type="arabicPeriod"/>
              <a:defRPr/>
            </a:pPr>
            <a:r>
              <a:rPr lang="en-US" sz="1400" dirty="0">
                <a:ea typeface="Times New Roman" panose="02020603050405020304" pitchFamily="18" charset="0"/>
              </a:rPr>
              <a:t>If you have solar panels (PV system), make sure that the disconnect between the inverter and the circuit breaker panel is open (OFF). </a:t>
            </a:r>
          </a:p>
          <a:p>
            <a:pPr marL="342900" indent="-342900">
              <a:spcBef>
                <a:spcPts val="0"/>
              </a:spcBef>
              <a:spcAft>
                <a:spcPts val="600"/>
              </a:spcAft>
              <a:buFont typeface="+mj-lt"/>
              <a:buAutoNum type="arabicPeriod"/>
              <a:defRPr/>
            </a:pPr>
            <a:r>
              <a:rPr lang="en-US" sz="1400" dirty="0">
                <a:ea typeface="Times New Roman" panose="02020603050405020304" pitchFamily="18" charset="0"/>
              </a:rPr>
              <a:t>Start your generator. Follow all safety guidelines supplied with the generator. </a:t>
            </a:r>
          </a:p>
          <a:p>
            <a:pPr marL="342900" indent="-342900">
              <a:spcBef>
                <a:spcPts val="0"/>
              </a:spcBef>
              <a:spcAft>
                <a:spcPts val="600"/>
              </a:spcAft>
              <a:buFont typeface="+mj-lt"/>
              <a:buAutoNum type="arabicPeriod"/>
              <a:defRPr/>
            </a:pPr>
            <a:r>
              <a:rPr lang="en-US" sz="1400" dirty="0">
                <a:ea typeface="Times New Roman" panose="02020603050405020304" pitchFamily="18" charset="0"/>
              </a:rPr>
              <a:t>The BPTM will automatically disconnect the utility lines and connect the generator lines to the house’s main circuit breaker panel in about 14 seconds.</a:t>
            </a:r>
          </a:p>
          <a:p>
            <a:pPr marL="342900" indent="-342900">
              <a:spcBef>
                <a:spcPts val="0"/>
              </a:spcBef>
              <a:spcAft>
                <a:spcPts val="600"/>
              </a:spcAft>
              <a:buFont typeface="+mj-lt"/>
              <a:buAutoNum type="arabicPeriod"/>
              <a:defRPr/>
            </a:pPr>
            <a:r>
              <a:rPr lang="en-US" sz="1400" dirty="0">
                <a:ea typeface="Times New Roman" panose="02020603050405020304" pitchFamily="18" charset="0"/>
              </a:rPr>
              <a:t>Turn on the appropriate circuits (that can be serviced by the generator) on the main breaker panel. </a:t>
            </a:r>
          </a:p>
          <a:p>
            <a:pPr marL="342900" indent="-342900">
              <a:spcBef>
                <a:spcPts val="0"/>
              </a:spcBef>
              <a:spcAft>
                <a:spcPts val="600"/>
              </a:spcAft>
              <a:buFont typeface="+mj-lt"/>
              <a:buAutoNum type="arabicPeriod"/>
              <a:defRPr/>
            </a:pPr>
            <a:r>
              <a:rPr lang="en-US" sz="1400" dirty="0">
                <a:ea typeface="Times New Roman" panose="02020603050405020304" pitchFamily="18" charset="0"/>
              </a:rPr>
              <a:t>When utility power is restored, the BPTM will first disconnect the generator power for about 6 seconds, then connect the utility power back to the main circuit breaker panel. You will notice a slight flickering of the lights when this happens. </a:t>
            </a:r>
          </a:p>
          <a:p>
            <a:pPr marL="342900" indent="-342900">
              <a:spcBef>
                <a:spcPts val="0"/>
              </a:spcBef>
              <a:spcAft>
                <a:spcPts val="600"/>
              </a:spcAft>
              <a:buFont typeface="+mj-lt"/>
              <a:buAutoNum type="arabicPeriod"/>
              <a:defRPr/>
            </a:pPr>
            <a:r>
              <a:rPr lang="en-US" sz="1400" dirty="0">
                <a:ea typeface="Times New Roman" panose="02020603050405020304" pitchFamily="18" charset="0"/>
              </a:rPr>
              <a:t>Once the BPTM has connected the utility power back to the house, the generator can be stopped. </a:t>
            </a:r>
          </a:p>
          <a:p>
            <a:pPr marL="457200" lvl="1" indent="0">
              <a:spcBef>
                <a:spcPct val="30000"/>
              </a:spcBef>
              <a:defRPr/>
            </a:pPr>
            <a:endParaRPr lang="en-US" dirty="0"/>
          </a:p>
          <a:p>
            <a:pPr marL="457200" lvl="1" indent="0">
              <a:spcBef>
                <a:spcPct val="30000"/>
              </a:spcBef>
              <a:defRPr/>
            </a:pPr>
            <a:endParaRPr lang="en-US" altLang="en-US" dirty="0">
              <a:cs typeface="+mn-cs"/>
            </a:endParaRPr>
          </a:p>
          <a:p>
            <a:pPr lvl="1">
              <a:spcBef>
                <a:spcPct val="30000"/>
              </a:spcBef>
              <a:defRPr/>
            </a:pPr>
            <a:endParaRPr lang="en-US" altLang="en-US" dirty="0">
              <a:cs typeface="+mn-cs"/>
            </a:endParaRPr>
          </a:p>
        </p:txBody>
      </p:sp>
      <p:sp>
        <p:nvSpPr>
          <p:cNvPr id="21508" name="TextBox 1">
            <a:extLst>
              <a:ext uri="{FF2B5EF4-FFF2-40B4-BE49-F238E27FC236}">
                <a16:creationId xmlns:a16="http://schemas.microsoft.com/office/drawing/2014/main" id="{E38C6626-50CD-0B56-FC9F-BFA8855DA2E4}"/>
              </a:ext>
            </a:extLst>
          </p:cNvPr>
          <p:cNvSpPr txBox="1">
            <a:spLocks noChangeArrowheads="1"/>
          </p:cNvSpPr>
          <p:nvPr/>
        </p:nvSpPr>
        <p:spPr bwMode="auto">
          <a:xfrm>
            <a:off x="628650" y="1280205"/>
            <a:ext cx="508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sz="3600" b="1" dirty="0">
                <a:solidFill>
                  <a:srgbClr val="D02236"/>
                </a:solidFill>
                <a:latin typeface="+mj-lt"/>
              </a:rPr>
              <a:t>Operation of the BPTM</a:t>
            </a:r>
          </a:p>
        </p:txBody>
      </p:sp>
      <p:sp>
        <p:nvSpPr>
          <p:cNvPr id="2" name="Footer Placeholder 4">
            <a:extLst>
              <a:ext uri="{FF2B5EF4-FFF2-40B4-BE49-F238E27FC236}">
                <a16:creationId xmlns:a16="http://schemas.microsoft.com/office/drawing/2014/main" id="{5F5A02AB-0A83-7909-B9FE-828D591B23C2}"/>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3" name="Slide Number Placeholder 5">
            <a:extLst>
              <a:ext uri="{FF2B5EF4-FFF2-40B4-BE49-F238E27FC236}">
                <a16:creationId xmlns:a16="http://schemas.microsoft.com/office/drawing/2014/main" id="{4443EE81-9482-5808-98AE-2EEC6486FC8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7B5401CF-DDD5-D177-66CF-15E0229102FA}"/>
              </a:ext>
            </a:extLst>
          </p:cNvPr>
          <p:cNvSpPr>
            <a:spLocks noGrp="1" noChangeArrowheads="1"/>
          </p:cNvSpPr>
          <p:nvPr>
            <p:ph type="title"/>
          </p:nvPr>
        </p:nvSpPr>
        <p:spPr bwMode="auto">
          <a:xfrm>
            <a:off x="1872343" y="1905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t>Higher Amperage Requirements</a:t>
            </a:r>
            <a:endParaRPr lang="en-US" altLang="en-US" dirty="0">
              <a:solidFill>
                <a:srgbClr val="CF2137"/>
              </a:solidFill>
              <a:latin typeface="Cabin" pitchFamily="2" charset="77"/>
              <a:cs typeface="Arial" panose="020B0604020202020204" pitchFamily="34" charset="0"/>
            </a:endParaRPr>
          </a:p>
        </p:txBody>
      </p:sp>
      <p:sp>
        <p:nvSpPr>
          <p:cNvPr id="3075" name="Text Box 5">
            <a:extLst>
              <a:ext uri="{FF2B5EF4-FFF2-40B4-BE49-F238E27FC236}">
                <a16:creationId xmlns:a16="http://schemas.microsoft.com/office/drawing/2014/main" id="{53850098-6ED5-B235-D349-DAD878F18956}"/>
              </a:ext>
            </a:extLst>
          </p:cNvPr>
          <p:cNvSpPr txBox="1">
            <a:spLocks noChangeArrowheads="1"/>
          </p:cNvSpPr>
          <p:nvPr/>
        </p:nvSpPr>
        <p:spPr bwMode="auto">
          <a:xfrm>
            <a:off x="3810000" y="2743200"/>
            <a:ext cx="5029200" cy="2474524"/>
          </a:xfrm>
          <a:prstGeom prst="rect">
            <a:avLst/>
          </a:prstGeom>
          <a:noFill/>
          <a:ln>
            <a:noFill/>
          </a:ln>
          <a:effectLst/>
        </p:spPr>
        <p:txBody>
          <a:bodyPr>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457200" lvl="1" indent="0">
              <a:spcBef>
                <a:spcPct val="30000"/>
              </a:spcBef>
              <a:defRPr/>
            </a:pPr>
            <a:r>
              <a:rPr lang="en-US" dirty="0"/>
              <a:t>BPTM units have the capacity to handle generators with a much higher amperage rating as well as the ability to connect solar panels and possibly other sources to power a residence or small business when utility power is not available.  </a:t>
            </a:r>
          </a:p>
          <a:p>
            <a:pPr marL="457200" lvl="1" indent="0">
              <a:spcBef>
                <a:spcPct val="30000"/>
              </a:spcBef>
              <a:defRPr/>
            </a:pPr>
            <a:endParaRPr lang="en-US" altLang="en-US" dirty="0">
              <a:cs typeface="+mn-cs"/>
            </a:endParaRPr>
          </a:p>
          <a:p>
            <a:pPr lvl="1">
              <a:spcBef>
                <a:spcPct val="30000"/>
              </a:spcBef>
              <a:defRPr/>
            </a:pPr>
            <a:endParaRPr lang="en-US" altLang="en-US" dirty="0">
              <a:cs typeface="+mn-cs"/>
            </a:endParaRPr>
          </a:p>
        </p:txBody>
      </p:sp>
      <p:pic>
        <p:nvPicPr>
          <p:cNvPr id="23556" name="Picture 4" descr="Ice Cream Shop | Looney Tunes Wiki | Fandom">
            <a:extLst>
              <a:ext uri="{FF2B5EF4-FFF2-40B4-BE49-F238E27FC236}">
                <a16:creationId xmlns:a16="http://schemas.microsoft.com/office/drawing/2014/main" id="{5330EBBE-2296-6F63-61C3-4557D8C27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860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
            <a:extLst>
              <a:ext uri="{FF2B5EF4-FFF2-40B4-BE49-F238E27FC236}">
                <a16:creationId xmlns:a16="http://schemas.microsoft.com/office/drawing/2014/main" id="{E88726EF-C55A-23E2-4B73-7CCAFEE60CE0}"/>
              </a:ext>
            </a:extLst>
          </p:cNvPr>
          <p:cNvSpPr txBox="1">
            <a:spLocks noChangeArrowheads="1"/>
          </p:cNvSpPr>
          <p:nvPr/>
        </p:nvSpPr>
        <p:spPr bwMode="auto">
          <a:xfrm>
            <a:off x="1600200" y="1549400"/>
            <a:ext cx="594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sz="2000" b="1" dirty="0"/>
              <a:t>What about higher amperage requirements?</a:t>
            </a:r>
          </a:p>
        </p:txBody>
      </p:sp>
      <p:sp>
        <p:nvSpPr>
          <p:cNvPr id="2" name="Footer Placeholder 4">
            <a:extLst>
              <a:ext uri="{FF2B5EF4-FFF2-40B4-BE49-F238E27FC236}">
                <a16:creationId xmlns:a16="http://schemas.microsoft.com/office/drawing/2014/main" id="{F3A1340B-6953-4B06-79CC-79D19F2C5D66}"/>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3" name="Slide Number Placeholder 5">
            <a:extLst>
              <a:ext uri="{FF2B5EF4-FFF2-40B4-BE49-F238E27FC236}">
                <a16:creationId xmlns:a16="http://schemas.microsoft.com/office/drawing/2014/main" id="{FD957DFD-0CA6-93B8-22FD-4BC03C083E7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2CAC8709-51F8-D2F8-DF4C-A81E4BB592B4}"/>
              </a:ext>
            </a:extLst>
          </p:cNvPr>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Additional Power Sources</a:t>
            </a:r>
          </a:p>
        </p:txBody>
      </p:sp>
      <p:sp>
        <p:nvSpPr>
          <p:cNvPr id="27651" name="Rectangle 1">
            <a:extLst>
              <a:ext uri="{FF2B5EF4-FFF2-40B4-BE49-F238E27FC236}">
                <a16:creationId xmlns:a16="http://schemas.microsoft.com/office/drawing/2014/main" id="{EE84CBBE-55BB-B611-C629-CCC5E171A10A}"/>
              </a:ext>
            </a:extLst>
          </p:cNvPr>
          <p:cNvSpPr>
            <a:spLocks noChangeArrowheads="1"/>
          </p:cNvSpPr>
          <p:nvPr/>
        </p:nvSpPr>
        <p:spPr bwMode="auto">
          <a:xfrm>
            <a:off x="2400300" y="1676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a:t>Additional Power Sources would include:</a:t>
            </a:r>
          </a:p>
        </p:txBody>
      </p:sp>
      <p:pic>
        <p:nvPicPr>
          <p:cNvPr id="27652" name="Picture 2" descr="C:\Users\Johng\Pictures\Generac.jpg">
            <a:extLst>
              <a:ext uri="{FF2B5EF4-FFF2-40B4-BE49-F238E27FC236}">
                <a16:creationId xmlns:a16="http://schemas.microsoft.com/office/drawing/2014/main" id="{6FF61EAA-CF0A-BAF5-FB49-FD9DA2372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62"/>
          <a:stretch>
            <a:fillRect/>
          </a:stretch>
        </p:blipFill>
        <p:spPr bwMode="auto">
          <a:xfrm>
            <a:off x="762000" y="3225800"/>
            <a:ext cx="1900238"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AutoShape 4" descr="What You Need to Know About Adding Solar Panels to Your Home">
            <a:extLst>
              <a:ext uri="{FF2B5EF4-FFF2-40B4-BE49-F238E27FC236}">
                <a16:creationId xmlns:a16="http://schemas.microsoft.com/office/drawing/2014/main" id="{BD985933-7417-C386-8DAD-B6E4F5B270A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endParaRPr lang="en-US" altLang="en-US"/>
          </a:p>
        </p:txBody>
      </p:sp>
      <p:sp>
        <p:nvSpPr>
          <p:cNvPr id="27654" name="AutoShape 6" descr="What You Need to Know About Adding Solar Panels to Your Home">
            <a:extLst>
              <a:ext uri="{FF2B5EF4-FFF2-40B4-BE49-F238E27FC236}">
                <a16:creationId xmlns:a16="http://schemas.microsoft.com/office/drawing/2014/main" id="{698342BF-61ED-DBAE-EC5F-4536A4625500}"/>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endParaRPr lang="en-US" altLang="en-US"/>
          </a:p>
        </p:txBody>
      </p:sp>
      <p:pic>
        <p:nvPicPr>
          <p:cNvPr id="27655" name="Picture 7" descr="C:\Users\Johng\Pictures\Solar Panels.jpg">
            <a:extLst>
              <a:ext uri="{FF2B5EF4-FFF2-40B4-BE49-F238E27FC236}">
                <a16:creationId xmlns:a16="http://schemas.microsoft.com/office/drawing/2014/main" id="{E898BDAC-A1EA-A60C-2EC3-8E2FD9678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0" y="2795588"/>
            <a:ext cx="21336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C:\Users\Johng\Pictures\Battery Wall.jpeg">
            <a:extLst>
              <a:ext uri="{FF2B5EF4-FFF2-40B4-BE49-F238E27FC236}">
                <a16:creationId xmlns:a16="http://schemas.microsoft.com/office/drawing/2014/main" id="{1021541D-1C24-EC5C-B40E-34DB0816C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2425" y="2990850"/>
            <a:ext cx="1447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C:\Users\Johng\Pictures\electric-car-2.jpg">
            <a:extLst>
              <a:ext uri="{FF2B5EF4-FFF2-40B4-BE49-F238E27FC236}">
                <a16:creationId xmlns:a16="http://schemas.microsoft.com/office/drawing/2014/main" id="{4754FE07-22EE-7638-E39C-845A371F6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00600"/>
            <a:ext cx="2971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2">
            <a:extLst>
              <a:ext uri="{FF2B5EF4-FFF2-40B4-BE49-F238E27FC236}">
                <a16:creationId xmlns:a16="http://schemas.microsoft.com/office/drawing/2014/main" id="{E3328EB3-0EDF-419F-AF8D-AEBD3C73D723}"/>
              </a:ext>
            </a:extLst>
          </p:cNvPr>
          <p:cNvSpPr txBox="1">
            <a:spLocks noChangeArrowheads="1"/>
          </p:cNvSpPr>
          <p:nvPr/>
        </p:nvSpPr>
        <p:spPr bwMode="auto">
          <a:xfrm>
            <a:off x="612775" y="2819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sz="1200"/>
              <a:t>Generators up to 200 Amps</a:t>
            </a:r>
          </a:p>
        </p:txBody>
      </p:sp>
      <p:sp>
        <p:nvSpPr>
          <p:cNvPr id="27659" name="TextBox 13">
            <a:extLst>
              <a:ext uri="{FF2B5EF4-FFF2-40B4-BE49-F238E27FC236}">
                <a16:creationId xmlns:a16="http://schemas.microsoft.com/office/drawing/2014/main" id="{4FA6A10F-F40A-2C96-D1E2-0B3367A80CCC}"/>
              </a:ext>
            </a:extLst>
          </p:cNvPr>
          <p:cNvSpPr txBox="1">
            <a:spLocks noChangeArrowheads="1"/>
          </p:cNvSpPr>
          <p:nvPr/>
        </p:nvSpPr>
        <p:spPr bwMode="auto">
          <a:xfrm>
            <a:off x="3810000" y="2414588"/>
            <a:ext cx="1638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sz="1200"/>
              <a:t>Solar Panel Inverters</a:t>
            </a:r>
          </a:p>
        </p:txBody>
      </p:sp>
      <p:sp>
        <p:nvSpPr>
          <p:cNvPr id="27660" name="TextBox 14">
            <a:extLst>
              <a:ext uri="{FF2B5EF4-FFF2-40B4-BE49-F238E27FC236}">
                <a16:creationId xmlns:a16="http://schemas.microsoft.com/office/drawing/2014/main" id="{850B8C8D-F50D-1374-941B-0E036E652068}"/>
              </a:ext>
            </a:extLst>
          </p:cNvPr>
          <p:cNvSpPr txBox="1">
            <a:spLocks noChangeArrowheads="1"/>
          </p:cNvSpPr>
          <p:nvPr/>
        </p:nvSpPr>
        <p:spPr bwMode="auto">
          <a:xfrm>
            <a:off x="6911975" y="2543175"/>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sz="1200"/>
              <a:t>Battery Walls</a:t>
            </a:r>
          </a:p>
        </p:txBody>
      </p:sp>
      <p:sp>
        <p:nvSpPr>
          <p:cNvPr id="27661" name="TextBox 15">
            <a:extLst>
              <a:ext uri="{FF2B5EF4-FFF2-40B4-BE49-F238E27FC236}">
                <a16:creationId xmlns:a16="http://schemas.microsoft.com/office/drawing/2014/main" id="{B7F723D8-D0D8-CDCD-BF85-9E31E1DF3791}"/>
              </a:ext>
            </a:extLst>
          </p:cNvPr>
          <p:cNvSpPr txBox="1">
            <a:spLocks noChangeArrowheads="1"/>
          </p:cNvSpPr>
          <p:nvPr/>
        </p:nvSpPr>
        <p:spPr bwMode="auto">
          <a:xfrm>
            <a:off x="4019550" y="4446588"/>
            <a:ext cx="1333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r>
              <a:rPr lang="en-US" altLang="en-US" sz="1200"/>
              <a:t>Electric Vehicles</a:t>
            </a:r>
          </a:p>
        </p:txBody>
      </p:sp>
      <p:sp>
        <p:nvSpPr>
          <p:cNvPr id="3" name="Footer Placeholder 4">
            <a:extLst>
              <a:ext uri="{FF2B5EF4-FFF2-40B4-BE49-F238E27FC236}">
                <a16:creationId xmlns:a16="http://schemas.microsoft.com/office/drawing/2014/main" id="{E2CD6ECB-6CAE-B694-B5E6-62037A23F1A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552F73B0-9918-D8A6-35EF-BF2D4838401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6E28-8567-47D2-BD8A-2C8BF44425D6}"/>
              </a:ext>
            </a:extLst>
          </p:cNvPr>
          <p:cNvSpPr>
            <a:spLocks noGrp="1"/>
          </p:cNvSpPr>
          <p:nvPr>
            <p:ph type="title"/>
          </p:nvPr>
        </p:nvSpPr>
        <p:spPr>
          <a:xfrm>
            <a:off x="5334000" y="-27039"/>
            <a:ext cx="8139223" cy="1049401"/>
          </a:xfrm>
        </p:spPr>
        <p:txBody>
          <a:bodyPr>
            <a:normAutofit/>
          </a:bodyPr>
          <a:lstStyle/>
          <a:p>
            <a:pPr algn="l"/>
            <a:r>
              <a:rPr lang="en-US" sz="2800" dirty="0"/>
              <a:t>Customer Outreach </a:t>
            </a:r>
          </a:p>
        </p:txBody>
      </p:sp>
      <p:sp>
        <p:nvSpPr>
          <p:cNvPr id="9" name="TextBox 8">
            <a:extLst>
              <a:ext uri="{FF2B5EF4-FFF2-40B4-BE49-F238E27FC236}">
                <a16:creationId xmlns:a16="http://schemas.microsoft.com/office/drawing/2014/main" id="{8E58C889-2FFC-12A4-5F0F-889EE5F8362C}"/>
              </a:ext>
            </a:extLst>
          </p:cNvPr>
          <p:cNvSpPr txBox="1"/>
          <p:nvPr/>
        </p:nvSpPr>
        <p:spPr>
          <a:xfrm>
            <a:off x="318978" y="2154477"/>
            <a:ext cx="3129072" cy="3477875"/>
          </a:xfrm>
          <a:prstGeom prst="rect">
            <a:avLst/>
          </a:prstGeom>
          <a:noFill/>
        </p:spPr>
        <p:txBody>
          <a:bodyPr wrap="square" rtlCol="0">
            <a:spAutoFit/>
          </a:bodyPr>
          <a:lstStyle/>
          <a:p>
            <a:pPr>
              <a:spcAft>
                <a:spcPts val="1200"/>
              </a:spcAft>
            </a:pPr>
            <a:r>
              <a:rPr lang="en-US" sz="2000" b="1" dirty="0"/>
              <a:t>Targeted email campaigns </a:t>
            </a:r>
          </a:p>
          <a:p>
            <a:pPr marL="285750" indent="-285750">
              <a:buFont typeface="Arial" panose="020B0604020202020204" pitchFamily="34" charset="0"/>
              <a:buChar char="•"/>
            </a:pPr>
            <a:r>
              <a:rPr lang="en-US" sz="2000" dirty="0"/>
              <a:t>50,000 + customer email campaign</a:t>
            </a:r>
          </a:p>
          <a:p>
            <a:pPr marL="742950" lvl="1" indent="-285750">
              <a:buFont typeface="Arial" panose="020B0604020202020204" pitchFamily="34" charset="0"/>
              <a:buChar char="•"/>
            </a:pPr>
            <a:r>
              <a:rPr lang="en-US" sz="2000" b="1" dirty="0"/>
              <a:t>H</a:t>
            </a:r>
            <a:r>
              <a:rPr lang="en-US" sz="2000" dirty="0"/>
              <a:t>igh </a:t>
            </a:r>
            <a:r>
              <a:rPr lang="en-US" sz="2000" b="1" dirty="0"/>
              <a:t>F</a:t>
            </a:r>
            <a:r>
              <a:rPr lang="en-US" sz="2000" dirty="0"/>
              <a:t>ire </a:t>
            </a:r>
            <a:r>
              <a:rPr lang="en-US" sz="2000" b="1" dirty="0"/>
              <a:t>T</a:t>
            </a:r>
            <a:r>
              <a:rPr lang="en-US" sz="2000" dirty="0"/>
              <a:t>hreat</a:t>
            </a:r>
          </a:p>
          <a:p>
            <a:pPr marL="742950" lvl="1" indent="-285750">
              <a:buFont typeface="Arial" panose="020B0604020202020204" pitchFamily="34" charset="0"/>
              <a:buChar char="•"/>
            </a:pPr>
            <a:r>
              <a:rPr lang="en-US" sz="2000" b="1" dirty="0"/>
              <a:t>M</a:t>
            </a:r>
            <a:r>
              <a:rPr lang="en-US" sz="2000" dirty="0"/>
              <a:t>edical </a:t>
            </a:r>
            <a:r>
              <a:rPr lang="en-US" sz="2000" b="1" dirty="0"/>
              <a:t>B</a:t>
            </a:r>
            <a:r>
              <a:rPr lang="en-US" sz="2000" dirty="0"/>
              <a:t>aseline</a:t>
            </a:r>
          </a:p>
          <a:p>
            <a:pPr marL="742950" lvl="1" indent="-285750">
              <a:spcAft>
                <a:spcPts val="1200"/>
              </a:spcAft>
              <a:buFont typeface="Arial" panose="020B0604020202020204" pitchFamily="34" charset="0"/>
              <a:buChar char="•"/>
            </a:pPr>
            <a:r>
              <a:rPr lang="en-US" sz="2000" dirty="0"/>
              <a:t>Circuit w/ 5&gt; EPSS events </a:t>
            </a:r>
          </a:p>
          <a:p>
            <a:pPr marL="285750" indent="-285750">
              <a:buFont typeface="Arial" panose="020B0604020202020204" pitchFamily="34" charset="0"/>
              <a:buChar char="•"/>
            </a:pPr>
            <a:r>
              <a:rPr lang="en-US" sz="2000" dirty="0"/>
              <a:t>Value Added Services for Generator rebates customers.</a:t>
            </a:r>
          </a:p>
        </p:txBody>
      </p:sp>
      <p:pic>
        <p:nvPicPr>
          <p:cNvPr id="17" name="Picture 16">
            <a:extLst>
              <a:ext uri="{FF2B5EF4-FFF2-40B4-BE49-F238E27FC236}">
                <a16:creationId xmlns:a16="http://schemas.microsoft.com/office/drawing/2014/main" id="{0CBFF5CD-CE54-AE00-7310-7B4BEEB07871}"/>
              </a:ext>
            </a:extLst>
          </p:cNvPr>
          <p:cNvPicPr>
            <a:picLocks noChangeAspect="1"/>
          </p:cNvPicPr>
          <p:nvPr/>
        </p:nvPicPr>
        <p:blipFill>
          <a:blip r:embed="rId2"/>
          <a:stretch>
            <a:fillRect/>
          </a:stretch>
        </p:blipFill>
        <p:spPr>
          <a:xfrm>
            <a:off x="5087378" y="1524000"/>
            <a:ext cx="2418949" cy="2859250"/>
          </a:xfrm>
          <a:prstGeom prst="rect">
            <a:avLst/>
          </a:prstGeom>
        </p:spPr>
      </p:pic>
      <p:graphicFrame>
        <p:nvGraphicFramePr>
          <p:cNvPr id="3" name="Table 7">
            <a:extLst>
              <a:ext uri="{FF2B5EF4-FFF2-40B4-BE49-F238E27FC236}">
                <a16:creationId xmlns:a16="http://schemas.microsoft.com/office/drawing/2014/main" id="{B912AE74-53A8-328E-8966-0370323850A7}"/>
              </a:ext>
            </a:extLst>
          </p:cNvPr>
          <p:cNvGraphicFramePr>
            <a:graphicFrameLocks noGrp="1"/>
          </p:cNvGraphicFramePr>
          <p:nvPr>
            <p:extLst>
              <p:ext uri="{D42A27DB-BD31-4B8C-83A1-F6EECF244321}">
                <p14:modId xmlns:p14="http://schemas.microsoft.com/office/powerpoint/2010/main" val="4034089518"/>
              </p:ext>
            </p:extLst>
          </p:nvPr>
        </p:nvGraphicFramePr>
        <p:xfrm>
          <a:off x="3562550" y="4572000"/>
          <a:ext cx="3980648" cy="1910080"/>
        </p:xfrm>
        <a:graphic>
          <a:graphicData uri="http://schemas.openxmlformats.org/drawingml/2006/table">
            <a:tbl>
              <a:tblPr firstRow="1" bandRow="1">
                <a:tableStyleId>{5C22544A-7EE6-4342-B048-85BDC9FD1C3A}</a:tableStyleId>
              </a:tblPr>
              <a:tblGrid>
                <a:gridCol w="1113623">
                  <a:extLst>
                    <a:ext uri="{9D8B030D-6E8A-4147-A177-3AD203B41FA5}">
                      <a16:colId xmlns:a16="http://schemas.microsoft.com/office/drawing/2014/main" val="2718189359"/>
                    </a:ext>
                  </a:extLst>
                </a:gridCol>
                <a:gridCol w="914400">
                  <a:extLst>
                    <a:ext uri="{9D8B030D-6E8A-4147-A177-3AD203B41FA5}">
                      <a16:colId xmlns:a16="http://schemas.microsoft.com/office/drawing/2014/main" val="1423108558"/>
                    </a:ext>
                  </a:extLst>
                </a:gridCol>
                <a:gridCol w="1143000">
                  <a:extLst>
                    <a:ext uri="{9D8B030D-6E8A-4147-A177-3AD203B41FA5}">
                      <a16:colId xmlns:a16="http://schemas.microsoft.com/office/drawing/2014/main" val="3195596704"/>
                    </a:ext>
                  </a:extLst>
                </a:gridCol>
                <a:gridCol w="809625">
                  <a:extLst>
                    <a:ext uri="{9D8B030D-6E8A-4147-A177-3AD203B41FA5}">
                      <a16:colId xmlns:a16="http://schemas.microsoft.com/office/drawing/2014/main" val="1743033428"/>
                    </a:ext>
                  </a:extLst>
                </a:gridCol>
              </a:tblGrid>
              <a:tr h="370840">
                <a:tc>
                  <a:txBody>
                    <a:bodyPr/>
                    <a:lstStyle/>
                    <a:p>
                      <a:pPr algn="ctr"/>
                      <a:r>
                        <a:rPr lang="en-US" sz="1100" dirty="0"/>
                        <a:t>Date</a:t>
                      </a:r>
                    </a:p>
                  </a:txBody>
                  <a:tcPr anchor="ctr"/>
                </a:tc>
                <a:tc>
                  <a:txBody>
                    <a:bodyPr/>
                    <a:lstStyle/>
                    <a:p>
                      <a:pPr algn="ctr"/>
                      <a:r>
                        <a:rPr lang="en-US" sz="1100" dirty="0"/>
                        <a:t># Delivered</a:t>
                      </a:r>
                    </a:p>
                  </a:txBody>
                  <a:tcPr anchor="ctr"/>
                </a:tc>
                <a:tc>
                  <a:txBody>
                    <a:bodyPr/>
                    <a:lstStyle/>
                    <a:p>
                      <a:pPr algn="ctr"/>
                      <a:r>
                        <a:rPr lang="en-US" sz="1100" dirty="0"/>
                        <a:t>Unique Open Rates</a:t>
                      </a:r>
                    </a:p>
                  </a:txBody>
                  <a:tcPr anchor="ctr"/>
                </a:tc>
                <a:tc>
                  <a:txBody>
                    <a:bodyPr/>
                    <a:lstStyle/>
                    <a:p>
                      <a:pPr algn="ctr"/>
                      <a:r>
                        <a:rPr lang="en-US" sz="1100" dirty="0"/>
                        <a:t>Unique Click Rates</a:t>
                      </a:r>
                    </a:p>
                  </a:txBody>
                  <a:tcPr anchor="ctr"/>
                </a:tc>
                <a:extLst>
                  <a:ext uri="{0D108BD9-81ED-4DB2-BD59-A6C34878D82A}">
                    <a16:rowId xmlns:a16="http://schemas.microsoft.com/office/drawing/2014/main" val="792543565"/>
                  </a:ext>
                </a:extLst>
              </a:tr>
              <a:tr h="370840">
                <a:tc>
                  <a:txBody>
                    <a:bodyPr/>
                    <a:lstStyle/>
                    <a:p>
                      <a:r>
                        <a:rPr lang="en-US" sz="1100" b="1" dirty="0"/>
                        <a:t>Feb 17</a:t>
                      </a:r>
                    </a:p>
                  </a:txBody>
                  <a:tcPr/>
                </a:tc>
                <a:tc>
                  <a:txBody>
                    <a:bodyPr/>
                    <a:lstStyle/>
                    <a:p>
                      <a:pPr algn="r"/>
                      <a:r>
                        <a:rPr lang="en-US" sz="1100" b="1" dirty="0"/>
                        <a:t>819</a:t>
                      </a:r>
                    </a:p>
                  </a:txBody>
                  <a:tcPr/>
                </a:tc>
                <a:tc>
                  <a:txBody>
                    <a:bodyPr/>
                    <a:lstStyle/>
                    <a:p>
                      <a:pPr algn="r"/>
                      <a:r>
                        <a:rPr lang="en-US" sz="1100" b="1" dirty="0"/>
                        <a:t>64.35%</a:t>
                      </a:r>
                    </a:p>
                  </a:txBody>
                  <a:tcPr/>
                </a:tc>
                <a:tc>
                  <a:txBody>
                    <a:bodyPr/>
                    <a:lstStyle/>
                    <a:p>
                      <a:pPr algn="r"/>
                      <a:r>
                        <a:rPr lang="en-US" altLang="zh-CN" sz="1100" b="1" dirty="0"/>
                        <a:t>23.20%</a:t>
                      </a:r>
                      <a:endParaRPr lang="en-US" sz="1100" b="1" dirty="0"/>
                    </a:p>
                  </a:txBody>
                  <a:tcPr/>
                </a:tc>
                <a:extLst>
                  <a:ext uri="{0D108BD9-81ED-4DB2-BD59-A6C34878D82A}">
                    <a16:rowId xmlns:a16="http://schemas.microsoft.com/office/drawing/2014/main" val="1775244970"/>
                  </a:ext>
                </a:extLst>
              </a:tr>
              <a:tr h="370840">
                <a:tc>
                  <a:txBody>
                    <a:bodyPr/>
                    <a:lstStyle/>
                    <a:p>
                      <a:r>
                        <a:rPr lang="en-US" sz="1100" b="1" dirty="0"/>
                        <a:t>Feb 22 (DNO)</a:t>
                      </a:r>
                    </a:p>
                  </a:txBody>
                  <a:tcPr/>
                </a:tc>
                <a:tc>
                  <a:txBody>
                    <a:bodyPr/>
                    <a:lstStyle/>
                    <a:p>
                      <a:pPr algn="r"/>
                      <a:r>
                        <a:rPr lang="en-US" sz="1100" b="1" dirty="0"/>
                        <a:t>297</a:t>
                      </a:r>
                    </a:p>
                  </a:txBody>
                  <a:tcPr/>
                </a:tc>
                <a:tc>
                  <a:txBody>
                    <a:bodyPr/>
                    <a:lstStyle/>
                    <a:p>
                      <a:pPr algn="r"/>
                      <a:r>
                        <a:rPr lang="en-US" sz="1100" b="1" dirty="0"/>
                        <a:t>22.22%</a:t>
                      </a:r>
                    </a:p>
                  </a:txBody>
                  <a:tcPr/>
                </a:tc>
                <a:tc>
                  <a:txBody>
                    <a:bodyPr/>
                    <a:lstStyle/>
                    <a:p>
                      <a:pPr algn="r"/>
                      <a:r>
                        <a:rPr lang="en-US" altLang="zh-CN" sz="1100" b="1" dirty="0"/>
                        <a:t>7.40%</a:t>
                      </a:r>
                      <a:endParaRPr lang="en-US" sz="1100" b="1" dirty="0"/>
                    </a:p>
                  </a:txBody>
                  <a:tcPr/>
                </a:tc>
                <a:extLst>
                  <a:ext uri="{0D108BD9-81ED-4DB2-BD59-A6C34878D82A}">
                    <a16:rowId xmlns:a16="http://schemas.microsoft.com/office/drawing/2014/main" val="1237396441"/>
                  </a:ext>
                </a:extLst>
              </a:tr>
              <a:tr h="370840">
                <a:tc>
                  <a:txBody>
                    <a:bodyPr/>
                    <a:lstStyle/>
                    <a:p>
                      <a:r>
                        <a:rPr lang="en-US" sz="1100" b="1" dirty="0"/>
                        <a:t>Jun 3-13</a:t>
                      </a:r>
                    </a:p>
                  </a:txBody>
                  <a:tcPr/>
                </a:tc>
                <a:tc>
                  <a:txBody>
                    <a:bodyPr/>
                    <a:lstStyle/>
                    <a:p>
                      <a:pPr algn="r"/>
                      <a:r>
                        <a:rPr lang="en-US" sz="1100" b="1" dirty="0"/>
                        <a:t>3,056</a:t>
                      </a:r>
                    </a:p>
                  </a:txBody>
                  <a:tcPr/>
                </a:tc>
                <a:tc>
                  <a:txBody>
                    <a:bodyPr/>
                    <a:lstStyle/>
                    <a:p>
                      <a:pPr algn="r"/>
                      <a:r>
                        <a:rPr lang="en-US" sz="1100" b="1" dirty="0"/>
                        <a:t>47</a:t>
                      </a:r>
                      <a:r>
                        <a:rPr lang="en-US" altLang="zh-CN" sz="1100" b="1" dirty="0"/>
                        <a:t>.30%</a:t>
                      </a:r>
                      <a:endParaRPr lang="en-US" sz="1100" b="1" dirty="0"/>
                    </a:p>
                  </a:txBody>
                  <a:tcPr/>
                </a:tc>
                <a:tc>
                  <a:txBody>
                    <a:bodyPr/>
                    <a:lstStyle/>
                    <a:p>
                      <a:pPr algn="r"/>
                      <a:r>
                        <a:rPr lang="en-US" altLang="zh-CN" sz="1100" b="1" dirty="0"/>
                        <a:t>6.97%</a:t>
                      </a:r>
                      <a:endParaRPr lang="en-US" sz="1100" b="1" dirty="0"/>
                    </a:p>
                  </a:txBody>
                  <a:tcPr/>
                </a:tc>
                <a:extLst>
                  <a:ext uri="{0D108BD9-81ED-4DB2-BD59-A6C34878D82A}">
                    <a16:rowId xmlns:a16="http://schemas.microsoft.com/office/drawing/2014/main" val="1252015893"/>
                  </a:ext>
                </a:extLst>
              </a:tr>
              <a:tr h="370840">
                <a:tc>
                  <a:txBody>
                    <a:bodyPr/>
                    <a:lstStyle/>
                    <a:p>
                      <a:r>
                        <a:rPr lang="en-US" sz="1100" b="1" dirty="0"/>
                        <a:t>Aug 19 - Sep 23</a:t>
                      </a:r>
                    </a:p>
                  </a:txBody>
                  <a:tcPr/>
                </a:tc>
                <a:tc>
                  <a:txBody>
                    <a:bodyPr/>
                    <a:lstStyle/>
                    <a:p>
                      <a:pPr algn="r"/>
                      <a:r>
                        <a:rPr lang="en-US" sz="1100" b="1" dirty="0"/>
                        <a:t>49,741</a:t>
                      </a:r>
                    </a:p>
                  </a:txBody>
                  <a:tcPr/>
                </a:tc>
                <a:tc>
                  <a:txBody>
                    <a:bodyPr/>
                    <a:lstStyle/>
                    <a:p>
                      <a:pPr algn="r"/>
                      <a:r>
                        <a:rPr lang="en-US" altLang="zh-CN" sz="1100" b="1" dirty="0"/>
                        <a:t>50.34%</a:t>
                      </a:r>
                      <a:endParaRPr lang="en-US" sz="1100" b="1" dirty="0"/>
                    </a:p>
                  </a:txBody>
                  <a:tcPr/>
                </a:tc>
                <a:tc>
                  <a:txBody>
                    <a:bodyPr/>
                    <a:lstStyle/>
                    <a:p>
                      <a:pPr algn="r"/>
                      <a:r>
                        <a:rPr lang="en-US" altLang="zh-CN" sz="1100" b="1" dirty="0"/>
                        <a:t>5.10%</a:t>
                      </a:r>
                      <a:endParaRPr lang="en-US" sz="1100" b="1" dirty="0"/>
                    </a:p>
                  </a:txBody>
                  <a:tcPr/>
                </a:tc>
                <a:extLst>
                  <a:ext uri="{0D108BD9-81ED-4DB2-BD59-A6C34878D82A}">
                    <a16:rowId xmlns:a16="http://schemas.microsoft.com/office/drawing/2014/main" val="1245481915"/>
                  </a:ext>
                </a:extLst>
              </a:tr>
            </a:tbl>
          </a:graphicData>
        </a:graphic>
      </p:graphicFrame>
    </p:spTree>
    <p:extLst>
      <p:ext uri="{BB962C8B-B14F-4D97-AF65-F5344CB8AC3E}">
        <p14:creationId xmlns:p14="http://schemas.microsoft.com/office/powerpoint/2010/main" val="744928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3188"/>
            <a:ext cx="7772400" cy="1049401"/>
          </a:xfrm>
        </p:spPr>
        <p:txBody>
          <a:bodyPr/>
          <a:lstStyle/>
          <a:p>
            <a:pPr>
              <a:tabLst>
                <a:tab pos="1828800" algn="l"/>
              </a:tabLst>
            </a:pPr>
            <a:r>
              <a:rPr lang="en-US" dirty="0"/>
              <a:t>Customers Want F-150 to Home</a:t>
            </a:r>
          </a:p>
        </p:txBody>
      </p:sp>
      <p:sp>
        <p:nvSpPr>
          <p:cNvPr id="4" name="Content Placeholder 1">
            <a:extLst>
              <a:ext uri="{FF2B5EF4-FFF2-40B4-BE49-F238E27FC236}">
                <a16:creationId xmlns:a16="http://schemas.microsoft.com/office/drawing/2014/main" id="{D7BC2D7E-B34B-7481-51D7-8FCFE732805D}"/>
              </a:ext>
            </a:extLst>
          </p:cNvPr>
          <p:cNvSpPr txBox="1">
            <a:spLocks/>
          </p:cNvSpPr>
          <p:nvPr/>
        </p:nvSpPr>
        <p:spPr>
          <a:xfrm>
            <a:off x="6652013" y="2220406"/>
            <a:ext cx="2036190" cy="308629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latin typeface="Calibri" panose="020F0502020204030204" pitchFamily="34" charset="0"/>
                <a:cs typeface="Calibri" panose="020F0502020204030204" pitchFamily="34" charset="0"/>
              </a:rPr>
              <a:t>When a storm or temporary power outage occurs,   PG&amp;E has developed a breakthrough solution enabling   our customers </a:t>
            </a:r>
          </a:p>
          <a:p>
            <a:pPr marL="0" indent="0">
              <a:lnSpc>
                <a:spcPct val="100000"/>
              </a:lnSpc>
              <a:spcBef>
                <a:spcPts val="0"/>
              </a:spcBef>
              <a:buNone/>
            </a:pPr>
            <a:r>
              <a:rPr lang="en-US" sz="1800" dirty="0">
                <a:solidFill>
                  <a:schemeClr val="bg1"/>
                </a:solidFill>
                <a:latin typeface="Calibri" panose="020F0502020204030204" pitchFamily="34" charset="0"/>
                <a:cs typeface="Calibri" panose="020F0502020204030204" pitchFamily="34" charset="0"/>
              </a:rPr>
              <a:t>a safe, easy and affordable </a:t>
            </a:r>
          </a:p>
          <a:p>
            <a:pPr marL="0" indent="0">
              <a:lnSpc>
                <a:spcPct val="100000"/>
              </a:lnSpc>
              <a:spcBef>
                <a:spcPts val="0"/>
              </a:spcBef>
              <a:buNone/>
            </a:pPr>
            <a:r>
              <a:rPr lang="en-US" sz="1800" dirty="0">
                <a:solidFill>
                  <a:schemeClr val="bg1"/>
                </a:solidFill>
                <a:latin typeface="Calibri" panose="020F0502020204030204" pitchFamily="34" charset="0"/>
                <a:cs typeface="Calibri" panose="020F0502020204030204" pitchFamily="34" charset="0"/>
              </a:rPr>
              <a:t>way to power </a:t>
            </a:r>
          </a:p>
          <a:p>
            <a:pPr marL="0" indent="0">
              <a:lnSpc>
                <a:spcPct val="100000"/>
              </a:lnSpc>
              <a:spcBef>
                <a:spcPts val="0"/>
              </a:spcBef>
              <a:buNone/>
            </a:pPr>
            <a:r>
              <a:rPr lang="en-US" sz="1800" dirty="0">
                <a:solidFill>
                  <a:schemeClr val="bg1"/>
                </a:solidFill>
                <a:latin typeface="Calibri" panose="020F0502020204030204" pitchFamily="34" charset="0"/>
                <a:cs typeface="Calibri" panose="020F0502020204030204" pitchFamily="34" charset="0"/>
              </a:rPr>
              <a:t>their homes.    </a:t>
            </a:r>
            <a:endParaRPr lang="en-US" sz="100" dirty="0">
              <a:solidFill>
                <a:schemeClr val="bg1"/>
              </a:solidFill>
              <a:latin typeface="Candara" panose="020E0502030303020204" pitchFamily="34" charset="0"/>
            </a:endParaRPr>
          </a:p>
        </p:txBody>
      </p:sp>
      <p:pic>
        <p:nvPicPr>
          <p:cNvPr id="6" name="Picture 5" descr="A person charging a car in a house&#10;&#10;Description automatically generated">
            <a:extLst>
              <a:ext uri="{FF2B5EF4-FFF2-40B4-BE49-F238E27FC236}">
                <a16:creationId xmlns:a16="http://schemas.microsoft.com/office/drawing/2014/main" id="{6EE498E0-DB73-E43F-5E16-66C0497A0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6651"/>
            <a:ext cx="9144000" cy="3592173"/>
          </a:xfrm>
          <a:prstGeom prst="rect">
            <a:avLst/>
          </a:prstGeom>
        </p:spPr>
      </p:pic>
      <p:sp>
        <p:nvSpPr>
          <p:cNvPr id="7" name="Rectangle 6">
            <a:extLst>
              <a:ext uri="{FF2B5EF4-FFF2-40B4-BE49-F238E27FC236}">
                <a16:creationId xmlns:a16="http://schemas.microsoft.com/office/drawing/2014/main" id="{247370F6-A051-EF80-B9A1-AF0A3A1C7BD1}"/>
              </a:ext>
            </a:extLst>
          </p:cNvPr>
          <p:cNvSpPr/>
          <p:nvPr/>
        </p:nvSpPr>
        <p:spPr>
          <a:xfrm>
            <a:off x="7894534" y="1926527"/>
            <a:ext cx="1249467" cy="3592174"/>
          </a:xfrm>
          <a:prstGeom prst="rect">
            <a:avLst/>
          </a:prstGeom>
          <a:solidFill>
            <a:schemeClr val="tx1">
              <a:alpha val="5518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0E1851D-0B38-FFE9-090B-5AC2C20796D4}"/>
              </a:ext>
            </a:extLst>
          </p:cNvPr>
          <p:cNvPicPr>
            <a:picLocks noChangeAspect="1"/>
          </p:cNvPicPr>
          <p:nvPr/>
        </p:nvPicPr>
        <p:blipFill>
          <a:blip r:embed="rId4"/>
          <a:stretch>
            <a:fillRect/>
          </a:stretch>
        </p:blipFill>
        <p:spPr>
          <a:xfrm>
            <a:off x="6313251" y="2623714"/>
            <a:ext cx="4052764" cy="2279680"/>
          </a:xfrm>
          <a:prstGeom prst="rect">
            <a:avLst/>
          </a:prstGeom>
        </p:spPr>
      </p:pic>
      <p:sp>
        <p:nvSpPr>
          <p:cNvPr id="3" name="TextBox 2">
            <a:extLst>
              <a:ext uri="{FF2B5EF4-FFF2-40B4-BE49-F238E27FC236}">
                <a16:creationId xmlns:a16="http://schemas.microsoft.com/office/drawing/2014/main" id="{5013E9BB-DC8C-7E28-C5F9-598285292CD4}"/>
              </a:ext>
            </a:extLst>
          </p:cNvPr>
          <p:cNvSpPr txBox="1"/>
          <p:nvPr/>
        </p:nvSpPr>
        <p:spPr>
          <a:xfrm>
            <a:off x="4453971" y="5554805"/>
            <a:ext cx="4232249" cy="261610"/>
          </a:xfrm>
          <a:prstGeom prst="rect">
            <a:avLst/>
          </a:prstGeom>
          <a:noFill/>
        </p:spPr>
        <p:txBody>
          <a:bodyPr wrap="none" rtlCol="0">
            <a:spAutoFit/>
          </a:bodyPr>
          <a:lstStyle/>
          <a:p>
            <a:r>
              <a:rPr lang="en-US" sz="1100" dirty="0"/>
              <a:t>* Requires Ford Pro-Power 7.2KW package with 240 V / 30 amp outlet </a:t>
            </a:r>
          </a:p>
        </p:txBody>
      </p:sp>
    </p:spTree>
    <p:extLst>
      <p:ext uri="{BB962C8B-B14F-4D97-AF65-F5344CB8AC3E}">
        <p14:creationId xmlns:p14="http://schemas.microsoft.com/office/powerpoint/2010/main" val="1410956186"/>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6E28-8567-47D2-BD8A-2C8BF44425D6}"/>
              </a:ext>
            </a:extLst>
          </p:cNvPr>
          <p:cNvSpPr>
            <a:spLocks noGrp="1"/>
          </p:cNvSpPr>
          <p:nvPr>
            <p:ph type="title"/>
          </p:nvPr>
        </p:nvSpPr>
        <p:spPr>
          <a:xfrm>
            <a:off x="2286000" y="-7257"/>
            <a:ext cx="7772400" cy="1049401"/>
          </a:xfrm>
        </p:spPr>
        <p:txBody>
          <a:bodyPr anchor="ctr">
            <a:normAutofit/>
          </a:bodyPr>
          <a:lstStyle/>
          <a:p>
            <a:pPr algn="l"/>
            <a:r>
              <a:rPr lang="en-US" dirty="0"/>
              <a:t>The Future: Next Generation Meter  </a:t>
            </a:r>
          </a:p>
        </p:txBody>
      </p:sp>
      <p:pic>
        <p:nvPicPr>
          <p:cNvPr id="5" name="Picture 4">
            <a:extLst>
              <a:ext uri="{FF2B5EF4-FFF2-40B4-BE49-F238E27FC236}">
                <a16:creationId xmlns:a16="http://schemas.microsoft.com/office/drawing/2014/main" id="{928A3B39-B243-47A0-80A3-8389F02A1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1295400"/>
            <a:ext cx="5876925" cy="4407697"/>
          </a:xfrm>
          <a:prstGeom prst="rect">
            <a:avLst/>
          </a:prstGeom>
          <a:noFill/>
        </p:spPr>
      </p:pic>
      <p:sp>
        <p:nvSpPr>
          <p:cNvPr id="12" name="TextBox 11">
            <a:extLst>
              <a:ext uri="{FF2B5EF4-FFF2-40B4-BE49-F238E27FC236}">
                <a16:creationId xmlns:a16="http://schemas.microsoft.com/office/drawing/2014/main" id="{4059F36F-5104-478C-B50D-E9E60F277802}"/>
              </a:ext>
            </a:extLst>
          </p:cNvPr>
          <p:cNvSpPr txBox="1"/>
          <p:nvPr/>
        </p:nvSpPr>
        <p:spPr>
          <a:xfrm>
            <a:off x="6554075" y="2963903"/>
            <a:ext cx="1675525" cy="646331"/>
          </a:xfrm>
          <a:prstGeom prst="rect">
            <a:avLst/>
          </a:prstGeom>
          <a:noFill/>
        </p:spPr>
        <p:txBody>
          <a:bodyPr wrap="square" rtlCol="0">
            <a:spAutoFit/>
          </a:bodyPr>
          <a:lstStyle/>
          <a:p>
            <a:r>
              <a:rPr lang="en-US" dirty="0">
                <a:latin typeface="+mj-lt"/>
              </a:rPr>
              <a:t>Backup Power Connector Port</a:t>
            </a:r>
          </a:p>
        </p:txBody>
      </p:sp>
      <p:sp>
        <p:nvSpPr>
          <p:cNvPr id="6" name="TextBox 5">
            <a:extLst>
              <a:ext uri="{FF2B5EF4-FFF2-40B4-BE49-F238E27FC236}">
                <a16:creationId xmlns:a16="http://schemas.microsoft.com/office/drawing/2014/main" id="{B5219E2B-14DF-403A-BA8B-A9520533F7F0}"/>
              </a:ext>
            </a:extLst>
          </p:cNvPr>
          <p:cNvSpPr txBox="1"/>
          <p:nvPr/>
        </p:nvSpPr>
        <p:spPr>
          <a:xfrm>
            <a:off x="4313980" y="5031956"/>
            <a:ext cx="2928395" cy="369332"/>
          </a:xfrm>
          <a:prstGeom prst="rect">
            <a:avLst/>
          </a:prstGeom>
          <a:noFill/>
        </p:spPr>
        <p:txBody>
          <a:bodyPr wrap="square" rtlCol="0">
            <a:spAutoFit/>
          </a:bodyPr>
          <a:lstStyle/>
          <a:p>
            <a:r>
              <a:rPr lang="en-US" dirty="0">
                <a:latin typeface="+mj-lt"/>
              </a:rPr>
              <a:t>NGM Core modular meter</a:t>
            </a:r>
          </a:p>
        </p:txBody>
      </p:sp>
      <p:sp>
        <p:nvSpPr>
          <p:cNvPr id="7" name="TextBox 6">
            <a:extLst>
              <a:ext uri="{FF2B5EF4-FFF2-40B4-BE49-F238E27FC236}">
                <a16:creationId xmlns:a16="http://schemas.microsoft.com/office/drawing/2014/main" id="{7D749D36-E874-4633-9763-B5FA0DAE6DE7}"/>
              </a:ext>
            </a:extLst>
          </p:cNvPr>
          <p:cNvSpPr txBox="1"/>
          <p:nvPr/>
        </p:nvSpPr>
        <p:spPr>
          <a:xfrm>
            <a:off x="2892519" y="1944263"/>
            <a:ext cx="1421460" cy="369332"/>
          </a:xfrm>
          <a:prstGeom prst="rect">
            <a:avLst/>
          </a:prstGeom>
          <a:noFill/>
        </p:spPr>
        <p:txBody>
          <a:bodyPr wrap="square" rtlCol="0">
            <a:spAutoFit/>
          </a:bodyPr>
          <a:lstStyle/>
          <a:p>
            <a:r>
              <a:rPr lang="en-US" dirty="0">
                <a:latin typeface="+mj-lt"/>
              </a:rPr>
              <a:t>BPTM PCB </a:t>
            </a:r>
          </a:p>
        </p:txBody>
      </p:sp>
      <p:cxnSp>
        <p:nvCxnSpPr>
          <p:cNvPr id="8" name="Straight Connector 7">
            <a:extLst>
              <a:ext uri="{FF2B5EF4-FFF2-40B4-BE49-F238E27FC236}">
                <a16:creationId xmlns:a16="http://schemas.microsoft.com/office/drawing/2014/main" id="{2F6FE7B4-8107-4FC7-822E-F23E8071527B}"/>
              </a:ext>
            </a:extLst>
          </p:cNvPr>
          <p:cNvCxnSpPr/>
          <p:nvPr/>
        </p:nvCxnSpPr>
        <p:spPr>
          <a:xfrm flipV="1">
            <a:off x="3550172" y="4579810"/>
            <a:ext cx="1608881" cy="990236"/>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FC49F6-38D9-4ABB-8815-4C5F30EF8E78}"/>
              </a:ext>
            </a:extLst>
          </p:cNvPr>
          <p:cNvCxnSpPr>
            <a:cxnSpLocks/>
          </p:cNvCxnSpPr>
          <p:nvPr/>
        </p:nvCxnSpPr>
        <p:spPr>
          <a:xfrm flipH="1" flipV="1">
            <a:off x="4058156" y="2128930"/>
            <a:ext cx="1073104" cy="228901"/>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4C5CD6-2128-48AC-9F5D-E943F033F25B}"/>
              </a:ext>
            </a:extLst>
          </p:cNvPr>
          <p:cNvSpPr txBox="1"/>
          <p:nvPr/>
        </p:nvSpPr>
        <p:spPr>
          <a:xfrm>
            <a:off x="5597202" y="3957685"/>
            <a:ext cx="1932972" cy="369332"/>
          </a:xfrm>
          <a:prstGeom prst="rect">
            <a:avLst/>
          </a:prstGeom>
          <a:noFill/>
        </p:spPr>
        <p:txBody>
          <a:bodyPr wrap="square" rtlCol="0">
            <a:spAutoFit/>
          </a:bodyPr>
          <a:lstStyle/>
          <a:p>
            <a:r>
              <a:rPr lang="en-US" dirty="0">
                <a:latin typeface="+mj-lt"/>
              </a:rPr>
              <a:t>NGM HV board</a:t>
            </a:r>
          </a:p>
        </p:txBody>
      </p:sp>
      <p:cxnSp>
        <p:nvCxnSpPr>
          <p:cNvPr id="11" name="Straight Connector 10">
            <a:extLst>
              <a:ext uri="{FF2B5EF4-FFF2-40B4-BE49-F238E27FC236}">
                <a16:creationId xmlns:a16="http://schemas.microsoft.com/office/drawing/2014/main" id="{F0C7C323-DE3F-4170-9B7C-30CA6E1FB07B}"/>
              </a:ext>
            </a:extLst>
          </p:cNvPr>
          <p:cNvCxnSpPr>
            <a:cxnSpLocks/>
          </p:cNvCxnSpPr>
          <p:nvPr/>
        </p:nvCxnSpPr>
        <p:spPr>
          <a:xfrm>
            <a:off x="4552952" y="3323847"/>
            <a:ext cx="1125847" cy="716704"/>
          </a:xfrm>
          <a:prstGeom prst="line">
            <a:avLst/>
          </a:prstGeom>
          <a:ln>
            <a:head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B137C0-7C50-4B30-B4F5-E122A1FC75C2}"/>
              </a:ext>
            </a:extLst>
          </p:cNvPr>
          <p:cNvCxnSpPr>
            <a:cxnSpLocks/>
          </p:cNvCxnSpPr>
          <p:nvPr/>
        </p:nvCxnSpPr>
        <p:spPr>
          <a:xfrm>
            <a:off x="5836102" y="2597297"/>
            <a:ext cx="717972" cy="288400"/>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F043DB-7596-4CCA-B54A-F280C164D5CF}"/>
              </a:ext>
            </a:extLst>
          </p:cNvPr>
          <p:cNvSpPr txBox="1"/>
          <p:nvPr/>
        </p:nvSpPr>
        <p:spPr>
          <a:xfrm>
            <a:off x="1562099" y="2306214"/>
            <a:ext cx="1608881" cy="646331"/>
          </a:xfrm>
          <a:prstGeom prst="rect">
            <a:avLst/>
          </a:prstGeom>
          <a:noFill/>
        </p:spPr>
        <p:txBody>
          <a:bodyPr wrap="square" rtlCol="0">
            <a:spAutoFit/>
          </a:bodyPr>
          <a:lstStyle/>
          <a:p>
            <a:r>
              <a:rPr lang="en-US" dirty="0">
                <a:latin typeface="+mj-lt"/>
              </a:rPr>
              <a:t>Disconnect Switch </a:t>
            </a:r>
          </a:p>
        </p:txBody>
      </p:sp>
      <p:cxnSp>
        <p:nvCxnSpPr>
          <p:cNvPr id="17" name="Straight Connector 16">
            <a:extLst>
              <a:ext uri="{FF2B5EF4-FFF2-40B4-BE49-F238E27FC236}">
                <a16:creationId xmlns:a16="http://schemas.microsoft.com/office/drawing/2014/main" id="{8D1F8644-3C18-429F-9A5D-8267D4AEDBD7}"/>
              </a:ext>
            </a:extLst>
          </p:cNvPr>
          <p:cNvCxnSpPr>
            <a:cxnSpLocks/>
            <a:endCxn id="16" idx="3"/>
          </p:cNvCxnSpPr>
          <p:nvPr/>
        </p:nvCxnSpPr>
        <p:spPr>
          <a:xfrm flipH="1">
            <a:off x="3170979" y="2597297"/>
            <a:ext cx="1381972" cy="32082"/>
          </a:xfrm>
          <a:prstGeom prst="line">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397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6E28-8567-47D2-BD8A-2C8BF44425D6}"/>
              </a:ext>
            </a:extLst>
          </p:cNvPr>
          <p:cNvSpPr>
            <a:spLocks noGrp="1"/>
          </p:cNvSpPr>
          <p:nvPr>
            <p:ph type="title"/>
          </p:nvPr>
        </p:nvSpPr>
        <p:spPr>
          <a:xfrm>
            <a:off x="1102366" y="0"/>
            <a:ext cx="7772400" cy="1049401"/>
          </a:xfrm>
        </p:spPr>
        <p:txBody>
          <a:bodyPr anchor="ctr">
            <a:normAutofit/>
          </a:bodyPr>
          <a:lstStyle/>
          <a:p>
            <a:r>
              <a:rPr lang="en-US" dirty="0"/>
              <a:t>The Future: DC Meter Loads </a:t>
            </a:r>
          </a:p>
        </p:txBody>
      </p:sp>
      <p:pic>
        <p:nvPicPr>
          <p:cNvPr id="19" name="Picture 18" descr="A close up of a machine&#10;&#10;Description automatically generated">
            <a:extLst>
              <a:ext uri="{FF2B5EF4-FFF2-40B4-BE49-F238E27FC236}">
                <a16:creationId xmlns:a16="http://schemas.microsoft.com/office/drawing/2014/main" id="{3D8C94E9-CBCA-A75D-1419-EA5A1240A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3683" y="2447662"/>
            <a:ext cx="2537879" cy="1903409"/>
          </a:xfrm>
          <a:prstGeom prst="rect">
            <a:avLst/>
          </a:prstGeom>
        </p:spPr>
      </p:pic>
      <p:pic>
        <p:nvPicPr>
          <p:cNvPr id="20" name="Picture 19">
            <a:extLst>
              <a:ext uri="{FF2B5EF4-FFF2-40B4-BE49-F238E27FC236}">
                <a16:creationId xmlns:a16="http://schemas.microsoft.com/office/drawing/2014/main" id="{02873D4F-2FC8-4B1C-EAE5-15E72A10E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52238" y="2431978"/>
            <a:ext cx="2555803" cy="1916853"/>
          </a:xfrm>
          <a:prstGeom prst="rect">
            <a:avLst/>
          </a:prstGeom>
        </p:spPr>
      </p:pic>
      <p:sp>
        <p:nvSpPr>
          <p:cNvPr id="22" name="TextBox 21">
            <a:extLst>
              <a:ext uri="{FF2B5EF4-FFF2-40B4-BE49-F238E27FC236}">
                <a16:creationId xmlns:a16="http://schemas.microsoft.com/office/drawing/2014/main" id="{7C085A03-0E8C-F92B-B152-1962AE286AC8}"/>
              </a:ext>
            </a:extLst>
          </p:cNvPr>
          <p:cNvSpPr txBox="1"/>
          <p:nvPr/>
        </p:nvSpPr>
        <p:spPr>
          <a:xfrm>
            <a:off x="862070" y="4912256"/>
            <a:ext cx="815160" cy="369332"/>
          </a:xfrm>
          <a:prstGeom prst="rect">
            <a:avLst/>
          </a:prstGeom>
          <a:noFill/>
        </p:spPr>
        <p:txBody>
          <a:bodyPr wrap="none" rtlCol="0">
            <a:spAutoFit/>
          </a:bodyPr>
          <a:lstStyle/>
          <a:p>
            <a:r>
              <a:rPr lang="en-US" dirty="0"/>
              <a:t>Legacy</a:t>
            </a:r>
          </a:p>
        </p:txBody>
      </p:sp>
      <p:sp>
        <p:nvSpPr>
          <p:cNvPr id="23" name="TextBox 22">
            <a:extLst>
              <a:ext uri="{FF2B5EF4-FFF2-40B4-BE49-F238E27FC236}">
                <a16:creationId xmlns:a16="http://schemas.microsoft.com/office/drawing/2014/main" id="{787DB0A9-B0FA-6671-06F0-F50A9CF87FBA}"/>
              </a:ext>
            </a:extLst>
          </p:cNvPr>
          <p:cNvSpPr txBox="1"/>
          <p:nvPr/>
        </p:nvSpPr>
        <p:spPr>
          <a:xfrm>
            <a:off x="2978571" y="4912256"/>
            <a:ext cx="1817292" cy="369332"/>
          </a:xfrm>
          <a:prstGeom prst="rect">
            <a:avLst/>
          </a:prstGeom>
          <a:noFill/>
        </p:spPr>
        <p:txBody>
          <a:bodyPr wrap="none" rtlCol="0">
            <a:spAutoFit/>
          </a:bodyPr>
          <a:lstStyle/>
          <a:p>
            <a:r>
              <a:rPr lang="en-US" dirty="0"/>
              <a:t>Current Metering</a:t>
            </a:r>
          </a:p>
        </p:txBody>
      </p:sp>
      <p:sp>
        <p:nvSpPr>
          <p:cNvPr id="24" name="TextBox 23">
            <a:extLst>
              <a:ext uri="{FF2B5EF4-FFF2-40B4-BE49-F238E27FC236}">
                <a16:creationId xmlns:a16="http://schemas.microsoft.com/office/drawing/2014/main" id="{C86652CE-0456-BA0E-0024-20D73BA75868}"/>
              </a:ext>
            </a:extLst>
          </p:cNvPr>
          <p:cNvSpPr txBox="1"/>
          <p:nvPr/>
        </p:nvSpPr>
        <p:spPr>
          <a:xfrm>
            <a:off x="6067425" y="4860412"/>
            <a:ext cx="1427186" cy="369332"/>
          </a:xfrm>
          <a:prstGeom prst="rect">
            <a:avLst/>
          </a:prstGeom>
          <a:noFill/>
        </p:spPr>
        <p:txBody>
          <a:bodyPr wrap="none" rtlCol="0">
            <a:spAutoFit/>
          </a:bodyPr>
          <a:lstStyle/>
          <a:p>
            <a:r>
              <a:rPr lang="en-US" dirty="0"/>
              <a:t>Future Vision</a:t>
            </a:r>
          </a:p>
        </p:txBody>
      </p:sp>
      <p:pic>
        <p:nvPicPr>
          <p:cNvPr id="26" name="Picture 25">
            <a:extLst>
              <a:ext uri="{FF2B5EF4-FFF2-40B4-BE49-F238E27FC236}">
                <a16:creationId xmlns:a16="http://schemas.microsoft.com/office/drawing/2014/main" id="{FBD7B124-E270-83D8-5C68-2F8B1A60B633}"/>
              </a:ext>
            </a:extLst>
          </p:cNvPr>
          <p:cNvPicPr>
            <a:picLocks noChangeAspect="1"/>
          </p:cNvPicPr>
          <p:nvPr/>
        </p:nvPicPr>
        <p:blipFill>
          <a:blip r:embed="rId4"/>
          <a:stretch>
            <a:fillRect/>
          </a:stretch>
        </p:blipFill>
        <p:spPr>
          <a:xfrm>
            <a:off x="5184139" y="2395590"/>
            <a:ext cx="3498945" cy="2282412"/>
          </a:xfrm>
          <a:prstGeom prst="rect">
            <a:avLst/>
          </a:prstGeom>
          <a:solidFill>
            <a:schemeClr val="bg1"/>
          </a:solidFill>
          <a:ln w="19050">
            <a:solidFill>
              <a:schemeClr val="accent1"/>
            </a:solidFill>
          </a:ln>
        </p:spPr>
      </p:pic>
    </p:spTree>
    <p:extLst>
      <p:ext uri="{BB962C8B-B14F-4D97-AF65-F5344CB8AC3E}">
        <p14:creationId xmlns:p14="http://schemas.microsoft.com/office/powerpoint/2010/main" val="1624441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AB545015-3713-B3EB-ABD4-5409F43D91EF}"/>
              </a:ext>
            </a:extLst>
          </p:cNvPr>
          <p:cNvSpPr>
            <a:spLocks noGrp="1" noChangeArrowheads="1"/>
          </p:cNvSpPr>
          <p:nvPr>
            <p:ph type="title"/>
          </p:nvPr>
        </p:nvSpPr>
        <p:spPr bwMode="auto">
          <a:xfrm>
            <a:off x="1752600" y="3810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sz="2400" b="1" dirty="0">
                <a:solidFill>
                  <a:srgbClr val="FF0000"/>
                </a:solidFill>
                <a:latin typeface="Cabin" charset="0"/>
                <a:cs typeface="Arial" panose="020B0604020202020204" pitchFamily="34" charset="0"/>
              </a:rPr>
              <a:t>Summary</a:t>
            </a:r>
            <a:endParaRPr lang="en-US" altLang="en-US" sz="2400" b="1" dirty="0">
              <a:latin typeface="Arial" panose="020B0604020202020204" pitchFamily="34" charset="0"/>
              <a:cs typeface="Arial" panose="020B0604020202020204" pitchFamily="34" charset="0"/>
            </a:endParaRPr>
          </a:p>
        </p:txBody>
      </p:sp>
      <p:sp>
        <p:nvSpPr>
          <p:cNvPr id="33795" name="Rectangle 1">
            <a:extLst>
              <a:ext uri="{FF2B5EF4-FFF2-40B4-BE49-F238E27FC236}">
                <a16:creationId xmlns:a16="http://schemas.microsoft.com/office/drawing/2014/main" id="{895AF899-9499-A18E-ABEE-A6F2241B3734}"/>
              </a:ext>
            </a:extLst>
          </p:cNvPr>
          <p:cNvSpPr>
            <a:spLocks noChangeArrowheads="1"/>
          </p:cNvSpPr>
          <p:nvPr/>
        </p:nvSpPr>
        <p:spPr bwMode="auto">
          <a:xfrm>
            <a:off x="838200" y="990600"/>
            <a:ext cx="4191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cs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defRPr>
            </a:lvl9pPr>
          </a:lstStyle>
          <a:p>
            <a:pPr marL="285750" indent="-285750">
              <a:buFont typeface="Arial" panose="020B0604020202020204" pitchFamily="34" charset="0"/>
              <a:buChar char="•"/>
            </a:pPr>
            <a:r>
              <a:rPr lang="en-US" altLang="en-US" dirty="0"/>
              <a:t>This solution gave PG&amp;E a Utility biased disconnect/reconnect solution using the meter’s disconnect switch </a:t>
            </a:r>
          </a:p>
          <a:p>
            <a:pPr marL="285750" indent="-285750">
              <a:buFont typeface="Arial" panose="020B0604020202020204" pitchFamily="34" charset="0"/>
              <a:buChar char="•"/>
            </a:pPr>
            <a:r>
              <a:rPr lang="en-US" altLang="en-US" dirty="0"/>
              <a:t>This solution is owned by the Utility and precludes a third party from getting between the meter and the socket.  This is the key differentiator.  Many utilities have no issue with a third party in this space.  Dan gave a great presentations on robust and reliable devices that fill this niche.  This case study takes the alternate road. </a:t>
            </a:r>
          </a:p>
          <a:p>
            <a:pPr marL="285750" indent="-285750">
              <a:buFont typeface="Arial" panose="020B0604020202020204" pitchFamily="34" charset="0"/>
              <a:buChar char="•"/>
            </a:pPr>
            <a:r>
              <a:rPr lang="en-US" altLang="en-US" dirty="0"/>
              <a:t>This solution plans for the future and the new types of loads and devices that create a need to switch the service on and off the grid, using a utility biased solution.</a:t>
            </a:r>
          </a:p>
        </p:txBody>
      </p:sp>
      <p:sp>
        <p:nvSpPr>
          <p:cNvPr id="5" name="Rectangle 4">
            <a:extLst>
              <a:ext uri="{FF2B5EF4-FFF2-40B4-BE49-F238E27FC236}">
                <a16:creationId xmlns:a16="http://schemas.microsoft.com/office/drawing/2014/main" id="{99FCC6E6-5D6D-76FD-C9D9-C5D1DE3F5F58}"/>
              </a:ext>
            </a:extLst>
          </p:cNvPr>
          <p:cNvSpPr txBox="1">
            <a:spLocks noChangeArrowheads="1"/>
          </p:cNvSpPr>
          <p:nvPr/>
        </p:nvSpPr>
        <p:spPr bwMode="auto">
          <a:xfrm>
            <a:off x="2981325" y="1447800"/>
            <a:ext cx="3087688" cy="793750"/>
          </a:xfrm>
          <a:prstGeom prst="rect">
            <a:avLst/>
          </a:prstGeom>
          <a:noFill/>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eaLnBrk="1" hangingPunct="1">
              <a:defRPr/>
            </a:pPr>
            <a:endParaRPr lang="en-US" altLang="en-US" sz="2400" b="1" kern="0" dirty="0">
              <a:latin typeface="Arial" pitchFamily="34" charset="0"/>
              <a:cs typeface="Arial" pitchFamily="34" charset="0"/>
            </a:endParaRPr>
          </a:p>
        </p:txBody>
      </p:sp>
      <p:pic>
        <p:nvPicPr>
          <p:cNvPr id="33797" name="Picture 2">
            <a:extLst>
              <a:ext uri="{FF2B5EF4-FFF2-40B4-BE49-F238E27FC236}">
                <a16:creationId xmlns:a16="http://schemas.microsoft.com/office/drawing/2014/main" id="{D92C7B73-D0C5-5271-AEBB-0954B6215554}"/>
              </a:ext>
            </a:extLst>
          </p:cNvPr>
          <p:cNvPicPr>
            <a:picLocks noChangeAspect="1"/>
          </p:cNvPicPr>
          <p:nvPr/>
        </p:nvPicPr>
        <p:blipFill>
          <a:blip r:embed="rId3">
            <a:extLst>
              <a:ext uri="{28A0092B-C50C-407E-A947-70E740481C1C}">
                <a14:useLocalDpi xmlns:a14="http://schemas.microsoft.com/office/drawing/2010/main" val="0"/>
              </a:ext>
            </a:extLst>
          </a:blip>
          <a:srcRect b="8344"/>
          <a:stretch>
            <a:fillRect/>
          </a:stretch>
        </p:blipFill>
        <p:spPr bwMode="auto">
          <a:xfrm>
            <a:off x="5181600" y="2590800"/>
            <a:ext cx="331946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dirty="0">
                <a:latin typeface="+mj-lt"/>
                <a:cs typeface="Arial" panose="020B0604020202020204" pitchFamily="34" charset="0"/>
              </a:rPr>
              <a:t>Questions and Discussion</a:t>
            </a:r>
          </a:p>
        </p:txBody>
      </p:sp>
      <p:sp>
        <p:nvSpPr>
          <p:cNvPr id="9" name="Rectangle 5">
            <a:extLst>
              <a:ext uri="{FF2B5EF4-FFF2-40B4-BE49-F238E27FC236}">
                <a16:creationId xmlns:a16="http://schemas.microsoft.com/office/drawing/2014/main" id="{2FE8F9E2-C6BB-3ED2-0D0D-AC9DB0B5D74B}"/>
              </a:ext>
            </a:extLst>
          </p:cNvPr>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a:buNone/>
            </a:pPr>
            <a:r>
              <a:rPr lang="en-US" altLang="en-US" sz="2400" b="1" dirty="0">
                <a:latin typeface="Arial"/>
                <a:cs typeface="Arial"/>
              </a:rPr>
              <a:t>TESCO Metering </a:t>
            </a:r>
            <a:r>
              <a:rPr lang="en-US" altLang="en-US" sz="1800" i="1" dirty="0">
                <a:latin typeface="Arial"/>
                <a:cs typeface="Arial"/>
              </a:rPr>
              <a:t>Bristol, PA</a:t>
            </a:r>
          </a:p>
          <a:p>
            <a:pPr algn="ctr" eaLnBrk="1" hangingPunct="1">
              <a:buFontTx/>
              <a:buNone/>
            </a:pPr>
            <a:r>
              <a:rPr lang="en-US" altLang="en-US" sz="2400" dirty="0">
                <a:solidFill>
                  <a:schemeClr val="accent6">
                    <a:lumMod val="50000"/>
                  </a:schemeClr>
                </a:solidFill>
                <a:latin typeface="Arial" panose="020B0604020202020204" pitchFamily="34" charset="0"/>
                <a:cs typeface="Arial" panose="020B0604020202020204" pitchFamily="34" charset="0"/>
              </a:rPr>
              <a:t>215.228.0500</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chemeClr val="accent6">
                    <a:lumMod val="50000"/>
                  </a:schemeClr>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
        <p:nvSpPr>
          <p:cNvPr id="2" name="Footer Placeholder 1">
            <a:extLst>
              <a:ext uri="{FF2B5EF4-FFF2-40B4-BE49-F238E27FC236}">
                <a16:creationId xmlns:a16="http://schemas.microsoft.com/office/drawing/2014/main" id="{8DA3292B-757C-35F5-664D-389BC7452D0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EA31A7D-D387-7CBC-E6A1-2C80059B3772}"/>
              </a:ext>
            </a:extLst>
          </p:cNvPr>
          <p:cNvSpPr>
            <a:spLocks noGrp="1"/>
          </p:cNvSpPr>
          <p:nvPr>
            <p:ph type="sldNum" sz="quarter" idx="4"/>
          </p:nvPr>
        </p:nvSpPr>
        <p:spPr/>
        <p:txBody>
          <a:bodyPr/>
          <a:lstStyle/>
          <a:p>
            <a:fld id="{4BEAC4C4-F0A7-4B61-A827-E4198D078267}" type="slidenum">
              <a:rPr lang="en-US" smtClean="0"/>
              <a:t>28</a:t>
            </a:fld>
            <a:endParaRPr lang="en-US" dirty="0"/>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pic>
        <p:nvPicPr>
          <p:cNvPr id="8"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8817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27F18868-B856-926E-4A9B-C0C9F8BC3AB9}"/>
              </a:ext>
            </a:extLst>
          </p:cNvPr>
          <p:cNvSpPr txBox="1">
            <a:spLocks noChangeArrowheads="1"/>
          </p:cNvSpPr>
          <p:nvPr/>
        </p:nvSpPr>
        <p:spPr bwMode="auto">
          <a:xfrm>
            <a:off x="871105" y="5134407"/>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chemeClr val="accent1"/>
                </a:solidFill>
                <a:latin typeface="Arial"/>
                <a:cs typeface="Arial"/>
              </a:rPr>
              <a:t>ISO 9001:2015 Certified Quality Company</a:t>
            </a:r>
          </a:p>
          <a:p>
            <a:pPr algn="ctr" eaLnBrk="1" hangingPunct="1">
              <a:spcBef>
                <a:spcPct val="0"/>
              </a:spcBef>
              <a:buFontTx/>
              <a:buNone/>
            </a:pPr>
            <a:r>
              <a:rPr lang="en-US" altLang="en-US" sz="1400" b="1" dirty="0">
                <a:solidFill>
                  <a:schemeClr val="accent1"/>
                </a:solidFill>
                <a:latin typeface="Arial"/>
                <a:cs typeface="Arial"/>
              </a:rPr>
              <a:t>ISO 17025:2017 Accredited Laboratory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B6C9-3971-1203-8AB1-6AE5F8411F35}"/>
              </a:ext>
            </a:extLst>
          </p:cNvPr>
          <p:cNvSpPr>
            <a:spLocks noGrp="1"/>
          </p:cNvSpPr>
          <p:nvPr>
            <p:ph type="title"/>
          </p:nvPr>
        </p:nvSpPr>
        <p:spPr/>
        <p:txBody>
          <a:bodyPr/>
          <a:lstStyle/>
          <a:p>
            <a:r>
              <a:rPr lang="en-US" dirty="0"/>
              <a:t>Tesco hospitality suite</a:t>
            </a:r>
          </a:p>
        </p:txBody>
      </p:sp>
      <p:sp>
        <p:nvSpPr>
          <p:cNvPr id="3" name="Footer Placeholder 2">
            <a:extLst>
              <a:ext uri="{FF2B5EF4-FFF2-40B4-BE49-F238E27FC236}">
                <a16:creationId xmlns:a16="http://schemas.microsoft.com/office/drawing/2014/main" id="{F1464154-F655-E10E-C8E5-37B8882F4E3D}"/>
              </a:ext>
            </a:extLst>
          </p:cNvPr>
          <p:cNvSpPr>
            <a:spLocks noGrp="1"/>
          </p:cNvSpPr>
          <p:nvPr>
            <p:ph type="ftr" sz="quarter" idx="3"/>
          </p:nvPr>
        </p:nvSpPr>
        <p:spPr/>
        <p:txBody>
          <a:bodyPr/>
          <a:lstStyle/>
          <a:p>
            <a:r>
              <a:rPr lang="en-US"/>
              <a:t>www.tescometering.com</a:t>
            </a:r>
            <a:endParaRPr lang="en-US" dirty="0"/>
          </a:p>
        </p:txBody>
      </p:sp>
      <p:sp>
        <p:nvSpPr>
          <p:cNvPr id="4" name="Slide Number Placeholder 3">
            <a:extLst>
              <a:ext uri="{FF2B5EF4-FFF2-40B4-BE49-F238E27FC236}">
                <a16:creationId xmlns:a16="http://schemas.microsoft.com/office/drawing/2014/main" id="{25BAB8D8-D9CF-96FF-FF3C-900C5CBEDD5D}"/>
              </a:ext>
            </a:extLst>
          </p:cNvPr>
          <p:cNvSpPr>
            <a:spLocks noGrp="1"/>
          </p:cNvSpPr>
          <p:nvPr>
            <p:ph type="sldNum" sz="quarter" idx="4"/>
          </p:nvPr>
        </p:nvSpPr>
        <p:spPr/>
        <p:txBody>
          <a:bodyPr/>
          <a:lstStyle/>
          <a:p>
            <a:fld id="{4BEAC4C4-F0A7-4B61-A827-E4198D078267}" type="slidenum">
              <a:rPr lang="en-US" smtClean="0"/>
              <a:t>29</a:t>
            </a:fld>
            <a:endParaRPr lang="en-US" dirty="0"/>
          </a:p>
        </p:txBody>
      </p:sp>
      <p:pic>
        <p:nvPicPr>
          <p:cNvPr id="6" name="Picture 5" descr="A picture containing text, screenshot, font, logo&#10;&#10;Description automatically generated">
            <a:extLst>
              <a:ext uri="{FF2B5EF4-FFF2-40B4-BE49-F238E27FC236}">
                <a16:creationId xmlns:a16="http://schemas.microsoft.com/office/drawing/2014/main" id="{0A870157-18FC-1999-ED37-F2877900B3AF}"/>
              </a:ext>
            </a:extLst>
          </p:cNvPr>
          <p:cNvPicPr>
            <a:picLocks noChangeAspect="1"/>
          </p:cNvPicPr>
          <p:nvPr/>
        </p:nvPicPr>
        <p:blipFill rotWithShape="1">
          <a:blip r:embed="rId2">
            <a:extLst>
              <a:ext uri="{28A0092B-C50C-407E-A947-70E740481C1C}">
                <a14:useLocalDpi xmlns:a14="http://schemas.microsoft.com/office/drawing/2010/main" val="0"/>
              </a:ext>
            </a:extLst>
          </a:blip>
          <a:srcRect t="74767" r="23434"/>
          <a:stretch/>
        </p:blipFill>
        <p:spPr>
          <a:xfrm>
            <a:off x="1143000" y="5135613"/>
            <a:ext cx="5254316" cy="1338037"/>
          </a:xfrm>
          <a:prstGeom prst="rect">
            <a:avLst/>
          </a:prstGeom>
        </p:spPr>
      </p:pic>
      <p:sp>
        <p:nvSpPr>
          <p:cNvPr id="7" name="TextBox 6">
            <a:extLst>
              <a:ext uri="{FF2B5EF4-FFF2-40B4-BE49-F238E27FC236}">
                <a16:creationId xmlns:a16="http://schemas.microsoft.com/office/drawing/2014/main" id="{D52C5956-4E95-7320-E35C-81185E2C23DF}"/>
              </a:ext>
            </a:extLst>
          </p:cNvPr>
          <p:cNvSpPr txBox="1"/>
          <p:nvPr/>
        </p:nvSpPr>
        <p:spPr>
          <a:xfrm>
            <a:off x="1943096" y="2595800"/>
            <a:ext cx="5746699" cy="1200329"/>
          </a:xfrm>
          <a:prstGeom prst="rect">
            <a:avLst/>
          </a:prstGeom>
          <a:noFill/>
        </p:spPr>
        <p:txBody>
          <a:bodyPr wrap="square" rtlCol="0">
            <a:spAutoFit/>
          </a:bodyPr>
          <a:lstStyle/>
          <a:p>
            <a:r>
              <a:rPr lang="en-US" b="0" i="0" u="none" strike="noStrike" dirty="0">
                <a:solidFill>
                  <a:srgbClr val="212121"/>
                </a:solidFill>
                <a:effectLst/>
                <a:latin typeface="Calibri" panose="020F0502020204030204" pitchFamily="34" charset="0"/>
              </a:rPr>
              <a:t>We would like you to join us in the TESCO Hospitality Suite for networking and more discussions about metering.  The discussion will not be exclusively metering……….but we love metering and that is the most common topic.</a:t>
            </a:r>
            <a:endParaRPr lang="en-US" dirty="0"/>
          </a:p>
        </p:txBody>
      </p:sp>
      <p:sp>
        <p:nvSpPr>
          <p:cNvPr id="8" name="Rectangle 7">
            <a:extLst>
              <a:ext uri="{FF2B5EF4-FFF2-40B4-BE49-F238E27FC236}">
                <a16:creationId xmlns:a16="http://schemas.microsoft.com/office/drawing/2014/main" id="{623682C9-A681-9A87-F88C-1911C7A742E9}"/>
              </a:ext>
            </a:extLst>
          </p:cNvPr>
          <p:cNvSpPr/>
          <p:nvPr/>
        </p:nvSpPr>
        <p:spPr>
          <a:xfrm>
            <a:off x="1748393" y="4134684"/>
            <a:ext cx="6136103" cy="523220"/>
          </a:xfrm>
          <a:prstGeom prst="rect">
            <a:avLst/>
          </a:prstGeom>
          <a:noFill/>
        </p:spPr>
        <p:txBody>
          <a:bodyPr wrap="none" lIns="91440" tIns="45720" rIns="91440" bIns="45720">
            <a:spAutoFit/>
          </a:bodyPr>
          <a:lstStyle/>
          <a:p>
            <a:pPr algn="ctr"/>
            <a:r>
              <a:rPr lang="en-US" sz="2800" b="0" cap="none" spc="0" dirty="0">
                <a:ln w="0"/>
                <a:solidFill>
                  <a:srgbClr val="CF2137"/>
                </a:solidFill>
                <a:effectLst>
                  <a:outerShdw blurRad="38100" dist="25400" dir="5400000" algn="ctr" rotWithShape="0">
                    <a:srgbClr val="6E747A">
                      <a:alpha val="43000"/>
                    </a:srgbClr>
                  </a:outerShdw>
                </a:effectLst>
              </a:rPr>
              <a:t>TESCO Hospitality Suite – Brighton Tower</a:t>
            </a:r>
          </a:p>
        </p:txBody>
      </p:sp>
      <p:sp>
        <p:nvSpPr>
          <p:cNvPr id="9" name="TextBox 8">
            <a:extLst>
              <a:ext uri="{FF2B5EF4-FFF2-40B4-BE49-F238E27FC236}">
                <a16:creationId xmlns:a16="http://schemas.microsoft.com/office/drawing/2014/main" id="{04233134-371D-AE85-AB7A-3FAA4156EBF4}"/>
              </a:ext>
            </a:extLst>
          </p:cNvPr>
          <p:cNvSpPr txBox="1"/>
          <p:nvPr/>
        </p:nvSpPr>
        <p:spPr>
          <a:xfrm>
            <a:off x="2438682" y="4627127"/>
            <a:ext cx="4582886" cy="369332"/>
          </a:xfrm>
          <a:prstGeom prst="rect">
            <a:avLst/>
          </a:prstGeom>
          <a:noFill/>
        </p:spPr>
        <p:txBody>
          <a:bodyPr wrap="square" rtlCol="0">
            <a:spAutoFit/>
          </a:bodyPr>
          <a:lstStyle/>
          <a:p>
            <a:r>
              <a:rPr lang="en-US" dirty="0"/>
              <a:t>Tuesday 8:00 PM – 10:00 PM</a:t>
            </a:r>
          </a:p>
        </p:txBody>
      </p:sp>
      <p:pic>
        <p:nvPicPr>
          <p:cNvPr id="10" name="Picture 9" descr="A picture containing text, screenshot, font, logo&#10;&#10;Description automatically generated">
            <a:extLst>
              <a:ext uri="{FF2B5EF4-FFF2-40B4-BE49-F238E27FC236}">
                <a16:creationId xmlns:a16="http://schemas.microsoft.com/office/drawing/2014/main" id="{7BC21819-DC4C-4763-494B-CBBD4A4215A5}"/>
              </a:ext>
            </a:extLst>
          </p:cNvPr>
          <p:cNvPicPr>
            <a:picLocks noChangeAspect="1"/>
          </p:cNvPicPr>
          <p:nvPr/>
        </p:nvPicPr>
        <p:blipFill rotWithShape="1">
          <a:blip r:embed="rId2">
            <a:extLst>
              <a:ext uri="{28A0092B-C50C-407E-A947-70E740481C1C}">
                <a14:useLocalDpi xmlns:a14="http://schemas.microsoft.com/office/drawing/2010/main" val="0"/>
              </a:ext>
            </a:extLst>
          </a:blip>
          <a:srcRect t="101" b="77262"/>
          <a:stretch/>
        </p:blipFill>
        <p:spPr>
          <a:xfrm>
            <a:off x="1385205" y="1235908"/>
            <a:ext cx="6862483" cy="1200329"/>
          </a:xfrm>
          <a:prstGeom prst="rect">
            <a:avLst/>
          </a:prstGeom>
          <a:solidFill>
            <a:srgbClr val="CF2137"/>
          </a:solidFill>
        </p:spPr>
      </p:pic>
      <p:pic>
        <p:nvPicPr>
          <p:cNvPr id="5" name="Picture 4" descr="A red and black logo&#10;&#10;Description automatically generated">
            <a:extLst>
              <a:ext uri="{FF2B5EF4-FFF2-40B4-BE49-F238E27FC236}">
                <a16:creationId xmlns:a16="http://schemas.microsoft.com/office/drawing/2014/main" id="{19274C7C-959D-EA58-2AFB-66F711E9B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372" y="5340060"/>
            <a:ext cx="1596298" cy="973803"/>
          </a:xfrm>
          <a:prstGeom prst="rect">
            <a:avLst/>
          </a:prstGeom>
        </p:spPr>
      </p:pic>
    </p:spTree>
    <p:extLst>
      <p:ext uri="{BB962C8B-B14F-4D97-AF65-F5344CB8AC3E}">
        <p14:creationId xmlns:p14="http://schemas.microsoft.com/office/powerpoint/2010/main" val="349221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a:extLst>
              <a:ext uri="{FF2B5EF4-FFF2-40B4-BE49-F238E27FC236}">
                <a16:creationId xmlns:a16="http://schemas.microsoft.com/office/drawing/2014/main" id="{98444B0D-C04F-CE3B-4564-4B3E063A129D}"/>
              </a:ext>
            </a:extLst>
          </p:cNvPr>
          <p:cNvSpPr txBox="1">
            <a:spLocks noChangeArrowheads="1"/>
          </p:cNvSpPr>
          <p:nvPr/>
        </p:nvSpPr>
        <p:spPr bwMode="auto">
          <a:xfrm>
            <a:off x="228600" y="1350963"/>
            <a:ext cx="8039100" cy="1643527"/>
          </a:xfrm>
          <a:prstGeom prst="rect">
            <a:avLst/>
          </a:prstGeom>
          <a:noFill/>
          <a:ln>
            <a:noFill/>
          </a:ln>
          <a:effectLst/>
        </p:spPr>
        <p:txBody>
          <a:bodyPr>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457200" lvl="1" indent="0" algn="ctr">
              <a:spcBef>
                <a:spcPct val="30000"/>
              </a:spcBef>
              <a:defRPr/>
            </a:pPr>
            <a:r>
              <a:rPr lang="en-US" sz="2800" b="1" dirty="0">
                <a:solidFill>
                  <a:srgbClr val="CF2137"/>
                </a:solidFill>
              </a:rPr>
              <a:t>The Issue</a:t>
            </a:r>
            <a:r>
              <a:rPr lang="en-US" sz="3600" b="1" dirty="0">
                <a:solidFill>
                  <a:srgbClr val="CF2137"/>
                </a:solidFill>
              </a:rPr>
              <a:t>:</a:t>
            </a:r>
          </a:p>
          <a:p>
            <a:pPr marL="457200" lvl="1" indent="0">
              <a:spcBef>
                <a:spcPct val="30000"/>
              </a:spcBef>
              <a:defRPr/>
            </a:pPr>
            <a:r>
              <a:rPr lang="en-US" altLang="en-US" dirty="0">
                <a:cs typeface="+mn-cs"/>
              </a:rPr>
              <a:t>What is needed is a safe way of </a:t>
            </a:r>
            <a:r>
              <a:rPr lang="en-US" sz="1800" dirty="0">
                <a:effectLst/>
                <a:latin typeface="Aptos" panose="020B0004020202020204" pitchFamily="34" charset="0"/>
                <a:ea typeface="Aptos" panose="020B0004020202020204" pitchFamily="34" charset="0"/>
                <a:cs typeface="Times New Roman" panose="02020603050405020304" pitchFamily="18" charset="0"/>
              </a:rPr>
              <a:t>switching the power supply source from the utility grid to a backup generator in the event of a power outage. </a:t>
            </a:r>
            <a:endParaRPr lang="en-US" altLang="en-US" dirty="0">
              <a:cs typeface="+mn-cs"/>
            </a:endParaRPr>
          </a:p>
          <a:p>
            <a:pPr lvl="1">
              <a:spcBef>
                <a:spcPct val="30000"/>
              </a:spcBef>
              <a:defRPr/>
            </a:pPr>
            <a:endParaRPr lang="en-US" altLang="en-US" dirty="0">
              <a:cs typeface="+mn-cs"/>
            </a:endParaRPr>
          </a:p>
        </p:txBody>
      </p:sp>
      <p:sp>
        <p:nvSpPr>
          <p:cNvPr id="3" name="Title 2">
            <a:extLst>
              <a:ext uri="{FF2B5EF4-FFF2-40B4-BE49-F238E27FC236}">
                <a16:creationId xmlns:a16="http://schemas.microsoft.com/office/drawing/2014/main" id="{FCA238C5-E447-212F-ABF5-29F4A0565F3E}"/>
              </a:ext>
            </a:extLst>
          </p:cNvPr>
          <p:cNvSpPr>
            <a:spLocks noGrp="1"/>
          </p:cNvSpPr>
          <p:nvPr>
            <p:ph type="title"/>
          </p:nvPr>
        </p:nvSpPr>
        <p:spPr/>
        <p:txBody>
          <a:bodyPr/>
          <a:lstStyle/>
          <a:p>
            <a:r>
              <a:rPr lang="en-US" dirty="0">
                <a:solidFill>
                  <a:srgbClr val="CF2137"/>
                </a:solidFill>
              </a:rPr>
              <a:t>Job One--Protecting property</a:t>
            </a:r>
          </a:p>
        </p:txBody>
      </p:sp>
      <p:pic>
        <p:nvPicPr>
          <p:cNvPr id="71682" name="Picture 2" descr="Safety in a Power Outage">
            <a:extLst>
              <a:ext uri="{FF2B5EF4-FFF2-40B4-BE49-F238E27FC236}">
                <a16:creationId xmlns:a16="http://schemas.microsoft.com/office/drawing/2014/main" id="{A84D5E41-145C-7CC0-959F-9329588DB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819400"/>
            <a:ext cx="7086600" cy="353099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D4C7D763-0704-4E6D-0875-10B41B25D7A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34D92551-1158-FF44-28A0-80D77BC40080}"/>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3</a:t>
            </a:fld>
            <a:endParaRPr lang="en-US" dirty="0"/>
          </a:p>
        </p:txBody>
      </p:sp>
    </p:spTree>
    <p:extLst>
      <p:ext uri="{BB962C8B-B14F-4D97-AF65-F5344CB8AC3E}">
        <p14:creationId xmlns:p14="http://schemas.microsoft.com/office/powerpoint/2010/main" val="394843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del of a city with cars and buildings&#10;&#10;Description automatically generated">
            <a:extLst>
              <a:ext uri="{FF2B5EF4-FFF2-40B4-BE49-F238E27FC236}">
                <a16:creationId xmlns:a16="http://schemas.microsoft.com/office/drawing/2014/main" id="{33C581D5-6834-11BC-5909-CABCD29DF9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0"/>
            <a:ext cx="9144000" cy="5143500"/>
          </a:xfrm>
          <a:prstGeom prst="rect">
            <a:avLst/>
          </a:prstGeom>
        </p:spPr>
      </p:pic>
      <p:sp>
        <p:nvSpPr>
          <p:cNvPr id="5" name="Rounded Rectangle 4">
            <a:extLst>
              <a:ext uri="{FF2B5EF4-FFF2-40B4-BE49-F238E27FC236}">
                <a16:creationId xmlns:a16="http://schemas.microsoft.com/office/drawing/2014/main" id="{DFB8748E-7CE3-635D-FBC7-C2A2529879EE}"/>
              </a:ext>
            </a:extLst>
          </p:cNvPr>
          <p:cNvSpPr/>
          <p:nvPr/>
        </p:nvSpPr>
        <p:spPr>
          <a:xfrm rot="10800000">
            <a:off x="934278" y="4198247"/>
            <a:ext cx="4929809" cy="1049392"/>
          </a:xfrm>
          <a:prstGeom prst="roundRect">
            <a:avLst>
              <a:gd name="adj" fmla="val 8334"/>
            </a:avLst>
          </a:prstGeom>
          <a:gradFill>
            <a:gsLst>
              <a:gs pos="0">
                <a:srgbClr val="0056B4">
                  <a:alpha val="80000"/>
                </a:srgbClr>
              </a:gs>
              <a:gs pos="100000">
                <a:srgbClr val="0056B4">
                  <a:alpha val="2500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45DA6BA-6DC4-F09D-2D1A-B1755B77C0A5}"/>
              </a:ext>
            </a:extLst>
          </p:cNvPr>
          <p:cNvSpPr txBox="1">
            <a:spLocks/>
          </p:cNvSpPr>
          <p:nvPr/>
        </p:nvSpPr>
        <p:spPr>
          <a:xfrm>
            <a:off x="3399182" y="-94445"/>
            <a:ext cx="7772400" cy="1049401"/>
          </a:xfrm>
          <a:prstGeom prst="rect">
            <a:avLst/>
          </a:prstGeom>
        </p:spPr>
        <p:txBody>
          <a:bodyPr lIns="0" tIns="0" rIns="0" bIns="0" anchor="ctr" anchorCtr="0">
            <a:normAutofit/>
          </a:bodyPr>
          <a:lstStyle>
            <a:lvl1pPr algn="ctr" defTabSz="457200" rtl="0" eaLnBrk="1" latinLnBrk="0" hangingPunct="1">
              <a:spcBef>
                <a:spcPct val="0"/>
              </a:spcBef>
              <a:buNone/>
              <a:defRPr sz="3200" b="1" i="0" kern="1200">
                <a:solidFill>
                  <a:schemeClr val="tx1"/>
                </a:solidFill>
                <a:latin typeface="Arial"/>
                <a:ea typeface="+mj-ea"/>
                <a:cs typeface="Arial"/>
              </a:defRPr>
            </a:lvl1pPr>
          </a:lstStyle>
          <a:p>
            <a:r>
              <a:rPr lang="en-US" dirty="0">
                <a:solidFill>
                  <a:srgbClr val="FF0000"/>
                </a:solidFill>
              </a:rPr>
              <a:t>PG&amp;E’s Dilemma</a:t>
            </a:r>
          </a:p>
        </p:txBody>
      </p:sp>
      <p:sp>
        <p:nvSpPr>
          <p:cNvPr id="2" name="Title 1">
            <a:extLst>
              <a:ext uri="{FF2B5EF4-FFF2-40B4-BE49-F238E27FC236}">
                <a16:creationId xmlns:a16="http://schemas.microsoft.com/office/drawing/2014/main" id="{142994E5-3124-9E62-FA7F-E27E4FB2C3B4}"/>
              </a:ext>
            </a:extLst>
          </p:cNvPr>
          <p:cNvSpPr>
            <a:spLocks noGrp="1"/>
          </p:cNvSpPr>
          <p:nvPr>
            <p:ph type="title"/>
          </p:nvPr>
        </p:nvSpPr>
        <p:spPr>
          <a:xfrm>
            <a:off x="1799684" y="1020806"/>
            <a:ext cx="7208107" cy="679832"/>
          </a:xfrm>
        </p:spPr>
        <p:txBody>
          <a:bodyPr/>
          <a:lstStyle/>
          <a:p>
            <a:endParaRPr lang="en-US" dirty="0">
              <a:solidFill>
                <a:schemeClr val="bg1"/>
              </a:solidFill>
            </a:endParaRPr>
          </a:p>
        </p:txBody>
      </p:sp>
      <p:cxnSp>
        <p:nvCxnSpPr>
          <p:cNvPr id="8" name="Straight Connector 7">
            <a:extLst>
              <a:ext uri="{FF2B5EF4-FFF2-40B4-BE49-F238E27FC236}">
                <a16:creationId xmlns:a16="http://schemas.microsoft.com/office/drawing/2014/main" id="{A6CC1850-A466-91B0-3FA4-973E1D3CE432}"/>
              </a:ext>
            </a:extLst>
          </p:cNvPr>
          <p:cNvCxnSpPr/>
          <p:nvPr/>
        </p:nvCxnSpPr>
        <p:spPr>
          <a:xfrm>
            <a:off x="685800" y="1906652"/>
            <a:ext cx="7772400" cy="0"/>
          </a:xfrm>
          <a:prstGeom prst="line">
            <a:avLst/>
          </a:prstGeom>
          <a:ln w="28575" cmpd="sng">
            <a:solidFill>
              <a:srgbClr val="0E6EB0"/>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1">
            <a:extLst>
              <a:ext uri="{FF2B5EF4-FFF2-40B4-BE49-F238E27FC236}">
                <a16:creationId xmlns:a16="http://schemas.microsoft.com/office/drawing/2014/main" id="{D3BBB199-FA42-2981-4475-CE4DD7BFC28C}"/>
              </a:ext>
            </a:extLst>
          </p:cNvPr>
          <p:cNvSpPr txBox="1">
            <a:spLocks/>
          </p:cNvSpPr>
          <p:nvPr/>
        </p:nvSpPr>
        <p:spPr>
          <a:xfrm>
            <a:off x="1083365" y="4200034"/>
            <a:ext cx="4780722" cy="12101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Calibri" panose="020F0502020204030204" pitchFamily="34" charset="0"/>
                <a:cs typeface="Calibri" panose="020F0502020204030204" pitchFamily="34" charset="0"/>
              </a:rPr>
              <a:t>PG&amp;E’s customer’s and The California  Public Utility Commission asked/demanded that PG&amp;E provide help to prepare for the next outage(s).</a:t>
            </a:r>
          </a:p>
          <a:p>
            <a:pPr marL="0" indent="0" defTabSz="871194">
              <a:spcBef>
                <a:spcPts val="0"/>
              </a:spcBef>
              <a:buNone/>
              <a:defRPr/>
            </a:pPr>
            <a:endParaRPr lang="en-US" sz="500" dirty="0">
              <a:solidFill>
                <a:schemeClr val="bg1"/>
              </a:solidFill>
              <a:latin typeface="Candara" panose="020E0502030303020204" pitchFamily="34" charset="0"/>
            </a:endParaRPr>
          </a:p>
          <a:p>
            <a:pPr marL="0" indent="0" defTabSz="871194">
              <a:spcBef>
                <a:spcPts val="0"/>
              </a:spcBef>
              <a:buNone/>
              <a:defRPr/>
            </a:pPr>
            <a:endParaRPr lang="en-US" sz="200" dirty="0">
              <a:solidFill>
                <a:schemeClr val="bg1"/>
              </a:solidFill>
              <a:latin typeface="Candara" panose="020E0502030303020204" pitchFamily="34" charset="0"/>
            </a:endParaRPr>
          </a:p>
          <a:p>
            <a:pPr marL="0" indent="0" defTabSz="871194">
              <a:spcBef>
                <a:spcPts val="0"/>
              </a:spcBef>
              <a:buNone/>
              <a:defRPr/>
            </a:pPr>
            <a:endParaRPr lang="en-US" sz="200" dirty="0">
              <a:solidFill>
                <a:schemeClr val="bg1"/>
              </a:solidFill>
              <a:latin typeface="Candara" panose="020E0502030303020204" pitchFamily="34" charset="0"/>
            </a:endParaRPr>
          </a:p>
          <a:p>
            <a:pPr marL="0" indent="0" defTabSz="871194">
              <a:spcBef>
                <a:spcPts val="0"/>
              </a:spcBef>
              <a:buNone/>
              <a:defRPr/>
            </a:pPr>
            <a:endParaRPr lang="en-US" sz="200" dirty="0">
              <a:solidFill>
                <a:schemeClr val="bg1"/>
              </a:solidFill>
              <a:latin typeface="Candara" panose="020E0502030303020204" pitchFamily="34" charset="0"/>
            </a:endParaRPr>
          </a:p>
          <a:p>
            <a:pPr marL="0" indent="0" defTabSz="871194">
              <a:spcBef>
                <a:spcPts val="0"/>
              </a:spcBef>
              <a:buNone/>
              <a:defRPr/>
            </a:pPr>
            <a:endParaRPr lang="en-US" sz="200" dirty="0">
              <a:solidFill>
                <a:schemeClr val="bg1"/>
              </a:solidFill>
              <a:latin typeface="Candara" panose="020E0502030303020204" pitchFamily="34" charset="0"/>
            </a:endParaRPr>
          </a:p>
          <a:p>
            <a:pPr marL="0" indent="0" defTabSz="871194">
              <a:spcBef>
                <a:spcPts val="0"/>
              </a:spcBef>
              <a:buNone/>
              <a:defRPr/>
            </a:pPr>
            <a:endParaRPr lang="en-US" sz="200" dirty="0">
              <a:solidFill>
                <a:schemeClr val="bg1"/>
              </a:solidFill>
              <a:latin typeface="Candara" panose="020E0502030303020204" pitchFamily="34" charset="0"/>
            </a:endParaRPr>
          </a:p>
          <a:p>
            <a:pPr marL="0" indent="0" defTabSz="871194">
              <a:spcBef>
                <a:spcPts val="0"/>
              </a:spcBef>
              <a:buNone/>
              <a:defRPr/>
            </a:pPr>
            <a:r>
              <a:rPr lang="en-US" sz="200" dirty="0">
                <a:solidFill>
                  <a:schemeClr val="bg1"/>
                </a:solidFill>
                <a:latin typeface="Candara" panose="020E0502030303020204" pitchFamily="34" charset="0"/>
              </a:rPr>
              <a:t>  </a:t>
            </a:r>
          </a:p>
        </p:txBody>
      </p:sp>
      <p:sp>
        <p:nvSpPr>
          <p:cNvPr id="6" name="TextBox 5">
            <a:extLst>
              <a:ext uri="{FF2B5EF4-FFF2-40B4-BE49-F238E27FC236}">
                <a16:creationId xmlns:a16="http://schemas.microsoft.com/office/drawing/2014/main" id="{4C476FE2-1C13-447E-1C79-DE4F5A8AED6F}"/>
              </a:ext>
            </a:extLst>
          </p:cNvPr>
          <p:cNvSpPr txBox="1"/>
          <p:nvPr/>
        </p:nvSpPr>
        <p:spPr>
          <a:xfrm>
            <a:off x="8574099" y="5634775"/>
            <a:ext cx="468105" cy="246221"/>
          </a:xfrm>
          <a:prstGeom prst="rect">
            <a:avLst/>
          </a:prstGeom>
          <a:noFill/>
        </p:spPr>
        <p:txBody>
          <a:bodyPr wrap="square" rtlCol="0">
            <a:spAutoFit/>
          </a:bodyPr>
          <a:lstStyle/>
          <a:p>
            <a:pPr algn="ctr"/>
            <a:fld id="{0AF4F3C3-18D1-D240-888D-04B797952BB1}" type="slidenum">
              <a:rPr lang="en-US" sz="1000">
                <a:solidFill>
                  <a:schemeClr val="bg1"/>
                </a:solidFill>
                <a:latin typeface="Arial"/>
              </a:rPr>
              <a:pPr algn="ctr"/>
              <a:t>4</a:t>
            </a:fld>
            <a:endParaRPr lang="en-US" sz="1000" dirty="0">
              <a:solidFill>
                <a:schemeClr val="bg1"/>
              </a:solidFill>
              <a:latin typeface="Arial"/>
            </a:endParaRPr>
          </a:p>
        </p:txBody>
      </p:sp>
    </p:spTree>
    <p:extLst>
      <p:ext uri="{BB962C8B-B14F-4D97-AF65-F5344CB8AC3E}">
        <p14:creationId xmlns:p14="http://schemas.microsoft.com/office/powerpoint/2010/main" val="3485766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974" y="-304800"/>
            <a:ext cx="7772400" cy="1399201"/>
          </a:xfrm>
        </p:spPr>
        <p:txBody>
          <a:bodyPr>
            <a:normAutofit/>
          </a:bodyPr>
          <a:lstStyle/>
          <a:p>
            <a:r>
              <a:rPr lang="en-US" sz="3000" dirty="0"/>
              <a:t>Backup Power Transfer Meter (BPTM)</a:t>
            </a:r>
          </a:p>
        </p:txBody>
      </p:sp>
      <p:sp>
        <p:nvSpPr>
          <p:cNvPr id="7" name="Content Placeholder 1">
            <a:extLst>
              <a:ext uri="{FF2B5EF4-FFF2-40B4-BE49-F238E27FC236}">
                <a16:creationId xmlns:a16="http://schemas.microsoft.com/office/drawing/2014/main" id="{6E2B9425-0953-4B3D-B419-C8D11EEB68D6}"/>
              </a:ext>
            </a:extLst>
          </p:cNvPr>
          <p:cNvSpPr txBox="1">
            <a:spLocks/>
          </p:cNvSpPr>
          <p:nvPr/>
        </p:nvSpPr>
        <p:spPr>
          <a:xfrm>
            <a:off x="286439" y="2228151"/>
            <a:ext cx="3844886" cy="3245166"/>
          </a:xfrm>
          <a:prstGeom prst="rect">
            <a:avLst/>
          </a:prstGeom>
          <a:noFill/>
          <a:ln>
            <a:solidFill>
              <a:schemeClr val="accent1"/>
            </a:solidFill>
          </a:ln>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2800" b="1" dirty="0">
                <a:latin typeface="Calibri" panose="020F0502020204030204" pitchFamily="34" charset="0"/>
                <a:cs typeface="Calibri" panose="020F0502020204030204" pitchFamily="34" charset="0"/>
              </a:rPr>
              <a:t>Problem:</a:t>
            </a:r>
            <a:endParaRPr lang="en-US" sz="2800" dirty="0">
              <a:latin typeface="Calibri" panose="020F0502020204030204" pitchFamily="34" charset="0"/>
              <a:cs typeface="Calibri" panose="020F0502020204030204" pitchFamily="34" charset="0"/>
            </a:endParaRPr>
          </a:p>
          <a:p>
            <a:pPr marL="114300" indent="0" defTabSz="871194">
              <a:spcBef>
                <a:spcPts val="0"/>
              </a:spcBef>
              <a:buNone/>
              <a:defRPr/>
            </a:pPr>
            <a:endParaRPr lang="en-US" sz="700" dirty="0">
              <a:latin typeface="Candara" panose="020E0502030303020204" pitchFamily="34" charset="0"/>
            </a:endParaRPr>
          </a:p>
          <a:p>
            <a:pPr marL="114300" indent="0" defTabSz="871194">
              <a:spcBef>
                <a:spcPts val="0"/>
              </a:spcBef>
              <a:buNone/>
              <a:defRPr/>
            </a:pPr>
            <a:endParaRPr lang="en-US" sz="300" dirty="0">
              <a:latin typeface="Candara" panose="020E0502030303020204" pitchFamily="34" charset="0"/>
            </a:endParaRPr>
          </a:p>
          <a:p>
            <a:pPr marL="114300" indent="0" defTabSz="871194">
              <a:spcBef>
                <a:spcPts val="0"/>
              </a:spcBef>
              <a:buNone/>
              <a:defRPr/>
            </a:pPr>
            <a:r>
              <a:rPr lang="en-US" sz="2000" dirty="0">
                <a:solidFill>
                  <a:srgbClr val="171717"/>
                </a:solidFill>
                <a:latin typeface="+mj-lt"/>
              </a:rPr>
              <a:t>“We know that using extension cords with a portable generator is not the most practical solution, and that </a:t>
            </a:r>
            <a:r>
              <a:rPr lang="en-US" sz="2000" b="1" dirty="0">
                <a:solidFill>
                  <a:srgbClr val="171717"/>
                </a:solidFill>
                <a:latin typeface="+mj-lt"/>
              </a:rPr>
              <a:t>the cost of purchasing and installing a transfer switch can be prohibitive</a:t>
            </a:r>
            <a:r>
              <a:rPr lang="en-US" sz="2000" dirty="0">
                <a:solidFill>
                  <a:srgbClr val="171717"/>
                </a:solidFill>
                <a:latin typeface="+mj-lt"/>
              </a:rPr>
              <a:t>—in the thousands of dollars,”   </a:t>
            </a:r>
            <a:r>
              <a:rPr lang="en-US" sz="1600" b="1" dirty="0">
                <a:solidFill>
                  <a:srgbClr val="171717"/>
                </a:solidFill>
                <a:latin typeface="+mj-lt"/>
              </a:rPr>
              <a:t>Vincent Davis, PG&amp;E Vice President of Customer Operations &amp; Enablement</a:t>
            </a:r>
            <a:endParaRPr lang="en-US" sz="1600" b="1" dirty="0">
              <a:latin typeface="+mj-lt"/>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endParaRPr lang="en-US" sz="300" dirty="0">
              <a:latin typeface="Candara" panose="020E0502030303020204" pitchFamily="34" charset="0"/>
            </a:endParaRPr>
          </a:p>
          <a:p>
            <a:pPr marL="0" indent="0" defTabSz="871194">
              <a:spcBef>
                <a:spcPts val="0"/>
              </a:spcBef>
              <a:buNone/>
              <a:defRPr/>
            </a:pPr>
            <a:r>
              <a:rPr lang="en-US" sz="300" dirty="0">
                <a:latin typeface="Candara" panose="020E0502030303020204" pitchFamily="34" charset="0"/>
              </a:rPr>
              <a:t>  </a:t>
            </a:r>
          </a:p>
        </p:txBody>
      </p:sp>
      <p:sp>
        <p:nvSpPr>
          <p:cNvPr id="3" name="Content Placeholder 1">
            <a:extLst>
              <a:ext uri="{FF2B5EF4-FFF2-40B4-BE49-F238E27FC236}">
                <a16:creationId xmlns:a16="http://schemas.microsoft.com/office/drawing/2014/main" id="{3A329FC6-745D-34B6-0FB0-37B95F22F77E}"/>
              </a:ext>
            </a:extLst>
          </p:cNvPr>
          <p:cNvSpPr txBox="1">
            <a:spLocks/>
          </p:cNvSpPr>
          <p:nvPr/>
        </p:nvSpPr>
        <p:spPr>
          <a:xfrm>
            <a:off x="4572000" y="2228151"/>
            <a:ext cx="3844886" cy="3245166"/>
          </a:xfrm>
          <a:prstGeom prst="rect">
            <a:avLst/>
          </a:prstGeom>
          <a:ln>
            <a:solidFill>
              <a:schemeClr val="accent1"/>
            </a:solidFill>
          </a:ln>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2800" b="1" dirty="0">
                <a:latin typeface="Calibri" panose="020F0502020204030204" pitchFamily="34" charset="0"/>
                <a:cs typeface="Calibri" panose="020F0502020204030204" pitchFamily="34" charset="0"/>
              </a:rPr>
              <a:t>Approach:</a:t>
            </a:r>
            <a:endParaRPr lang="en-US" sz="2800" dirty="0">
              <a:latin typeface="Calibri" panose="020F0502020204030204" pitchFamily="34" charset="0"/>
              <a:cs typeface="Calibri" panose="020F0502020204030204" pitchFamily="34" charset="0"/>
            </a:endParaRPr>
          </a:p>
          <a:p>
            <a:pPr marL="114300" indent="0" defTabSz="871194">
              <a:spcBef>
                <a:spcPts val="0"/>
              </a:spcBef>
              <a:buNone/>
              <a:defRPr/>
            </a:pPr>
            <a:endParaRPr lang="en-US" sz="700" dirty="0">
              <a:latin typeface="Candara" panose="020E0502030303020204" pitchFamily="34" charset="0"/>
            </a:endParaRPr>
          </a:p>
          <a:p>
            <a:pPr marL="114300" indent="0" defTabSz="871194">
              <a:spcBef>
                <a:spcPts val="0"/>
              </a:spcBef>
              <a:buNone/>
              <a:defRPr/>
            </a:pPr>
            <a:endParaRPr lang="en-US" sz="300" dirty="0">
              <a:latin typeface="Candara" panose="020E0502030303020204" pitchFamily="34" charset="0"/>
            </a:endParaRPr>
          </a:p>
          <a:p>
            <a:pPr marL="114300" indent="0" defTabSz="871194">
              <a:spcBef>
                <a:spcPts val="0"/>
              </a:spcBef>
              <a:buNone/>
              <a:defRPr/>
            </a:pPr>
            <a:endParaRPr lang="en-US" sz="300" dirty="0">
              <a:latin typeface="Candara" panose="020E0502030303020204" pitchFamily="34" charset="0"/>
            </a:endParaRPr>
          </a:p>
          <a:p>
            <a:pPr marL="114300" indent="0" defTabSz="871194">
              <a:spcBef>
                <a:spcPts val="0"/>
              </a:spcBef>
              <a:buNone/>
              <a:defRPr/>
            </a:pPr>
            <a:endParaRPr lang="en-US" sz="300" dirty="0">
              <a:latin typeface="Candara" panose="020E0502030303020204" pitchFamily="34" charset="0"/>
            </a:endParaRPr>
          </a:p>
          <a:p>
            <a:pPr marL="114300" indent="0" defTabSz="871194">
              <a:spcBef>
                <a:spcPts val="0"/>
              </a:spcBef>
              <a:buNone/>
              <a:defRPr/>
            </a:pPr>
            <a:endParaRPr lang="en-US" sz="300" dirty="0">
              <a:latin typeface="Candara" panose="020E0502030303020204" pitchFamily="34" charset="0"/>
            </a:endParaRPr>
          </a:p>
          <a:p>
            <a:pPr marL="114300" indent="0" defTabSz="871194">
              <a:spcBef>
                <a:spcPts val="0"/>
              </a:spcBef>
              <a:buNone/>
              <a:defRPr/>
            </a:pPr>
            <a:endParaRPr lang="en-US" sz="300" dirty="0">
              <a:latin typeface="Candara" panose="020E0502030303020204" pitchFamily="34" charset="0"/>
            </a:endParaRPr>
          </a:p>
          <a:p>
            <a:pPr marL="114300" indent="0" defTabSz="871194">
              <a:spcBef>
                <a:spcPts val="0"/>
              </a:spcBef>
              <a:buNone/>
              <a:defRPr/>
            </a:pPr>
            <a:r>
              <a:rPr lang="en-US" sz="2000" dirty="0">
                <a:solidFill>
                  <a:srgbClr val="171717"/>
                </a:solidFill>
                <a:latin typeface="+mj-lt"/>
              </a:rPr>
              <a:t>Leverage </a:t>
            </a:r>
            <a:r>
              <a:rPr lang="en-US" sz="2000" dirty="0" err="1">
                <a:solidFill>
                  <a:srgbClr val="171717"/>
                </a:solidFill>
                <a:latin typeface="+mj-lt"/>
              </a:rPr>
              <a:t>BPTM</a:t>
            </a:r>
            <a:r>
              <a:rPr lang="en-US" sz="2000" dirty="0">
                <a:solidFill>
                  <a:srgbClr val="171717"/>
                </a:solidFill>
                <a:latin typeface="+mj-lt"/>
              </a:rPr>
              <a:t> technology to help customers maximize </a:t>
            </a:r>
            <a:r>
              <a:rPr lang="en-US" sz="2000" dirty="0">
                <a:solidFill>
                  <a:srgbClr val="171717"/>
                </a:solidFill>
                <a:highlight>
                  <a:srgbClr val="FFFF00"/>
                </a:highlight>
                <a:latin typeface="+mj-lt"/>
              </a:rPr>
              <a:t>connectivity of their backup power source to their home through their electric meter and electrical panel.</a:t>
            </a:r>
          </a:p>
          <a:p>
            <a:pPr marL="0" indent="0" defTabSz="871194">
              <a:spcBef>
                <a:spcPts val="0"/>
              </a:spcBef>
              <a:buNone/>
              <a:defRPr/>
            </a:pPr>
            <a:endParaRPr lang="en-US" sz="300" dirty="0">
              <a:latin typeface="Candara" panose="020E0502030303020204" pitchFamily="34" charset="0"/>
            </a:endParaRPr>
          </a:p>
        </p:txBody>
      </p:sp>
    </p:spTree>
    <p:extLst>
      <p:ext uri="{BB962C8B-B14F-4D97-AF65-F5344CB8AC3E}">
        <p14:creationId xmlns:p14="http://schemas.microsoft.com/office/powerpoint/2010/main" val="60903144"/>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a:extLst>
              <a:ext uri="{FF2B5EF4-FFF2-40B4-BE49-F238E27FC236}">
                <a16:creationId xmlns:a16="http://schemas.microsoft.com/office/drawing/2014/main" id="{98444B0D-C04F-CE3B-4564-4B3E063A129D}"/>
              </a:ext>
            </a:extLst>
          </p:cNvPr>
          <p:cNvSpPr txBox="1">
            <a:spLocks noChangeArrowheads="1"/>
          </p:cNvSpPr>
          <p:nvPr/>
        </p:nvSpPr>
        <p:spPr bwMode="auto">
          <a:xfrm>
            <a:off x="228600" y="1350963"/>
            <a:ext cx="8382000" cy="1837426"/>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457200" lvl="1" indent="0" algn="ctr">
              <a:spcBef>
                <a:spcPct val="30000"/>
              </a:spcBef>
              <a:defRPr/>
            </a:pPr>
            <a:r>
              <a:rPr lang="en-US" sz="2800" b="1" dirty="0">
                <a:solidFill>
                  <a:srgbClr val="CF2137"/>
                </a:solidFill>
              </a:rPr>
              <a:t>Design parameters given to TESCO</a:t>
            </a:r>
            <a:r>
              <a:rPr lang="en-US" sz="3600" b="1" dirty="0">
                <a:solidFill>
                  <a:srgbClr val="CF2137"/>
                </a:solidFill>
              </a:rPr>
              <a:t>:</a:t>
            </a:r>
          </a:p>
          <a:p>
            <a:pPr marL="457200" lvl="1" indent="0">
              <a:spcBef>
                <a:spcPct val="30000"/>
              </a:spcBef>
              <a:defRPr/>
            </a:pPr>
            <a:r>
              <a:rPr lang="en-US" altLang="en-US" dirty="0">
                <a:cs typeface="+mn-cs"/>
              </a:rPr>
              <a:t>A device that has built-in overload protection, avoids the use of dangerous extension cords and is designed to eliminate dangerous </a:t>
            </a:r>
            <a:r>
              <a:rPr lang="en-US" altLang="en-US" dirty="0" err="1">
                <a:cs typeface="+mn-cs"/>
              </a:rPr>
              <a:t>backfeed</a:t>
            </a:r>
            <a:r>
              <a:rPr lang="en-US" altLang="en-US" dirty="0">
                <a:cs typeface="+mn-cs"/>
              </a:rPr>
              <a:t>, lost phases, high voltage surges, and intermittent re-connections, using PGE’s existing electric meter</a:t>
            </a:r>
            <a:r>
              <a:rPr lang="en-US" altLang="en-US" dirty="0"/>
              <a:t> with a disconnect (in this case </a:t>
            </a:r>
            <a:r>
              <a:rPr lang="en-US" altLang="en-US" dirty="0" err="1"/>
              <a:t>L+G</a:t>
            </a:r>
            <a:r>
              <a:rPr lang="en-US" altLang="en-US" dirty="0"/>
              <a:t> meters).  </a:t>
            </a:r>
            <a:endParaRPr lang="en-US" altLang="en-US" dirty="0">
              <a:cs typeface="+mn-cs"/>
            </a:endParaRPr>
          </a:p>
        </p:txBody>
      </p:sp>
      <p:sp>
        <p:nvSpPr>
          <p:cNvPr id="3" name="Title 2">
            <a:extLst>
              <a:ext uri="{FF2B5EF4-FFF2-40B4-BE49-F238E27FC236}">
                <a16:creationId xmlns:a16="http://schemas.microsoft.com/office/drawing/2014/main" id="{FCA238C5-E447-212F-ABF5-29F4A0565F3E}"/>
              </a:ext>
            </a:extLst>
          </p:cNvPr>
          <p:cNvSpPr>
            <a:spLocks noGrp="1"/>
          </p:cNvSpPr>
          <p:nvPr>
            <p:ph type="title"/>
          </p:nvPr>
        </p:nvSpPr>
        <p:spPr/>
        <p:txBody>
          <a:bodyPr/>
          <a:lstStyle/>
          <a:p>
            <a:r>
              <a:rPr lang="en-US" dirty="0">
                <a:solidFill>
                  <a:srgbClr val="CF2137"/>
                </a:solidFill>
              </a:rPr>
              <a:t>Job One--Protecting property</a:t>
            </a:r>
          </a:p>
        </p:txBody>
      </p:sp>
      <p:pic>
        <p:nvPicPr>
          <p:cNvPr id="75778" name="Picture 2">
            <a:extLst>
              <a:ext uri="{FF2B5EF4-FFF2-40B4-BE49-F238E27FC236}">
                <a16:creationId xmlns:a16="http://schemas.microsoft.com/office/drawing/2014/main" id="{EA57DA8A-6280-F26C-17EF-2ECE509CE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02" y="3429000"/>
            <a:ext cx="8267700" cy="21386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DC34DECC-6E64-88AE-68E4-886476719A97}"/>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4" name="Slide Number Placeholder 5">
            <a:extLst>
              <a:ext uri="{FF2B5EF4-FFF2-40B4-BE49-F238E27FC236}">
                <a16:creationId xmlns:a16="http://schemas.microsoft.com/office/drawing/2014/main" id="{EACEAF4D-906A-4280-FF29-EF0003EF01EF}"/>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6</a:t>
            </a:fld>
            <a:endParaRPr lang="en-US" dirty="0"/>
          </a:p>
        </p:txBody>
      </p:sp>
    </p:spTree>
    <p:extLst>
      <p:ext uri="{BB962C8B-B14F-4D97-AF65-F5344CB8AC3E}">
        <p14:creationId xmlns:p14="http://schemas.microsoft.com/office/powerpoint/2010/main" val="292842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50CD68C5-8689-A96D-1625-74EA4DB4B177}"/>
              </a:ext>
            </a:extLst>
          </p:cNvPr>
          <p:cNvSpPr>
            <a:spLocks noGrp="1" noChangeArrowheads="1"/>
          </p:cNvSpPr>
          <p:nvPr>
            <p:ph type="title"/>
          </p:nvPr>
        </p:nvSpPr>
        <p:spPr bwMode="auto">
          <a:xfrm>
            <a:off x="1828800" y="257969"/>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CF2137"/>
                </a:solidFill>
                <a:latin typeface="+mj-lt"/>
                <a:cs typeface="Arial" panose="020B0604020202020204" pitchFamily="34" charset="0"/>
              </a:rPr>
              <a:t>They do</a:t>
            </a:r>
          </a:p>
        </p:txBody>
      </p:sp>
      <p:sp>
        <p:nvSpPr>
          <p:cNvPr id="3075" name="Text Box 5">
            <a:extLst>
              <a:ext uri="{FF2B5EF4-FFF2-40B4-BE49-F238E27FC236}">
                <a16:creationId xmlns:a16="http://schemas.microsoft.com/office/drawing/2014/main" id="{D106B146-A025-9D4D-2339-DA7A293CA619}"/>
              </a:ext>
            </a:extLst>
          </p:cNvPr>
          <p:cNvSpPr txBox="1">
            <a:spLocks noChangeArrowheads="1"/>
          </p:cNvSpPr>
          <p:nvPr/>
        </p:nvSpPr>
        <p:spPr bwMode="auto">
          <a:xfrm>
            <a:off x="685800" y="1061551"/>
            <a:ext cx="7772400" cy="2554545"/>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lgn="ctr">
              <a:defRPr/>
            </a:pPr>
            <a:r>
              <a:rPr lang="en-US" sz="4000" b="1" dirty="0">
                <a:solidFill>
                  <a:srgbClr val="CF2137"/>
                </a:solidFill>
                <a:latin typeface="+mj-lt"/>
              </a:rPr>
              <a:t>There are several commercial products out on the market for safely switching between the grid and back up power.</a:t>
            </a:r>
            <a:endParaRPr lang="en-US" altLang="en-US" sz="4000" dirty="0">
              <a:latin typeface="+mj-lt"/>
              <a:cs typeface="+mn-cs"/>
            </a:endParaRPr>
          </a:p>
        </p:txBody>
      </p:sp>
      <p:pic>
        <p:nvPicPr>
          <p:cNvPr id="1026" name="Picture 2" descr="Simplifying Power Grid Management for Electric Utilities | Dell USA">
            <a:extLst>
              <a:ext uri="{FF2B5EF4-FFF2-40B4-BE49-F238E27FC236}">
                <a16:creationId xmlns:a16="http://schemas.microsoft.com/office/drawing/2014/main" id="{3CE82636-08AA-1049-31B1-ACE67BA7E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 y="3530941"/>
            <a:ext cx="408432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12 Best Home Generators for 2024 - Generator Reviews">
            <a:extLst>
              <a:ext uri="{FF2B5EF4-FFF2-40B4-BE49-F238E27FC236}">
                <a16:creationId xmlns:a16="http://schemas.microsoft.com/office/drawing/2014/main" id="{E8F9C5D0-2741-7E0C-EA18-5A48A9A54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326" y="3840791"/>
            <a:ext cx="3700674" cy="268877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1279A34D-F9E0-5CB1-2221-9E4ED431891D}"/>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3" name="Slide Number Placeholder 5">
            <a:extLst>
              <a:ext uri="{FF2B5EF4-FFF2-40B4-BE49-F238E27FC236}">
                <a16:creationId xmlns:a16="http://schemas.microsoft.com/office/drawing/2014/main" id="{14616243-E265-46CB-ED12-5ECD10E286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1182BD39-BC80-E1E2-C1EE-6CD73372A9B9}"/>
              </a:ext>
            </a:extLst>
          </p:cNvPr>
          <p:cNvSpPr>
            <a:spLocks noGrp="1" noChangeArrowheads="1"/>
          </p:cNvSpPr>
          <p:nvPr>
            <p:ph type="title"/>
          </p:nvPr>
        </p:nvSpPr>
        <p:spPr bwMode="auto">
          <a:xfrm>
            <a:off x="1752600" y="381000"/>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sz="2400" b="1" dirty="0">
                <a:solidFill>
                  <a:srgbClr val="FF0000"/>
                </a:solidFill>
                <a:latin typeface="Cabin" charset="0"/>
                <a:cs typeface="Arial" panose="020B0604020202020204" pitchFamily="34" charset="0"/>
              </a:rPr>
              <a:t>Utility owned vs. Third Party</a:t>
            </a:r>
          </a:p>
        </p:txBody>
      </p:sp>
      <p:sp>
        <p:nvSpPr>
          <p:cNvPr id="3075" name="Text Box 5">
            <a:extLst>
              <a:ext uri="{FF2B5EF4-FFF2-40B4-BE49-F238E27FC236}">
                <a16:creationId xmlns:a16="http://schemas.microsoft.com/office/drawing/2014/main" id="{77C7CEDD-189B-6F3D-7E95-51C677B714BB}"/>
              </a:ext>
            </a:extLst>
          </p:cNvPr>
          <p:cNvSpPr txBox="1">
            <a:spLocks noChangeArrowheads="1"/>
          </p:cNvSpPr>
          <p:nvPr/>
        </p:nvSpPr>
        <p:spPr bwMode="auto">
          <a:xfrm>
            <a:off x="2514600" y="1122924"/>
            <a:ext cx="6242052" cy="5715411"/>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285750" indent="-285750">
              <a:buFont typeface="Arial" panose="020B0604020202020204" pitchFamily="34" charset="0"/>
              <a:buChar char="•"/>
              <a:defRPr/>
            </a:pPr>
            <a:r>
              <a:rPr lang="en-US" dirty="0">
                <a:latin typeface="DINPro-Bold"/>
              </a:rPr>
              <a:t>These are excellent devices, typically UL listed and contain a disconnect device in them.  </a:t>
            </a:r>
          </a:p>
          <a:p>
            <a:pPr marL="571500" lvl="1">
              <a:buFont typeface="Arial" panose="020B0604020202020204" pitchFamily="34" charset="0"/>
              <a:buChar char="•"/>
              <a:defRPr/>
            </a:pPr>
            <a:r>
              <a:rPr lang="en-US" dirty="0">
                <a:latin typeface="DINPro-Bold"/>
              </a:rPr>
              <a:t>The issue here is not that they do not work or that they are unsafe.  The issue is that there is now a third party between the Utility’s meter and the customer’s socket box.  </a:t>
            </a:r>
          </a:p>
          <a:p>
            <a:pPr marL="571500" lvl="1">
              <a:buFont typeface="Arial" panose="020B0604020202020204" pitchFamily="34" charset="0"/>
              <a:buChar char="•"/>
              <a:defRPr/>
            </a:pPr>
            <a:r>
              <a:rPr lang="en-US" dirty="0">
                <a:latin typeface="DINPro-Bold"/>
              </a:rPr>
              <a:t>The interface between the meter and the socket box is the most contentious interface between the utility and the rate payer.  Many utilities do not want a third part between them and the socket.  </a:t>
            </a:r>
          </a:p>
          <a:p>
            <a:pPr marL="285750" indent="-285750">
              <a:buFont typeface="Arial" panose="020B0604020202020204" pitchFamily="34" charset="0"/>
              <a:buChar char="•"/>
              <a:defRPr/>
            </a:pPr>
            <a:endParaRPr lang="en-US" dirty="0">
              <a:latin typeface="DINPro-Bold"/>
            </a:endParaRPr>
          </a:p>
          <a:p>
            <a:pPr marL="285750" indent="-285750">
              <a:buFont typeface="Arial" panose="020B0604020202020204" pitchFamily="34" charset="0"/>
              <a:buChar char="•"/>
              <a:defRPr/>
            </a:pPr>
            <a:r>
              <a:rPr lang="en-US" dirty="0">
                <a:latin typeface="DINPro-Bold"/>
              </a:rPr>
              <a:t>PG&amp;E is extremely litigation conscious.  They would not accept a third party between them and the customer.  Too many potential lawsuits if a house is lost in a wildfire and the generator may or may not have been correctly activated and may or may not have saved all or part of the home.  PG&amp;E requested a device that is connected to the meter, is provided as a metering assembly by the utility and uses the meter’s internal disconnect switch to switch between the grid and back-up power.  </a:t>
            </a:r>
            <a:endParaRPr lang="en-US" altLang="en-US" dirty="0">
              <a:cs typeface="+mn-cs"/>
            </a:endParaRPr>
          </a:p>
          <a:p>
            <a:pPr lvl="1">
              <a:spcBef>
                <a:spcPct val="30000"/>
              </a:spcBef>
              <a:defRPr/>
            </a:pPr>
            <a:endParaRPr lang="en-US" altLang="en-US" dirty="0">
              <a:cs typeface="+mn-cs"/>
            </a:endParaRPr>
          </a:p>
        </p:txBody>
      </p:sp>
      <p:pic>
        <p:nvPicPr>
          <p:cNvPr id="19460" name="Picture 6" descr="Backup Power Transfer Meter">
            <a:extLst>
              <a:ext uri="{FF2B5EF4-FFF2-40B4-BE49-F238E27FC236}">
                <a16:creationId xmlns:a16="http://schemas.microsoft.com/office/drawing/2014/main" id="{CAD6D25A-19A9-8077-E4D4-48C53FA65C1C}"/>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l="7794" r="7794"/>
          <a:stretch>
            <a:fillRect/>
          </a:stretch>
        </p:blipFill>
        <p:spPr bwMode="auto">
          <a:xfrm rot="21476744">
            <a:off x="562149" y="2582444"/>
            <a:ext cx="2078678" cy="1642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50CD68C5-8689-A96D-1625-74EA4DB4B177}"/>
              </a:ext>
            </a:extLst>
          </p:cNvPr>
          <p:cNvSpPr>
            <a:spLocks noGrp="1" noChangeArrowheads="1"/>
          </p:cNvSpPr>
          <p:nvPr>
            <p:ph type="title"/>
          </p:nvPr>
        </p:nvSpPr>
        <p:spPr bwMode="auto">
          <a:xfrm>
            <a:off x="1828800" y="-79614"/>
            <a:ext cx="6934200" cy="793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1" hangingPunct="1"/>
            <a:r>
              <a:rPr lang="en-US" altLang="en-US" dirty="0">
                <a:solidFill>
                  <a:srgbClr val="D02236"/>
                </a:solidFill>
                <a:latin typeface="+mj-lt"/>
                <a:cs typeface="Arial" panose="020B0604020202020204" pitchFamily="34" charset="0"/>
              </a:rPr>
              <a:t>Our case study focuses on the Utility provided solution</a:t>
            </a:r>
          </a:p>
        </p:txBody>
      </p:sp>
      <p:sp>
        <p:nvSpPr>
          <p:cNvPr id="3075" name="Text Box 5">
            <a:extLst>
              <a:ext uri="{FF2B5EF4-FFF2-40B4-BE49-F238E27FC236}">
                <a16:creationId xmlns:a16="http://schemas.microsoft.com/office/drawing/2014/main" id="{D106B146-A025-9D4D-2339-DA7A293CA619}"/>
              </a:ext>
            </a:extLst>
          </p:cNvPr>
          <p:cNvSpPr txBox="1">
            <a:spLocks noChangeArrowheads="1"/>
          </p:cNvSpPr>
          <p:nvPr/>
        </p:nvSpPr>
        <p:spPr bwMode="auto">
          <a:xfrm>
            <a:off x="896574" y="1219200"/>
            <a:ext cx="7409225" cy="1938992"/>
          </a:xfrm>
          <a:prstGeom prst="rect">
            <a:avLst/>
          </a:prstGeom>
          <a:noFill/>
          <a:ln>
            <a:noFill/>
          </a:ln>
          <a:effectLst/>
        </p:spPr>
        <p:txBody>
          <a:bodyPr wrap="square">
            <a:spAutoFit/>
          </a:bodyPr>
          <a:lstStyle>
            <a:lvl1pPr marL="457200" indent="-457200">
              <a:defRPr>
                <a:solidFill>
                  <a:srgbClr val="000000"/>
                </a:solidFill>
                <a:latin typeface="Arial" pitchFamily="34" charset="0"/>
              </a:defRPr>
            </a:lvl1pPr>
            <a:lvl2pPr marL="742950" indent="-285750">
              <a:defRPr>
                <a:solidFill>
                  <a:srgbClr val="000000"/>
                </a:solidFill>
                <a:latin typeface="Arial" pitchFamily="34" charset="0"/>
              </a:defRPr>
            </a:lvl2pPr>
            <a:lvl3pPr marL="1143000" indent="-228600">
              <a:defRPr>
                <a:solidFill>
                  <a:srgbClr val="000000"/>
                </a:solidFill>
                <a:latin typeface="Arial" pitchFamily="34" charset="0"/>
              </a:defRPr>
            </a:lvl3pPr>
            <a:lvl4pPr marL="1600200" indent="-228600">
              <a:defRPr>
                <a:solidFill>
                  <a:srgbClr val="000000"/>
                </a:solidFill>
                <a:latin typeface="Arial" pitchFamily="34" charset="0"/>
              </a:defRPr>
            </a:lvl4pPr>
            <a:lvl5pPr marL="2057400" indent="-228600">
              <a:defRPr>
                <a:solidFill>
                  <a:srgbClr val="000000"/>
                </a:solidFill>
                <a:latin typeface="Arial" pitchFamily="34" charset="0"/>
              </a:defRPr>
            </a:lvl5pPr>
            <a:lvl6pPr marL="2514600" indent="-228600" eaLnBrk="0" fontAlgn="base" hangingPunct="0">
              <a:spcBef>
                <a:spcPct val="0"/>
              </a:spcBef>
              <a:spcAft>
                <a:spcPct val="0"/>
              </a:spcAft>
              <a:defRPr>
                <a:solidFill>
                  <a:srgbClr val="000000"/>
                </a:solidFill>
                <a:latin typeface="Arial" pitchFamily="34" charset="0"/>
              </a:defRPr>
            </a:lvl6pPr>
            <a:lvl7pPr marL="2971800" indent="-228600" eaLnBrk="0" fontAlgn="base" hangingPunct="0">
              <a:spcBef>
                <a:spcPct val="0"/>
              </a:spcBef>
              <a:spcAft>
                <a:spcPct val="0"/>
              </a:spcAft>
              <a:defRPr>
                <a:solidFill>
                  <a:srgbClr val="000000"/>
                </a:solidFill>
                <a:latin typeface="Arial" pitchFamily="34" charset="0"/>
              </a:defRPr>
            </a:lvl7pPr>
            <a:lvl8pPr marL="3429000" indent="-228600" eaLnBrk="0" fontAlgn="base" hangingPunct="0">
              <a:spcBef>
                <a:spcPct val="0"/>
              </a:spcBef>
              <a:spcAft>
                <a:spcPct val="0"/>
              </a:spcAft>
              <a:defRPr>
                <a:solidFill>
                  <a:srgbClr val="000000"/>
                </a:solidFill>
                <a:latin typeface="Arial" pitchFamily="34" charset="0"/>
              </a:defRPr>
            </a:lvl8pPr>
            <a:lvl9pPr marL="3886200" indent="-228600" eaLnBrk="0" fontAlgn="base" hangingPunct="0">
              <a:spcBef>
                <a:spcPct val="0"/>
              </a:spcBef>
              <a:spcAft>
                <a:spcPct val="0"/>
              </a:spcAft>
              <a:defRPr>
                <a:solidFill>
                  <a:srgbClr val="000000"/>
                </a:solidFill>
                <a:latin typeface="Arial" pitchFamily="34" charset="0"/>
              </a:defRPr>
            </a:lvl9pPr>
          </a:lstStyle>
          <a:p>
            <a:pPr marL="0" indent="0" algn="ctr">
              <a:defRPr/>
            </a:pPr>
            <a:r>
              <a:rPr lang="en-US" sz="2400" b="1" dirty="0">
                <a:solidFill>
                  <a:srgbClr val="CF2137"/>
                </a:solidFill>
                <a:latin typeface="+mn-lt"/>
              </a:rPr>
              <a:t>The Backup Power Transfer Meter (BPTM)</a:t>
            </a:r>
            <a:r>
              <a:rPr lang="en-US" sz="2400" dirty="0">
                <a:latin typeface="+mn-lt"/>
              </a:rPr>
              <a:t> is designed to automatically switch over to generator power if there is a loss of utility power and a generator is properly connected and started. In addition, the BPTM will automatically switch back to the utility power once it has been restored.</a:t>
            </a:r>
            <a:endParaRPr lang="en-US" altLang="en-US" sz="2400" dirty="0">
              <a:latin typeface="+mn-lt"/>
              <a:cs typeface="+mn-cs"/>
            </a:endParaRPr>
          </a:p>
        </p:txBody>
      </p:sp>
      <p:pic>
        <p:nvPicPr>
          <p:cNvPr id="17412" name="Picture 2">
            <a:extLst>
              <a:ext uri="{FF2B5EF4-FFF2-40B4-BE49-F238E27FC236}">
                <a16:creationId xmlns:a16="http://schemas.microsoft.com/office/drawing/2014/main" id="{6560A33B-F342-0EAB-B225-76A917F08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74571"/>
            <a:ext cx="4917350" cy="289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078026D5-BCD1-C5CB-24A1-7AFD2B66F478}"/>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3" name="Slide Number Placeholder 5">
            <a:extLst>
              <a:ext uri="{FF2B5EF4-FFF2-40B4-BE49-F238E27FC236}">
                <a16:creationId xmlns:a16="http://schemas.microsoft.com/office/drawing/2014/main" id="{CCE33757-A209-13E7-7C40-A5F721D3FA7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9</a:t>
            </a:fld>
            <a:endParaRPr lang="en-US" dirty="0"/>
          </a:p>
        </p:txBody>
      </p:sp>
    </p:spTree>
    <p:extLst>
      <p:ext uri="{BB962C8B-B14F-4D97-AF65-F5344CB8AC3E}">
        <p14:creationId xmlns:p14="http://schemas.microsoft.com/office/powerpoint/2010/main" val="813402946"/>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2024_FINAL</Template>
  <TotalTime>14614</TotalTime>
  <Words>1798</Words>
  <Application>Microsoft Office PowerPoint</Application>
  <PresentationFormat>On-screen Show (4:3)</PresentationFormat>
  <Paragraphs>233</Paragraphs>
  <Slides>29</Slides>
  <Notes>20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Cabin</vt:lpstr>
      <vt:lpstr>Times New Roman</vt:lpstr>
      <vt:lpstr>Aptos</vt:lpstr>
      <vt:lpstr>DINPro-Bold</vt:lpstr>
      <vt:lpstr>Candara</vt:lpstr>
      <vt:lpstr>TESCO Template</vt:lpstr>
      <vt:lpstr>Case Study— Switching between the Grid and Back Up Power </vt:lpstr>
      <vt:lpstr>Job One--Protecting property</vt:lpstr>
      <vt:lpstr>Job One--Protecting property</vt:lpstr>
      <vt:lpstr>PowerPoint Presentation</vt:lpstr>
      <vt:lpstr>Backup Power Transfer Meter (BPTM)</vt:lpstr>
      <vt:lpstr>Job One--Protecting property</vt:lpstr>
      <vt:lpstr>They do</vt:lpstr>
      <vt:lpstr>Utility owned vs. Third Party</vt:lpstr>
      <vt:lpstr>Our case study focuses on the Utility provided solution</vt:lpstr>
      <vt:lpstr>Backup Power Transfer Meter</vt:lpstr>
      <vt:lpstr>Backup Power Transfer Meter by PG&amp;E and TESCO</vt:lpstr>
      <vt:lpstr>Intelligent  Switching Architecture</vt:lpstr>
      <vt:lpstr>Utility Grade Build and Safety Features</vt:lpstr>
      <vt:lpstr>Customer Installations </vt:lpstr>
      <vt:lpstr>PowerPoint Presentation</vt:lpstr>
      <vt:lpstr>No Overloads</vt:lpstr>
      <vt:lpstr>No Extension Cords</vt:lpstr>
      <vt:lpstr>Protection Against Lost Phases</vt:lpstr>
      <vt:lpstr>Protection Against  Intermittent re-connections</vt:lpstr>
      <vt:lpstr>Backup Power Transfer Meter</vt:lpstr>
      <vt:lpstr>Higher Amperage Requirements</vt:lpstr>
      <vt:lpstr>Additional Power Sources</vt:lpstr>
      <vt:lpstr>Customer Outreach </vt:lpstr>
      <vt:lpstr>Customers Want F-150 to Home</vt:lpstr>
      <vt:lpstr>The Future: Next Generation Meter  </vt:lpstr>
      <vt:lpstr>The Future: DC Meter Loads </vt:lpstr>
      <vt:lpstr>Summary</vt:lpstr>
      <vt:lpstr>Questions and Discussion</vt:lpstr>
      <vt:lpstr>Tesco hospitality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345</cp:revision>
  <cp:lastPrinted>2022-01-26T20:04:16Z</cp:lastPrinted>
  <dcterms:created xsi:type="dcterms:W3CDTF">2004-03-09T01:40:14Z</dcterms:created>
  <dcterms:modified xsi:type="dcterms:W3CDTF">2024-06-11T20:34:41Z</dcterms:modified>
</cp:coreProperties>
</file>