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4"/>
  </p:sldMasterIdLst>
  <p:notesMasterIdLst>
    <p:notesMasterId r:id="rId41"/>
  </p:notesMasterIdLst>
  <p:handoutMasterIdLst>
    <p:handoutMasterId r:id="rId42"/>
  </p:handoutMasterIdLst>
  <p:sldIdLst>
    <p:sldId id="443" r:id="rId5"/>
    <p:sldId id="356" r:id="rId6"/>
    <p:sldId id="454" r:id="rId7"/>
    <p:sldId id="455" r:id="rId8"/>
    <p:sldId id="441" r:id="rId9"/>
    <p:sldId id="469" r:id="rId10"/>
    <p:sldId id="444" r:id="rId11"/>
    <p:sldId id="456" r:id="rId12"/>
    <p:sldId id="457" r:id="rId13"/>
    <p:sldId id="466" r:id="rId14"/>
    <p:sldId id="467" r:id="rId15"/>
    <p:sldId id="458" r:id="rId16"/>
    <p:sldId id="471" r:id="rId17"/>
    <p:sldId id="468" r:id="rId18"/>
    <p:sldId id="448" r:id="rId19"/>
    <p:sldId id="446" r:id="rId20"/>
    <p:sldId id="452" r:id="rId21"/>
    <p:sldId id="453" r:id="rId22"/>
    <p:sldId id="451" r:id="rId23"/>
    <p:sldId id="460" r:id="rId24"/>
    <p:sldId id="473" r:id="rId25"/>
    <p:sldId id="463" r:id="rId26"/>
    <p:sldId id="474" r:id="rId27"/>
    <p:sldId id="461" r:id="rId28"/>
    <p:sldId id="462" r:id="rId29"/>
    <p:sldId id="447" r:id="rId30"/>
    <p:sldId id="476" r:id="rId31"/>
    <p:sldId id="449" r:id="rId32"/>
    <p:sldId id="464" r:id="rId33"/>
    <p:sldId id="465" r:id="rId34"/>
    <p:sldId id="450" r:id="rId35"/>
    <p:sldId id="445" r:id="rId36"/>
    <p:sldId id="475" r:id="rId37"/>
    <p:sldId id="472" r:id="rId38"/>
    <p:sldId id="354" r:id="rId39"/>
    <p:sldId id="470" r:id="rId40"/>
  </p:sldIdLst>
  <p:sldSz cx="9144000" cy="6858000" type="screen4x3"/>
  <p:notesSz cx="6950075" cy="9236075"/>
  <p:embeddedFontLst>
    <p:embeddedFont>
      <p:font typeface="Trebuchet MS" panose="020B0603020202020204" pitchFamily="34"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2" autoAdjust="0"/>
    <p:restoredTop sz="92789" autoAdjust="0"/>
  </p:normalViewPr>
  <p:slideViewPr>
    <p:cSldViewPr>
      <p:cViewPr varScale="1">
        <p:scale>
          <a:sx n="76" d="100"/>
          <a:sy n="76" d="100"/>
        </p:scale>
        <p:origin x="1810"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Nameplate_capacity"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n.wikipedia.org/wiki/Niagara_Tunnel_Project#cite_note-NiagaraFrontier-TechFacts-1" TargetMode="External"/><Relationship Id="rId4" Type="http://schemas.openxmlformats.org/officeDocument/2006/relationships/hyperlink" Target="https://en.wikipedia.org/wiki/Megawatt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Nameplate_capacity"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n.wikipedia.org/wiki/Niagara_Tunnel_Project#cite_note-NiagaraFrontier-TechFacts-1" TargetMode="External"/><Relationship Id="rId4" Type="http://schemas.openxmlformats.org/officeDocument/2006/relationships/hyperlink" Target="https://en.wikipedia.org/wiki/Megawatt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678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Talk about Use cases and Big Data – tie into earlier presentation?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Can tie back to theft</a:t>
            </a:r>
            <a:r>
              <a:rPr lang="en-US" altLang="en-US" baseline="0" dirty="0"/>
              <a:t> but also non-malicious losses.  Multiplier report.</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definitions for each buzzword</a:t>
            </a:r>
            <a:r>
              <a:rPr lang="en-US" baseline="0" dirty="0"/>
              <a:t> in bullet two</a:t>
            </a:r>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extLst>
      <p:ext uri="{BB962C8B-B14F-4D97-AF65-F5344CB8AC3E}">
        <p14:creationId xmlns:p14="http://schemas.microsoft.com/office/powerpoint/2010/main" val="3394058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extLst>
      <p:ext uri="{BB962C8B-B14F-4D97-AF65-F5344CB8AC3E}">
        <p14:creationId xmlns:p14="http://schemas.microsoft.com/office/powerpoint/2010/main" val="4251784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Waveform generation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sz="1200" b="0" i="0" kern="1200" dirty="0">
                <a:solidFill>
                  <a:schemeClr val="tx1"/>
                </a:solidFill>
                <a:effectLst/>
                <a:latin typeface="Arial" charset="0"/>
                <a:ea typeface="+mn-ea"/>
                <a:cs typeface="+mn-cs"/>
              </a:rPr>
              <a:t>The project's new 12.7 meters (42 ft.) diameter, 10.2 kilometers (6.3 mi) long tunnel was officially placed into service on 21 March 2013, helping to increase the generating complex's </a:t>
            </a:r>
            <a:r>
              <a:rPr lang="en-US" sz="1200" b="0" i="0" u="none" strike="noStrike" kern="1200" dirty="0">
                <a:solidFill>
                  <a:schemeClr val="tx1"/>
                </a:solidFill>
                <a:effectLst/>
                <a:latin typeface="Arial" charset="0"/>
                <a:ea typeface="+mn-ea"/>
                <a:cs typeface="+mn-cs"/>
                <a:hlinkClick r:id="rId3" tooltip="Nameplate capacity"/>
              </a:rPr>
              <a:t>nameplate capacity</a:t>
            </a:r>
            <a:r>
              <a:rPr lang="en-US" sz="1200" b="0" i="0" kern="1200" dirty="0">
                <a:solidFill>
                  <a:schemeClr val="tx1"/>
                </a:solidFill>
                <a:effectLst/>
                <a:latin typeface="Arial" charset="0"/>
                <a:ea typeface="+mn-ea"/>
                <a:cs typeface="+mn-cs"/>
              </a:rPr>
              <a:t> by 150 </a:t>
            </a:r>
            <a:r>
              <a:rPr lang="en-US" sz="1200" b="0" i="0" u="none" strike="noStrike" kern="1200" dirty="0">
                <a:solidFill>
                  <a:schemeClr val="tx1"/>
                </a:solidFill>
                <a:effectLst/>
                <a:latin typeface="Arial" charset="0"/>
                <a:ea typeface="+mn-ea"/>
                <a:cs typeface="+mn-cs"/>
                <a:hlinkClick r:id="rId4" tooltip="Megawatts"/>
              </a:rPr>
              <a:t>megawatts</a:t>
            </a:r>
            <a:r>
              <a:rPr lang="en-US" sz="1200" b="0" i="0" kern="1200" dirty="0">
                <a:solidFill>
                  <a:schemeClr val="tx1"/>
                </a:solidFill>
                <a:effectLst/>
                <a:latin typeface="Arial" charset="0"/>
                <a:ea typeface="+mn-ea"/>
                <a:cs typeface="+mn-cs"/>
              </a:rPr>
              <a:t>,</a:t>
            </a:r>
            <a:r>
              <a:rPr lang="en-US" sz="1200" b="0" i="0" u="none" strike="noStrike" kern="1200" baseline="30000" dirty="0">
                <a:solidFill>
                  <a:schemeClr val="tx1"/>
                </a:solidFill>
                <a:effectLst/>
                <a:latin typeface="Arial" charset="0"/>
                <a:ea typeface="+mn-ea"/>
                <a:cs typeface="+mn-cs"/>
                <a:hlinkClick r:id="rId5"/>
              </a:rPr>
              <a:t>[1]</a:t>
            </a:r>
            <a:r>
              <a:rPr lang="en-US" sz="1200" b="0" i="0" kern="1200" dirty="0">
                <a:solidFill>
                  <a:schemeClr val="tx1"/>
                </a:solidFill>
                <a:effectLst/>
                <a:latin typeface="Arial" charset="0"/>
                <a:ea typeface="+mn-ea"/>
                <a:cs typeface="+mn-cs"/>
              </a:rPr>
              <a:t> </a:t>
            </a:r>
          </a:p>
          <a:p>
            <a:r>
              <a:rPr lang="en-US" altLang="en-US" sz="1200" b="0" i="0" kern="1200" dirty="0">
                <a:solidFill>
                  <a:schemeClr val="tx1"/>
                </a:solidFill>
                <a:effectLst/>
                <a:latin typeface="Arial" charset="0"/>
                <a:ea typeface="+mn-ea"/>
                <a:cs typeface="+mn-cs"/>
              </a:rPr>
              <a:t>American Samoa</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sz="1200" b="0" i="0" kern="1200" dirty="0">
                <a:solidFill>
                  <a:schemeClr val="tx1"/>
                </a:solidFill>
                <a:effectLst/>
                <a:latin typeface="Arial" charset="0"/>
                <a:ea typeface="+mn-ea"/>
                <a:cs typeface="+mn-cs"/>
              </a:rPr>
              <a:t>The project's new 12.7 meters (42 ft.) diameter, 10.2 kilometers (6.3 mi) long tunnel was officially placed into service on 21 March 2013, helping to increase the generating complex's </a:t>
            </a:r>
            <a:r>
              <a:rPr lang="en-US" sz="1200" b="0" i="0" u="none" strike="noStrike" kern="1200" dirty="0">
                <a:solidFill>
                  <a:schemeClr val="tx1"/>
                </a:solidFill>
                <a:effectLst/>
                <a:latin typeface="Arial" charset="0"/>
                <a:ea typeface="+mn-ea"/>
                <a:cs typeface="+mn-cs"/>
                <a:hlinkClick r:id="rId3" tooltip="Nameplate capacity"/>
              </a:rPr>
              <a:t>nameplate capacity</a:t>
            </a:r>
            <a:r>
              <a:rPr lang="en-US" sz="1200" b="0" i="0" kern="1200" dirty="0">
                <a:solidFill>
                  <a:schemeClr val="tx1"/>
                </a:solidFill>
                <a:effectLst/>
                <a:latin typeface="Arial" charset="0"/>
                <a:ea typeface="+mn-ea"/>
                <a:cs typeface="+mn-cs"/>
              </a:rPr>
              <a:t> by 150 </a:t>
            </a:r>
            <a:r>
              <a:rPr lang="en-US" sz="1200" b="0" i="0" u="none" strike="noStrike" kern="1200" dirty="0">
                <a:solidFill>
                  <a:schemeClr val="tx1"/>
                </a:solidFill>
                <a:effectLst/>
                <a:latin typeface="Arial" charset="0"/>
                <a:ea typeface="+mn-ea"/>
                <a:cs typeface="+mn-cs"/>
                <a:hlinkClick r:id="rId4" tooltip="Megawatts"/>
              </a:rPr>
              <a:t>megawatts</a:t>
            </a:r>
            <a:r>
              <a:rPr lang="en-US" sz="1200" b="0" i="0" kern="1200" dirty="0">
                <a:solidFill>
                  <a:schemeClr val="tx1"/>
                </a:solidFill>
                <a:effectLst/>
                <a:latin typeface="Arial" charset="0"/>
                <a:ea typeface="+mn-ea"/>
                <a:cs typeface="+mn-cs"/>
              </a:rPr>
              <a:t>,</a:t>
            </a:r>
            <a:r>
              <a:rPr lang="en-US" sz="1200" b="0" i="0" u="none" strike="noStrike" kern="1200" baseline="30000" dirty="0">
                <a:solidFill>
                  <a:schemeClr val="tx1"/>
                </a:solidFill>
                <a:effectLst/>
                <a:latin typeface="Arial" charset="0"/>
                <a:ea typeface="+mn-ea"/>
                <a:cs typeface="+mn-cs"/>
                <a:hlinkClick r:id="rId5"/>
              </a:rPr>
              <a:t>[1]</a:t>
            </a:r>
            <a:r>
              <a:rPr lang="en-US" sz="1200" b="0" i="0" kern="1200" dirty="0">
                <a:solidFill>
                  <a:schemeClr val="tx1"/>
                </a:solidFill>
                <a:effectLst/>
                <a:latin typeface="Arial" charset="0"/>
                <a:ea typeface="+mn-ea"/>
                <a:cs typeface="+mn-cs"/>
              </a:rPr>
              <a:t> </a:t>
            </a:r>
          </a:p>
          <a:p>
            <a:r>
              <a:rPr lang="en-US" altLang="en-US" sz="1200" b="0" i="0" kern="1200" dirty="0">
                <a:solidFill>
                  <a:schemeClr val="tx1"/>
                </a:solidFill>
                <a:effectLst/>
                <a:latin typeface="Arial" charset="0"/>
                <a:ea typeface="+mn-ea"/>
                <a:cs typeface="+mn-cs"/>
              </a:rPr>
              <a:t>American Samoa</a:t>
            </a:r>
            <a:endParaRPr lang="en-US" altLang="en-US" dirty="0"/>
          </a:p>
        </p:txBody>
      </p:sp>
    </p:spTree>
    <p:extLst>
      <p:ext uri="{BB962C8B-B14F-4D97-AF65-F5344CB8AC3E}">
        <p14:creationId xmlns:p14="http://schemas.microsoft.com/office/powerpoint/2010/main" val="628586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30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31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32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33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extLst>
      <p:ext uri="{BB962C8B-B14F-4D97-AF65-F5344CB8AC3E}">
        <p14:creationId xmlns:p14="http://schemas.microsoft.com/office/powerpoint/2010/main" val="174408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34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a:p>
        </p:txBody>
      </p:sp>
    </p:spTree>
    <p:extLst>
      <p:ext uri="{BB962C8B-B14F-4D97-AF65-F5344CB8AC3E}">
        <p14:creationId xmlns:p14="http://schemas.microsoft.com/office/powerpoint/2010/main" val="3665725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35</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Put in history by every decade starting 1870’s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Put in history by every decade starting 1870’s</a:t>
            </a:r>
          </a:p>
        </p:txBody>
      </p:sp>
    </p:spTree>
    <p:extLst>
      <p:ext uri="{BB962C8B-B14F-4D97-AF65-F5344CB8AC3E}">
        <p14:creationId xmlns:p14="http://schemas.microsoft.com/office/powerpoint/2010/main" val="303920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a:t>As our earlier speaker asked…..Now What?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1878491"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78492" y="3509965"/>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4777241"/>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04840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319563"/>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red and black logo&#10;&#10;Description automatically generated">
            <a:extLst>
              <a:ext uri="{FF2B5EF4-FFF2-40B4-BE49-F238E27FC236}">
                <a16:creationId xmlns:a16="http://schemas.microsoft.com/office/drawing/2014/main" id="{6E3EB278-4700-7289-F26D-5F94CB1F9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28600"/>
            <a:ext cx="2329391" cy="1421018"/>
          </a:xfrm>
          <a:prstGeom prst="rect">
            <a:avLst/>
          </a:prstGeom>
        </p:spPr>
      </p:pic>
    </p:spTree>
    <p:extLst>
      <p:ext uri="{BB962C8B-B14F-4D97-AF65-F5344CB8AC3E}">
        <p14:creationId xmlns:p14="http://schemas.microsoft.com/office/powerpoint/2010/main" val="175452636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65333768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2" y="136525"/>
            <a:ext cx="7208107" cy="679832"/>
          </a:xfrm>
        </p:spPr>
        <p:txBody>
          <a:bodyPr>
            <a:noAutofit/>
          </a:bodyPr>
          <a:lstStyle>
            <a:lvl1pPr>
              <a:defRPr sz="360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17356105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570261"/>
            <a:ext cx="6838308" cy="3442130"/>
          </a:xfrm>
        </p:spPr>
        <p:txBody>
          <a:bodyPr anchor="b">
            <a:noAutofit/>
          </a:bodyPr>
          <a:lstStyle>
            <a:lvl1pPr>
              <a:defRPr sz="66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277" y="259192"/>
            <a:ext cx="2327325" cy="1422015"/>
          </a:xfrm>
          <a:prstGeom prst="rect">
            <a:avLst/>
          </a:prstGeom>
        </p:spPr>
      </p:pic>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Tree>
    <p:extLst>
      <p:ext uri="{BB962C8B-B14F-4D97-AF65-F5344CB8AC3E}">
        <p14:creationId xmlns:p14="http://schemas.microsoft.com/office/powerpoint/2010/main" val="379794793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36270767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7592" y="329991"/>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80191774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6"/>
            <a:ext cx="722128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92483665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22282159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7943306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2070043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8872" y="99580"/>
            <a:ext cx="7759711"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A red and black logo&#10;&#10;Description automatically generated">
            <a:extLst>
              <a:ext uri="{FF2B5EF4-FFF2-40B4-BE49-F238E27FC236}">
                <a16:creationId xmlns:a16="http://schemas.microsoft.com/office/drawing/2014/main" id="{AE2CF0B3-A287-11F2-1C2C-62AAA79364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8804" y="145687"/>
            <a:ext cx="1135196" cy="692513"/>
          </a:xfrm>
          <a:prstGeom prst="rect">
            <a:avLst/>
          </a:prstGeom>
        </p:spPr>
      </p:pic>
    </p:spTree>
    <p:extLst>
      <p:ext uri="{BB962C8B-B14F-4D97-AF65-F5344CB8AC3E}">
        <p14:creationId xmlns:p14="http://schemas.microsoft.com/office/powerpoint/2010/main" val="36565696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dt="0"/>
  <p:txStyles>
    <p:titleStyle>
      <a:lvl1pPr algn="r"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0"/>
          <p:cNvSpPr txBox="1">
            <a:spLocks noChangeArrowheads="1"/>
          </p:cNvSpPr>
          <p:nvPr/>
        </p:nvSpPr>
        <p:spPr bwMode="auto">
          <a:xfrm>
            <a:off x="533400" y="4419600"/>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accent1"/>
                </a:solidFill>
              </a:rPr>
              <a:t>Prepared by Tom Lawton, TESCO</a:t>
            </a:r>
          </a:p>
          <a:p>
            <a:pPr algn="r">
              <a:spcBef>
                <a:spcPct val="0"/>
              </a:spcBef>
              <a:buNone/>
            </a:pPr>
            <a:r>
              <a:rPr lang="en-US" altLang="en-US" sz="1600" dirty="0">
                <a:solidFill>
                  <a:schemeClr val="accent1"/>
                </a:solidFill>
                <a:latin typeface="Arial"/>
                <a:cs typeface="Arial"/>
              </a:rPr>
              <a:t>TESCO Metering</a:t>
            </a:r>
            <a:endParaRPr lang="en-US" dirty="0">
              <a:solidFill>
                <a:schemeClr val="accent1"/>
              </a:solidFill>
            </a:endParaRPr>
          </a:p>
          <a:p>
            <a:pPr algn="r" eaLnBrk="1" hangingPunct="1">
              <a:spcBef>
                <a:spcPct val="0"/>
              </a:spcBef>
              <a:buFontTx/>
              <a:buNone/>
            </a:pPr>
            <a:endParaRPr lang="en-US" altLang="en-US" sz="2400" dirty="0">
              <a:solidFill>
                <a:schemeClr val="accent1"/>
              </a:solidFill>
            </a:endParaRPr>
          </a:p>
          <a:p>
            <a:pPr algn="r" eaLnBrk="1" hangingPunct="1">
              <a:spcBef>
                <a:spcPct val="0"/>
              </a:spcBef>
              <a:spcAft>
                <a:spcPts val="0"/>
              </a:spcAft>
              <a:buFontTx/>
              <a:buNone/>
            </a:pPr>
            <a:r>
              <a:rPr lang="en-US" altLang="en-US" sz="1600" i="1" dirty="0">
                <a:solidFill>
                  <a:schemeClr val="accent1"/>
                </a:solidFill>
                <a:latin typeface="Arial"/>
                <a:cs typeface="Arial"/>
              </a:rPr>
              <a:t> North Carolina Meter School</a:t>
            </a:r>
          </a:p>
          <a:p>
            <a:pPr algn="r">
              <a:spcBef>
                <a:spcPct val="0"/>
              </a:spcBef>
              <a:buNone/>
            </a:pPr>
            <a:r>
              <a:rPr lang="en-US" altLang="en-US" sz="1600" i="1" dirty="0">
                <a:solidFill>
                  <a:schemeClr val="accent1"/>
                </a:solidFill>
                <a:latin typeface="Arial"/>
                <a:cs typeface="Arial"/>
              </a:rPr>
              <a:t>General Session</a:t>
            </a:r>
          </a:p>
          <a:p>
            <a:pPr algn="r" eaLnBrk="1" hangingPunct="1">
              <a:spcBef>
                <a:spcPct val="0"/>
              </a:spcBef>
              <a:buNone/>
            </a:pPr>
            <a:r>
              <a:rPr lang="en-US" altLang="en-US" sz="1600" i="1" dirty="0">
                <a:solidFill>
                  <a:schemeClr val="accent1"/>
                </a:solidFill>
                <a:latin typeface="Arial"/>
                <a:cs typeface="Arial"/>
              </a:rPr>
              <a:t>Monday, June 10, 2024 </a:t>
            </a:r>
            <a:endParaRPr lang="en-US" altLang="en-US" sz="1600" i="1" dirty="0">
              <a:solidFill>
                <a:schemeClr val="accent1"/>
              </a:solidFill>
              <a:cs typeface="Arial"/>
            </a:endParaRPr>
          </a:p>
          <a:p>
            <a:pPr algn="r" eaLnBrk="1" hangingPunct="1">
              <a:spcBef>
                <a:spcPct val="0"/>
              </a:spcBef>
              <a:spcAft>
                <a:spcPts val="0"/>
              </a:spcAft>
              <a:buFontTx/>
              <a:buNone/>
            </a:pPr>
            <a:r>
              <a:rPr lang="en-US" altLang="en-US" sz="1600" i="1" dirty="0">
                <a:solidFill>
                  <a:schemeClr val="accent1"/>
                </a:solidFill>
              </a:rPr>
              <a:t>11:00 AM</a:t>
            </a:r>
          </a:p>
        </p:txBody>
      </p:sp>
      <p:pic>
        <p:nvPicPr>
          <p:cNvPr id="8194" name="Picture 2" descr="North Carolina Electric Meter School and Conferenc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029200"/>
            <a:ext cx="1080429" cy="10804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DE9268-3637-BE2E-0BC9-AF6E652B7C38}"/>
              </a:ext>
            </a:extLst>
          </p:cNvPr>
          <p:cNvSpPr>
            <a:spLocks noGrp="1"/>
          </p:cNvSpPr>
          <p:nvPr>
            <p:ph type="ctrTitle"/>
          </p:nvPr>
        </p:nvSpPr>
        <p:spPr>
          <a:xfrm>
            <a:off x="1935865" y="3429000"/>
            <a:ext cx="6858001" cy="1557595"/>
          </a:xfrm>
        </p:spPr>
        <p:txBody>
          <a:bodyPr>
            <a:noAutofit/>
          </a:bodyPr>
          <a:lstStyle/>
          <a:p>
            <a:r>
              <a:rPr lang="en-US" altLang="en-US" sz="5400" b="0" dirty="0">
                <a:solidFill>
                  <a:schemeClr val="accent1"/>
                </a:solidFill>
              </a:rPr>
              <a:t>Metering, Operations and Utilities:                      2024 and Beyond</a:t>
            </a:r>
            <a:br>
              <a:rPr lang="en-US" altLang="en-US" sz="5400" b="0" dirty="0">
                <a:solidFill>
                  <a:schemeClr val="accent1"/>
                </a:solidFill>
              </a:rPr>
            </a:br>
            <a:endParaRPr lang="en-US" sz="5400" b="0" dirty="0">
              <a:solidFill>
                <a:schemeClr val="accent1"/>
              </a:solidFill>
            </a:endParaRPr>
          </a:p>
        </p:txBody>
      </p:sp>
    </p:spTree>
    <p:extLst>
      <p:ext uri="{BB962C8B-B14F-4D97-AF65-F5344CB8AC3E}">
        <p14:creationId xmlns:p14="http://schemas.microsoft.com/office/powerpoint/2010/main" val="311845836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Near Term Projections</a:t>
            </a:r>
          </a:p>
        </p:txBody>
      </p:sp>
      <p:sp>
        <p:nvSpPr>
          <p:cNvPr id="2" name="Footer Placeholder 1">
            <a:extLst>
              <a:ext uri="{FF2B5EF4-FFF2-40B4-BE49-F238E27FC236}">
                <a16:creationId xmlns:a16="http://schemas.microsoft.com/office/drawing/2014/main" id="{C35AD417-C9A3-1F1F-1D3B-F18A0964A94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1224A79C-08CD-3D22-3EBF-1C5AC210AE26}"/>
              </a:ext>
            </a:extLst>
          </p:cNvPr>
          <p:cNvSpPr>
            <a:spLocks noGrp="1"/>
          </p:cNvSpPr>
          <p:nvPr>
            <p:ph type="sldNum" sz="quarter" idx="4"/>
          </p:nvPr>
        </p:nvSpPr>
        <p:spPr/>
        <p:txBody>
          <a:bodyPr/>
          <a:lstStyle/>
          <a:p>
            <a:fld id="{4BEAC4C4-F0A7-4B61-A827-E4198D078267}" type="slidenum">
              <a:rPr lang="en-US" smtClean="0"/>
              <a:t>10</a:t>
            </a:fld>
            <a:endParaRPr lang="en-US" dirty="0"/>
          </a:p>
        </p:txBody>
      </p:sp>
      <p:pic>
        <p:nvPicPr>
          <p:cNvPr id="1026" name="DE9B6F2C-3653-4CC1-84BC-F780E842169E" descr="IMG_3221.jpg">
            <a:extLst>
              <a:ext uri="{FF2B5EF4-FFF2-40B4-BE49-F238E27FC236}">
                <a16:creationId xmlns:a16="http://schemas.microsoft.com/office/drawing/2014/main" id="{8713719E-95FF-CEAA-1BF7-4A70954DB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95400"/>
            <a:ext cx="35623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737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400" dirty="0">
                <a:latin typeface="Arial" panose="020B0604020202020204" pitchFamily="34" charset="0"/>
                <a:cs typeface="Arial" panose="020B0604020202020204" pitchFamily="34" charset="0"/>
              </a:rPr>
              <a:t>The best way to know the future is to pay attention to the present. </a:t>
            </a:r>
          </a:p>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r>
              <a:rPr lang="en-US" sz="2400" dirty="0">
                <a:latin typeface="Arial" panose="020B0604020202020204" pitchFamily="34" charset="0"/>
                <a:cs typeface="Arial" panose="020B0604020202020204" pitchFamily="34" charset="0"/>
              </a:rPr>
              <a:t>Best way to do this is to follow the money;  </a:t>
            </a:r>
          </a:p>
          <a:p>
            <a:pPr marL="0" indent="0" algn="ctr">
              <a:lnSpc>
                <a:spcPct val="80000"/>
              </a:lnSpc>
              <a:buNone/>
            </a:pPr>
            <a:r>
              <a:rPr lang="en-US" sz="2400" dirty="0">
                <a:latin typeface="Arial" panose="020B0604020202020204" pitchFamily="34" charset="0"/>
                <a:cs typeface="Arial" panose="020B0604020202020204" pitchFamily="34" charset="0"/>
              </a:rPr>
              <a:t>Not the news.</a:t>
            </a:r>
          </a:p>
          <a:p>
            <a:pPr marL="0" indent="0">
              <a:lnSpc>
                <a:spcPct val="80000"/>
              </a:lnSpc>
              <a:buNone/>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B4F02F4-7B5B-2C33-E550-1C6AA894620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521F178D-CBA7-1401-6B90-C753924188F6}"/>
              </a:ext>
            </a:extLst>
          </p:cNvPr>
          <p:cNvSpPr>
            <a:spLocks noGrp="1"/>
          </p:cNvSpPr>
          <p:nvPr>
            <p:ph type="sldNum" sz="quarter" idx="4"/>
          </p:nvPr>
        </p:nvSpPr>
        <p:spPr/>
        <p:txBody>
          <a:bodyPr/>
          <a:lstStyle/>
          <a:p>
            <a:fld id="{4BEAC4C4-F0A7-4B61-A827-E4198D078267}" type="slidenum">
              <a:rPr lang="en-US" smtClean="0"/>
              <a:t>11</a:t>
            </a:fld>
            <a:endParaRPr lang="en-US" dirty="0"/>
          </a:p>
        </p:txBody>
      </p:sp>
      <p:pic>
        <p:nvPicPr>
          <p:cNvPr id="2050" name="Picture 2" descr="Image result for follow the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840850"/>
            <a:ext cx="19812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331" y="4130675"/>
            <a:ext cx="2667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58301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604069" y="1255019"/>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Earlier this morning we heard about the Evolution to the Grid Edge and right after lunch we will hear about leveraging data analytics to help make future decisions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The future is all about information and how we use this information</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The real question is, ‘How </a:t>
            </a:r>
            <a:br>
              <a:rPr lang="nl-NL" altLang="en-US" sz="2400" dirty="0">
                <a:solidFill>
                  <a:srgbClr val="000000"/>
                </a:solidFill>
                <a:latin typeface="+mj-lt"/>
                <a:ea typeface="ＭＳ Ｐゴシック" pitchFamily="34" charset="-128"/>
              </a:rPr>
            </a:br>
            <a:r>
              <a:rPr lang="nl-NL" altLang="en-US" sz="2400" dirty="0">
                <a:solidFill>
                  <a:srgbClr val="000000"/>
                </a:solidFill>
                <a:latin typeface="+mj-lt"/>
                <a:ea typeface="ＭＳ Ｐゴシック" pitchFamily="34" charset="-128"/>
              </a:rPr>
              <a:t>will this information change </a:t>
            </a:r>
            <a:br>
              <a:rPr lang="nl-NL" altLang="en-US" sz="2400" dirty="0">
                <a:solidFill>
                  <a:srgbClr val="000000"/>
                </a:solidFill>
                <a:latin typeface="+mj-lt"/>
                <a:ea typeface="ＭＳ Ｐゴシック" pitchFamily="34" charset="-128"/>
              </a:rPr>
            </a:br>
            <a:r>
              <a:rPr lang="nl-NL" altLang="en-US" sz="2400" dirty="0">
                <a:solidFill>
                  <a:srgbClr val="000000"/>
                </a:solidFill>
                <a:latin typeface="+mj-lt"/>
                <a:ea typeface="ＭＳ Ｐゴシック" pitchFamily="34" charset="-128"/>
              </a:rPr>
              <a:t>the way Meter Service </a:t>
            </a:r>
            <a:br>
              <a:rPr lang="nl-NL" altLang="en-US" sz="2400" dirty="0">
                <a:solidFill>
                  <a:srgbClr val="000000"/>
                </a:solidFill>
                <a:latin typeface="+mj-lt"/>
                <a:ea typeface="ＭＳ Ｐゴシック" pitchFamily="34" charset="-128"/>
              </a:rPr>
            </a:br>
            <a:r>
              <a:rPr lang="nl-NL" altLang="en-US" sz="2400" dirty="0">
                <a:solidFill>
                  <a:srgbClr val="000000"/>
                </a:solidFill>
                <a:latin typeface="+mj-lt"/>
                <a:ea typeface="ＭＳ Ｐゴシック" pitchFamily="34" charset="-128"/>
              </a:rPr>
              <a:t>Departments will operate</a:t>
            </a:r>
            <a:br>
              <a:rPr lang="nl-NL" altLang="en-US" sz="2400" dirty="0">
                <a:solidFill>
                  <a:srgbClr val="000000"/>
                </a:solidFill>
                <a:latin typeface="+mj-lt"/>
                <a:ea typeface="ＭＳ Ｐゴシック" pitchFamily="34" charset="-128"/>
              </a:rPr>
            </a:br>
            <a:r>
              <a:rPr lang="nl-NL" altLang="en-US" sz="2400" dirty="0">
                <a:solidFill>
                  <a:srgbClr val="000000"/>
                </a:solidFill>
                <a:latin typeface="+mj-lt"/>
                <a:ea typeface="ＭＳ Ｐゴシック" pitchFamily="34" charset="-128"/>
              </a:rPr>
              <a:t> in the future?’</a:t>
            </a: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4" name="Title 3">
            <a:extLst>
              <a:ext uri="{FF2B5EF4-FFF2-40B4-BE49-F238E27FC236}">
                <a16:creationId xmlns:a16="http://schemas.microsoft.com/office/drawing/2014/main" id="{D14E0FC1-F9D1-7B34-AC3B-CF739ED4D523}"/>
              </a:ext>
            </a:extLst>
          </p:cNvPr>
          <p:cNvSpPr>
            <a:spLocks noGrp="1"/>
          </p:cNvSpPr>
          <p:nvPr>
            <p:ph type="title"/>
          </p:nvPr>
        </p:nvSpPr>
        <p:spPr>
          <a:xfrm>
            <a:off x="1286401" y="442530"/>
            <a:ext cx="7476599" cy="679832"/>
          </a:xfrm>
        </p:spPr>
        <p:txBody>
          <a:bodyPr/>
          <a:lstStyle/>
          <a:p>
            <a:r>
              <a:rPr lang="en-US" altLang="en-US" sz="2600" dirty="0"/>
              <a:t>Information, Information and more</a:t>
            </a:r>
            <a:r>
              <a:rPr lang="en-US" altLang="en-US" sz="2800" dirty="0"/>
              <a:t> INFORMATION</a:t>
            </a:r>
            <a:br>
              <a:rPr lang="en-US" altLang="en-US" sz="2800" dirty="0"/>
            </a:br>
            <a:endParaRPr lang="en-US" sz="2800" dirty="0"/>
          </a:p>
        </p:txBody>
      </p:sp>
      <p:sp>
        <p:nvSpPr>
          <p:cNvPr id="2" name="Footer Placeholder 1">
            <a:extLst>
              <a:ext uri="{FF2B5EF4-FFF2-40B4-BE49-F238E27FC236}">
                <a16:creationId xmlns:a16="http://schemas.microsoft.com/office/drawing/2014/main" id="{D7E3279E-F0D2-8EC1-14D1-266FB82CF8B6}"/>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43BFC364-C743-10A0-B277-DB74A7182C5D}"/>
              </a:ext>
            </a:extLst>
          </p:cNvPr>
          <p:cNvSpPr>
            <a:spLocks noGrp="1"/>
          </p:cNvSpPr>
          <p:nvPr>
            <p:ph type="sldNum" sz="quarter" idx="4"/>
          </p:nvPr>
        </p:nvSpPr>
        <p:spPr/>
        <p:txBody>
          <a:bodyPr/>
          <a:lstStyle/>
          <a:p>
            <a:fld id="{4BEAC4C4-F0A7-4B61-A827-E4198D078267}" type="slidenum">
              <a:rPr lang="en-US" smtClean="0"/>
              <a:t>12</a:t>
            </a:fld>
            <a:endParaRPr lang="en-US" dirty="0"/>
          </a:p>
        </p:txBody>
      </p:sp>
      <p:pic>
        <p:nvPicPr>
          <p:cNvPr id="1026" name="Picture 2" descr="Information stock illustration. Illustration of quality - 44432415">
            <a:extLst>
              <a:ext uri="{FF2B5EF4-FFF2-40B4-BE49-F238E27FC236}">
                <a16:creationId xmlns:a16="http://schemas.microsoft.com/office/drawing/2014/main" id="{84F54C69-A5D8-ED88-65AD-3A8AE16C7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3276600"/>
            <a:ext cx="39624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676999"/>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603529" y="1067945"/>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Second Generation AMI</a:t>
            </a:r>
          </a:p>
          <a:p>
            <a:pPr lvl="1">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New capabilities under glass</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The electric meter as an Application Platform</a:t>
            </a:r>
          </a:p>
          <a:p>
            <a:pPr lvl="2">
              <a:spcBef>
                <a:spcPct val="45000"/>
              </a:spcBef>
              <a:buClr>
                <a:schemeClr val="accent1"/>
              </a:buClr>
              <a:buSzPct val="60000"/>
              <a:buFont typeface="Wingdings" panose="05000000000000000000" pitchFamily="2" charset="2"/>
              <a:buChar char="§"/>
              <a:defRPr/>
            </a:pPr>
            <a:r>
              <a:rPr lang="nl-NL" altLang="en-US" sz="2000" dirty="0">
                <a:solidFill>
                  <a:srgbClr val="000000"/>
                </a:solidFill>
                <a:latin typeface="+mj-lt"/>
                <a:ea typeface="ＭＳ Ｐゴシック" pitchFamily="34" charset="-128"/>
              </a:rPr>
              <a:t>Impedance detection</a:t>
            </a:r>
          </a:p>
          <a:p>
            <a:pPr lvl="2">
              <a:spcBef>
                <a:spcPct val="45000"/>
              </a:spcBef>
              <a:buClr>
                <a:schemeClr val="accent1"/>
              </a:buClr>
              <a:buSzPct val="60000"/>
              <a:buFont typeface="Wingdings" panose="05000000000000000000" pitchFamily="2" charset="2"/>
              <a:buChar char="§"/>
              <a:defRPr/>
            </a:pPr>
            <a:r>
              <a:rPr lang="nl-NL" altLang="en-US" sz="2000" dirty="0">
                <a:solidFill>
                  <a:srgbClr val="000000"/>
                </a:solidFill>
                <a:latin typeface="+mj-lt"/>
                <a:ea typeface="ＭＳ Ｐゴシック" pitchFamily="34" charset="-128"/>
              </a:rPr>
              <a:t>Theft detection</a:t>
            </a:r>
          </a:p>
          <a:p>
            <a:pPr lvl="2">
              <a:spcBef>
                <a:spcPct val="45000"/>
              </a:spcBef>
              <a:buClr>
                <a:schemeClr val="accent1"/>
              </a:buClr>
              <a:buSzPct val="60000"/>
              <a:buFont typeface="Wingdings" panose="05000000000000000000" pitchFamily="2" charset="2"/>
              <a:buChar char="§"/>
              <a:defRPr/>
            </a:pPr>
            <a:r>
              <a:rPr lang="nl-NL" altLang="en-US" sz="2000" dirty="0">
                <a:solidFill>
                  <a:srgbClr val="000000"/>
                </a:solidFill>
                <a:latin typeface="+mj-lt"/>
                <a:ea typeface="ＭＳ Ｐゴシック" pitchFamily="34" charset="-128"/>
              </a:rPr>
              <a:t>Broken Neutral detection</a:t>
            </a:r>
          </a:p>
          <a:p>
            <a:pPr lvl="2">
              <a:spcBef>
                <a:spcPct val="45000"/>
              </a:spcBef>
              <a:buClr>
                <a:schemeClr val="accent1"/>
              </a:buClr>
              <a:buSzPct val="60000"/>
              <a:buFont typeface="Wingdings" panose="05000000000000000000" pitchFamily="2" charset="2"/>
              <a:buChar char="§"/>
              <a:defRPr/>
            </a:pPr>
            <a:r>
              <a:rPr lang="nl-NL" altLang="en-US" sz="2000" dirty="0">
                <a:solidFill>
                  <a:srgbClr val="000000"/>
                </a:solidFill>
                <a:latin typeface="+mj-lt"/>
                <a:ea typeface="ＭＳ Ｐゴシック" pitchFamily="34" charset="-128"/>
              </a:rPr>
              <a:t>Telling the network where the meter exists on the network – real time, closed loop GIS mapping.</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Additional data and additional actionable work orders coming from Meter Services</a:t>
            </a:r>
          </a:p>
          <a:p>
            <a:pPr lvl="1"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LTL and Private netw</a:t>
            </a:r>
          </a:p>
          <a:p>
            <a:pPr marL="0" indent="0" algn="l">
              <a:spcBef>
                <a:spcPct val="45000"/>
              </a:spcBef>
              <a:buClr>
                <a:srgbClr val="EEB211"/>
              </a:buClr>
              <a:buSzPct val="60000"/>
              <a:buFontTx/>
              <a:buNone/>
              <a:defRPr/>
            </a:pPr>
            <a:endParaRPr lang="nl-NL" altLang="en-US" sz="2400" dirty="0">
              <a:solidFill>
                <a:srgbClr val="000000"/>
              </a:solidFill>
              <a:latin typeface="Trebuchet MS" pitchFamily="34" charset="0"/>
              <a:ea typeface="ＭＳ Ｐゴシック" pitchFamily="34" charset="-128"/>
            </a:endParaRP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4" name="Title 3">
            <a:extLst>
              <a:ext uri="{FF2B5EF4-FFF2-40B4-BE49-F238E27FC236}">
                <a16:creationId xmlns:a16="http://schemas.microsoft.com/office/drawing/2014/main" id="{D14E0FC1-F9D1-7B34-AC3B-CF739ED4D523}"/>
              </a:ext>
            </a:extLst>
          </p:cNvPr>
          <p:cNvSpPr>
            <a:spLocks noGrp="1"/>
          </p:cNvSpPr>
          <p:nvPr>
            <p:ph type="title"/>
          </p:nvPr>
        </p:nvSpPr>
        <p:spPr>
          <a:xfrm>
            <a:off x="1591201" y="279877"/>
            <a:ext cx="7208107" cy="679832"/>
          </a:xfrm>
        </p:spPr>
        <p:txBody>
          <a:bodyPr/>
          <a:lstStyle/>
          <a:p>
            <a:r>
              <a:rPr lang="en-US" altLang="en-US" sz="2800" dirty="0"/>
              <a:t>New Technologies and Shifts in Meter Services and Electric Operations</a:t>
            </a:r>
            <a:br>
              <a:rPr lang="en-US" altLang="en-US" sz="2800" dirty="0"/>
            </a:br>
            <a:endParaRPr lang="en-US" sz="2800" dirty="0"/>
          </a:p>
        </p:txBody>
      </p:sp>
      <p:sp>
        <p:nvSpPr>
          <p:cNvPr id="2" name="Footer Placeholder 1">
            <a:extLst>
              <a:ext uri="{FF2B5EF4-FFF2-40B4-BE49-F238E27FC236}">
                <a16:creationId xmlns:a16="http://schemas.microsoft.com/office/drawing/2014/main" id="{D7E3279E-F0D2-8EC1-14D1-266FB82CF8B6}"/>
              </a:ext>
            </a:extLst>
          </p:cNvPr>
          <p:cNvSpPr>
            <a:spLocks noGrp="1"/>
          </p:cNvSpPr>
          <p:nvPr>
            <p:ph type="ftr" sz="quarter" idx="3"/>
          </p:nvPr>
        </p:nvSpPr>
        <p:spPr/>
        <p:txBody>
          <a:bodyPr/>
          <a:lstStyle/>
          <a:p>
            <a:r>
              <a:rPr lang="en-US" dirty="0"/>
              <a:t>tescometering.com</a:t>
            </a:r>
          </a:p>
        </p:txBody>
      </p:sp>
      <p:sp>
        <p:nvSpPr>
          <p:cNvPr id="3" name="Slide Number Placeholder 2">
            <a:extLst>
              <a:ext uri="{FF2B5EF4-FFF2-40B4-BE49-F238E27FC236}">
                <a16:creationId xmlns:a16="http://schemas.microsoft.com/office/drawing/2014/main" id="{43BFC364-C743-10A0-B277-DB74A7182C5D}"/>
              </a:ext>
            </a:extLst>
          </p:cNvPr>
          <p:cNvSpPr>
            <a:spLocks noGrp="1"/>
          </p:cNvSpPr>
          <p:nvPr>
            <p:ph type="sldNum" sz="quarter" idx="4"/>
          </p:nvPr>
        </p:nvSpPr>
        <p:spPr/>
        <p:txBody>
          <a:bodyPr/>
          <a:lstStyle/>
          <a:p>
            <a:fld id="{4BEAC4C4-F0A7-4B61-A827-E4198D078267}" type="slidenum">
              <a:rPr lang="en-US" smtClean="0"/>
              <a:t>13</a:t>
            </a:fld>
            <a:endParaRPr lang="en-US" dirty="0"/>
          </a:p>
        </p:txBody>
      </p:sp>
    </p:spTree>
    <p:extLst>
      <p:ext uri="{BB962C8B-B14F-4D97-AF65-F5344CB8AC3E}">
        <p14:creationId xmlns:p14="http://schemas.microsoft.com/office/powerpoint/2010/main" val="336992152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533400" y="974338"/>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Street Lights</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Smart Poles</a:t>
            </a:r>
          </a:p>
          <a:p>
            <a:pPr lvl="1">
              <a:spcBef>
                <a:spcPct val="45000"/>
              </a:spcBef>
              <a:buClr>
                <a:schemeClr val="accent1"/>
              </a:buClr>
              <a:buSzPct val="60000"/>
              <a:buFont typeface="Wingdings" panose="05000000000000000000" pitchFamily="2" charset="2"/>
              <a:buChar char="§"/>
              <a:defRPr/>
            </a:pPr>
            <a:r>
              <a:rPr lang="nl-NL" altLang="en-US" sz="2000" dirty="0">
                <a:solidFill>
                  <a:srgbClr val="000000"/>
                </a:solidFill>
                <a:latin typeface="+mj-lt"/>
                <a:ea typeface="ＭＳ Ｐゴシック" pitchFamily="34" charset="-128"/>
              </a:rPr>
              <a:t>New services and non-ANSI energy measurement</a:t>
            </a:r>
          </a:p>
          <a:p>
            <a:pPr>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As Tim mentioned earlier this morning, the amount of data is going up another six orders of magnitude and the appetite for this data will continue to grow.  The meter will become the first processor for this data so both Users and Utilities can get this data more easily and on demand</a:t>
            </a:r>
          </a:p>
          <a:p>
            <a:pPr algn="l">
              <a:spcBef>
                <a:spcPct val="45000"/>
              </a:spcBef>
              <a:buClr>
                <a:schemeClr val="accent1"/>
              </a:buClr>
              <a:buSzPct val="60000"/>
              <a:buFont typeface="Wingdings" panose="05000000000000000000" pitchFamily="2" charset="2"/>
              <a:buChar char="§"/>
              <a:defRPr/>
            </a:pPr>
            <a:r>
              <a:rPr lang="nl-NL" altLang="en-US" sz="2400" dirty="0">
                <a:solidFill>
                  <a:srgbClr val="000000"/>
                </a:solidFill>
                <a:latin typeface="+mj-lt"/>
                <a:ea typeface="ＭＳ Ｐゴシック" pitchFamily="34" charset="-128"/>
              </a:rPr>
              <a:t>Metering will become enmeshed in distribution and generation and power storage and cyber scurity and data analysis projects............. </a:t>
            </a:r>
          </a:p>
          <a:p>
            <a:pPr marL="457200" lvl="1" indent="0">
              <a:spcBef>
                <a:spcPts val="40"/>
              </a:spcBef>
              <a:buClr>
                <a:schemeClr val="accent1"/>
              </a:buClr>
              <a:buSzPct val="60000"/>
              <a:buNone/>
              <a:defRPr/>
            </a:pPr>
            <a:r>
              <a:rPr lang="nl-NL" altLang="en-US" sz="2400" b="1" dirty="0">
                <a:solidFill>
                  <a:srgbClr val="000000"/>
                </a:solidFill>
                <a:latin typeface="+mj-lt"/>
                <a:ea typeface="ＭＳ Ｐゴシック" pitchFamily="34" charset="-128"/>
              </a:rPr>
              <a:t>...........and this will become part of the every day responsibilities for Meter Service Departments</a:t>
            </a:r>
            <a:r>
              <a:rPr lang="nl-NL" altLang="en-US" sz="2000" b="1" dirty="0">
                <a:solidFill>
                  <a:srgbClr val="000000"/>
                </a:solidFill>
                <a:latin typeface="+mj-lt"/>
                <a:ea typeface="ＭＳ Ｐゴシック" pitchFamily="34" charset="-128"/>
              </a:rPr>
              <a:t> </a:t>
            </a: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7" name="Rectangle 2"/>
          <p:cNvSpPr>
            <a:spLocks noChangeArrowheads="1"/>
          </p:cNvSpPr>
          <p:nvPr/>
        </p:nvSpPr>
        <p:spPr bwMode="auto">
          <a:xfrm>
            <a:off x="533400" y="7620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8" name="Rectangle 2"/>
          <p:cNvSpPr>
            <a:spLocks noChangeArrowheads="1"/>
          </p:cNvSpPr>
          <p:nvPr/>
        </p:nvSpPr>
        <p:spPr bwMode="auto">
          <a:xfrm>
            <a:off x="685800" y="9144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2" name="Footer Placeholder 1">
            <a:extLst>
              <a:ext uri="{FF2B5EF4-FFF2-40B4-BE49-F238E27FC236}">
                <a16:creationId xmlns:a16="http://schemas.microsoft.com/office/drawing/2014/main" id="{C844684A-C1FF-C2EE-B9FF-87A2D92C180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890040-DEF9-516C-9224-E52B3EF57656}"/>
              </a:ext>
            </a:extLst>
          </p:cNvPr>
          <p:cNvSpPr>
            <a:spLocks noGrp="1"/>
          </p:cNvSpPr>
          <p:nvPr>
            <p:ph type="sldNum" sz="quarter" idx="4"/>
          </p:nvPr>
        </p:nvSpPr>
        <p:spPr/>
        <p:txBody>
          <a:bodyPr/>
          <a:lstStyle/>
          <a:p>
            <a:fld id="{4BEAC4C4-F0A7-4B61-A827-E4198D078267}" type="slidenum">
              <a:rPr lang="en-US" smtClean="0"/>
              <a:t>14</a:t>
            </a:fld>
            <a:endParaRPr lang="en-US" dirty="0"/>
          </a:p>
        </p:txBody>
      </p:sp>
      <p:sp>
        <p:nvSpPr>
          <p:cNvPr id="10" name="Title 3">
            <a:extLst>
              <a:ext uri="{FF2B5EF4-FFF2-40B4-BE49-F238E27FC236}">
                <a16:creationId xmlns:a16="http://schemas.microsoft.com/office/drawing/2014/main" id="{A95887A1-DDBC-E347-8A7B-5497578286D6}"/>
              </a:ext>
            </a:extLst>
          </p:cNvPr>
          <p:cNvSpPr txBox="1">
            <a:spLocks/>
          </p:cNvSpPr>
          <p:nvPr/>
        </p:nvSpPr>
        <p:spPr>
          <a:xfrm>
            <a:off x="1602211" y="19665"/>
            <a:ext cx="7208107" cy="679832"/>
          </a:xfrm>
          <a:prstGeom prst="rect">
            <a:avLst/>
          </a:prstGeom>
        </p:spPr>
        <p:txBody>
          <a:bodyPr/>
          <a:lst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r>
              <a:rPr lang="en-US" altLang="en-US" sz="2800" dirty="0">
                <a:solidFill>
                  <a:schemeClr val="accent1"/>
                </a:solidFill>
              </a:rPr>
              <a:t>New Technologies and Shifts in Meter Services and Electric Operations</a:t>
            </a:r>
            <a:br>
              <a:rPr lang="en-US" altLang="en-US" sz="2800" dirty="0">
                <a:solidFill>
                  <a:schemeClr val="accent1"/>
                </a:solidFill>
              </a:rPr>
            </a:br>
            <a:endParaRPr lang="en-US" sz="2800" dirty="0">
              <a:solidFill>
                <a:schemeClr val="accent1"/>
              </a:solidFill>
            </a:endParaRPr>
          </a:p>
        </p:txBody>
      </p:sp>
      <p:pic>
        <p:nvPicPr>
          <p:cNvPr id="2050" name="Picture 2" descr="Four Types of Information that Make Up Your Organization’s Big Data ...">
            <a:extLst>
              <a:ext uri="{FF2B5EF4-FFF2-40B4-BE49-F238E27FC236}">
                <a16:creationId xmlns:a16="http://schemas.microsoft.com/office/drawing/2014/main" id="{7A353177-979E-44D7-A282-45610FA70459}"/>
              </a:ext>
            </a:extLst>
          </p:cNvPr>
          <p:cNvPicPr>
            <a:picLocks noChangeAspect="1" noChangeArrowheads="1"/>
          </p:cNvPicPr>
          <p:nvPr/>
        </p:nvPicPr>
        <p:blipFill>
          <a:blip r:embed="rId3" cstate="print">
            <a:alphaModFix amt="15000"/>
            <a:extLst>
              <a:ext uri="{28A0092B-C50C-407E-A947-70E740481C1C}">
                <a14:useLocalDpi xmlns:a14="http://schemas.microsoft.com/office/drawing/2010/main" val="0"/>
              </a:ext>
            </a:extLst>
          </a:blip>
          <a:srcRect/>
          <a:stretch>
            <a:fillRect/>
          </a:stretch>
        </p:blipFill>
        <p:spPr bwMode="auto">
          <a:xfrm>
            <a:off x="17585" y="996950"/>
            <a:ext cx="9144000" cy="532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61019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normAutofit lnSpcReduction="10000"/>
          </a:bodyPr>
          <a:lstStyle/>
          <a:p>
            <a:pPr marL="0" indent="0" algn="ctr">
              <a:lnSpc>
                <a:spcPct val="80000"/>
              </a:lnSpc>
              <a:buNone/>
            </a:pPr>
            <a:r>
              <a:rPr lang="en-US" dirty="0">
                <a:latin typeface="Arial" panose="020B0604020202020204" pitchFamily="34" charset="0"/>
                <a:cs typeface="Arial" panose="020B0604020202020204" pitchFamily="34" charset="0"/>
              </a:rPr>
              <a:t>There is only one thing we know for certain about metering in 2024 and beyond;</a:t>
            </a:r>
          </a:p>
          <a:p>
            <a:pPr>
              <a:lnSpc>
                <a:spcPct val="80000"/>
              </a:lnSpc>
            </a:pPr>
            <a:endParaRPr lang="en-US" sz="2000" dirty="0">
              <a:latin typeface="Arial" panose="020B0604020202020204" pitchFamily="34" charset="0"/>
              <a:cs typeface="Arial" panose="020B0604020202020204" pitchFamily="34" charset="0"/>
            </a:endParaRPr>
          </a:p>
          <a:p>
            <a:pPr marL="0" indent="0" algn="ctr">
              <a:lnSpc>
                <a:spcPct val="80000"/>
              </a:lnSpc>
              <a:buNone/>
            </a:pPr>
            <a:r>
              <a:rPr lang="en-US" dirty="0">
                <a:latin typeface="Arial" panose="020B0604020202020204" pitchFamily="34" charset="0"/>
                <a:cs typeface="Arial" panose="020B0604020202020204" pitchFamily="34" charset="0"/>
              </a:rPr>
              <a:t>Metering will not be the same as today.</a:t>
            </a:r>
          </a:p>
          <a:p>
            <a:pPr marL="0" indent="0" algn="ctr">
              <a:lnSpc>
                <a:spcPct val="80000"/>
              </a:lnSpc>
              <a:buNone/>
            </a:pPr>
            <a:r>
              <a:rPr lang="en-US" dirty="0">
                <a:latin typeface="Arial" panose="020B0604020202020204" pitchFamily="34" charset="0"/>
                <a:cs typeface="Arial" panose="020B0604020202020204" pitchFamily="34" charset="0"/>
              </a:rPr>
              <a:t>Meter Departments will be </a:t>
            </a:r>
          </a:p>
          <a:p>
            <a:pPr marL="0" indent="0" algn="ctr">
              <a:lnSpc>
                <a:spcPct val="80000"/>
              </a:lnSpc>
              <a:buNone/>
            </a:pPr>
            <a:endParaRPr lang="en-US" sz="3600" dirty="0">
              <a:latin typeface="Arial" panose="020B0604020202020204" pitchFamily="34" charset="0"/>
              <a:cs typeface="Arial" panose="020B0604020202020204" pitchFamily="34" charset="0"/>
            </a:endParaRPr>
          </a:p>
          <a:p>
            <a:pPr lvl="2">
              <a:lnSpc>
                <a:spcPct val="80000"/>
              </a:lnSpc>
            </a:pPr>
            <a:r>
              <a:rPr lang="en-US" sz="3200" dirty="0">
                <a:latin typeface="Arial" panose="020B0604020202020204" pitchFamily="34" charset="0"/>
                <a:cs typeface="Arial" panose="020B0604020202020204" pitchFamily="34" charset="0"/>
              </a:rPr>
              <a:t>New</a:t>
            </a:r>
          </a:p>
          <a:p>
            <a:pPr marL="1371600" lvl="3" indent="0">
              <a:lnSpc>
                <a:spcPct val="80000"/>
              </a:lnSpc>
              <a:buNone/>
            </a:pPr>
            <a:endParaRPr lang="en-US" sz="3000" dirty="0">
              <a:latin typeface="Arial" panose="020B0604020202020204" pitchFamily="34" charset="0"/>
              <a:cs typeface="Arial" panose="020B0604020202020204" pitchFamily="34" charset="0"/>
            </a:endParaRPr>
          </a:p>
          <a:p>
            <a:pPr marL="1371600" lvl="3" indent="0">
              <a:lnSpc>
                <a:spcPct val="80000"/>
              </a:lnSpc>
              <a:buNone/>
            </a:pPr>
            <a:r>
              <a:rPr lang="en-US" sz="3000" dirty="0">
                <a:latin typeface="Arial" panose="020B0604020202020204" pitchFamily="34" charset="0"/>
                <a:cs typeface="Arial" panose="020B0604020202020204" pitchFamily="34" charset="0"/>
              </a:rPr>
              <a:t>and</a:t>
            </a:r>
          </a:p>
          <a:p>
            <a:pPr lvl="2">
              <a:lnSpc>
                <a:spcPct val="80000"/>
              </a:lnSpc>
            </a:pPr>
            <a:endParaRPr lang="en-US" sz="3200" dirty="0">
              <a:latin typeface="Arial" panose="020B0604020202020204" pitchFamily="34" charset="0"/>
              <a:cs typeface="Arial" panose="020B0604020202020204" pitchFamily="34" charset="0"/>
            </a:endParaRPr>
          </a:p>
          <a:p>
            <a:pPr lvl="2">
              <a:lnSpc>
                <a:spcPct val="80000"/>
              </a:lnSpc>
            </a:pPr>
            <a:r>
              <a:rPr lang="en-US" sz="3200" dirty="0">
                <a:latin typeface="Arial" panose="020B0604020202020204" pitchFamily="34" charset="0"/>
                <a:cs typeface="Arial" panose="020B0604020202020204" pitchFamily="34" charset="0"/>
              </a:rPr>
              <a:t>Different</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8508698-67A6-2689-FD84-78BA16D121C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4382945A-9C86-E79A-9BD9-E038D7101BC2}"/>
              </a:ext>
            </a:extLst>
          </p:cNvPr>
          <p:cNvSpPr>
            <a:spLocks noGrp="1"/>
          </p:cNvSpPr>
          <p:nvPr>
            <p:ph type="sldNum" sz="quarter" idx="4"/>
          </p:nvPr>
        </p:nvSpPr>
        <p:spPr/>
        <p:txBody>
          <a:bodyPr/>
          <a:lstStyle/>
          <a:p>
            <a:fld id="{4BEAC4C4-F0A7-4B61-A827-E4198D078267}" type="slidenum">
              <a:rPr lang="en-US" smtClean="0"/>
              <a:t>15</a:t>
            </a:fld>
            <a:endParaRPr lang="en-US" dirty="0"/>
          </a:p>
        </p:txBody>
      </p:sp>
      <p:pic>
        <p:nvPicPr>
          <p:cNvPr id="3076" name="Picture 4" descr="New for 2011">
            <a:extLst>
              <a:ext uri="{FF2B5EF4-FFF2-40B4-BE49-F238E27FC236}">
                <a16:creationId xmlns:a16="http://schemas.microsoft.com/office/drawing/2014/main" id="{179F7AF8-DCEA-7F25-7072-C69778BAE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771" y="3276600"/>
            <a:ext cx="3429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8948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0"/>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mj-lt"/>
                <a:cs typeface="Arial" panose="020B0604020202020204" pitchFamily="34" charset="0"/>
              </a:rPr>
              <a:t>2024 and beyond </a:t>
            </a:r>
            <a:br>
              <a:rPr lang="en-US" altLang="en-US" sz="3200" b="1" dirty="0">
                <a:latin typeface="+mj-lt"/>
                <a:cs typeface="Arial" panose="020B0604020202020204" pitchFamily="34" charset="0"/>
              </a:rPr>
            </a:br>
            <a:r>
              <a:rPr lang="en-US" altLang="en-US" sz="2400" dirty="0">
                <a:latin typeface="+mj-lt"/>
              </a:rPr>
              <a:t>AMI and Next Generation AMI </a:t>
            </a:r>
            <a:br>
              <a:rPr lang="en-US" altLang="en-US" sz="3200" dirty="0">
                <a:latin typeface="+mj-lt"/>
              </a:rPr>
            </a:br>
            <a:endParaRPr lang="en-US" altLang="en-US" sz="3200" b="1" dirty="0">
              <a:latin typeface="+mj-lt"/>
              <a:cs typeface="Arial" panose="020B0604020202020204" pitchFamily="34" charset="0"/>
            </a:endParaRPr>
          </a:p>
        </p:txBody>
      </p:sp>
      <p:sp>
        <p:nvSpPr>
          <p:cNvPr id="46083" name="Rectangle 3"/>
          <p:cNvSpPr>
            <a:spLocks noGrp="1" noChangeArrowheads="1"/>
          </p:cNvSpPr>
          <p:nvPr>
            <p:ph idx="1"/>
          </p:nvPr>
        </p:nvSpPr>
        <p:spPr/>
        <p:txBody>
          <a:bodyPr/>
          <a:lstStyle/>
          <a:p>
            <a:pPr marL="0" indent="0">
              <a:lnSpc>
                <a:spcPct val="80000"/>
              </a:lnSpc>
              <a:buNone/>
            </a:pPr>
            <a:r>
              <a:rPr lang="en-US" sz="2400" dirty="0">
                <a:latin typeface="Arial" panose="020B0604020202020204" pitchFamily="34" charset="0"/>
                <a:cs typeface="Arial" panose="020B0604020202020204" pitchFamily="34" charset="0"/>
              </a:rPr>
              <a:t>Metering will move the center of Distribution Operations at most utilities as analytics are developed, embraced and begin to mature at individual utilities.  </a:t>
            </a:r>
          </a:p>
          <a:p>
            <a:pPr>
              <a:lnSpc>
                <a:spcPct val="80000"/>
              </a:lnSpc>
            </a:pPr>
            <a:r>
              <a:rPr lang="en-US" sz="2400" dirty="0">
                <a:latin typeface="Arial" panose="020B0604020202020204" pitchFamily="34" charset="0"/>
                <a:cs typeface="Arial" panose="020B0604020202020204" pitchFamily="34" charset="0"/>
              </a:rPr>
              <a:t>Knowledge and Information will rule utility operations </a:t>
            </a:r>
          </a:p>
          <a:p>
            <a:pPr>
              <a:lnSpc>
                <a:spcPct val="80000"/>
              </a:lnSpc>
            </a:pPr>
            <a:r>
              <a:rPr lang="en-US" sz="2400" dirty="0">
                <a:latin typeface="Arial" panose="020B0604020202020204" pitchFamily="34" charset="0"/>
                <a:cs typeface="Arial" panose="020B0604020202020204" pitchFamily="34" charset="0"/>
              </a:rPr>
              <a:t>AMI will provide this information and big data/analytics teams will help to provide the tools</a:t>
            </a:r>
          </a:p>
          <a:p>
            <a:pPr>
              <a:lnSpc>
                <a:spcPct val="80000"/>
              </a:lnSpc>
            </a:pPr>
            <a:r>
              <a:rPr lang="en-US" sz="2400" dirty="0">
                <a:latin typeface="Arial" panose="020B0604020202020204" pitchFamily="34" charset="0"/>
                <a:cs typeface="Arial" panose="020B0604020202020204" pitchFamily="34" charset="0"/>
              </a:rPr>
              <a:t>Metering professionals will provide the knowledge on how best to utilize these tools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632835DA-D29A-5464-641F-BC970E07546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564AA0F-6A11-5E5C-C76A-33195599D3DE}"/>
              </a:ext>
            </a:extLst>
          </p:cNvPr>
          <p:cNvSpPr>
            <a:spLocks noGrp="1"/>
          </p:cNvSpPr>
          <p:nvPr>
            <p:ph type="sldNum" sz="quarter" idx="4"/>
          </p:nvPr>
        </p:nvSpPr>
        <p:spPr/>
        <p:txBody>
          <a:bodyPr/>
          <a:lstStyle/>
          <a:p>
            <a:fld id="{4BEAC4C4-F0A7-4B61-A827-E4198D078267}" type="slidenum">
              <a:rPr lang="en-US" smtClean="0"/>
              <a:t>16</a:t>
            </a:fld>
            <a:endParaRPr lang="en-US"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41163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P:\Tesco\Marketing DO NOT MOVE THIS FOLDER\Product images\Meter Farms\Meter Farm_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7734" y="3972028"/>
            <a:ext cx="1828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9839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800" dirty="0">
                <a:latin typeface="Arial" panose="020B0604020202020204" pitchFamily="34" charset="0"/>
                <a:cs typeface="Arial" panose="020B0604020202020204" pitchFamily="34" charset="0"/>
              </a:rPr>
              <a:t>The tolerance for non-technical losses of any type will become dramatically less. </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400" dirty="0">
                <a:latin typeface="Arial" panose="020B0604020202020204" pitchFamily="34" charset="0"/>
                <a:cs typeface="Arial" panose="020B0604020202020204" pitchFamily="34" charset="0"/>
              </a:rPr>
              <a:t>As the rest of the Utility and the customers begin to understand that we now have the tools to identify, track down and correct these losses they will demand we look at more data and develop more tools to track down and eliminate these losses</a:t>
            </a:r>
          </a:p>
          <a:p>
            <a:pPr marL="0" indent="0">
              <a:lnSpc>
                <a:spcPct val="80000"/>
              </a:lnSpc>
              <a:buNone/>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CB70FD4-0EF3-7206-2466-2832EE9B29B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B3C2912-1E68-1FE5-F75A-88EBAE1B88D4}"/>
              </a:ext>
            </a:extLst>
          </p:cNvPr>
          <p:cNvSpPr>
            <a:spLocks noGrp="1"/>
          </p:cNvSpPr>
          <p:nvPr>
            <p:ph type="sldNum" sz="quarter" idx="4"/>
          </p:nvPr>
        </p:nvSpPr>
        <p:spPr/>
        <p:txBody>
          <a:bodyPr/>
          <a:lstStyle/>
          <a:p>
            <a:fld id="{4BEAC4C4-F0A7-4B61-A827-E4198D078267}" type="slidenum">
              <a:rPr lang="en-US" smtClean="0"/>
              <a:t>17</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276359"/>
            <a:ext cx="2971800" cy="197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14310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nSpc>
                <a:spcPct val="80000"/>
              </a:lnSpc>
              <a:buNone/>
            </a:pPr>
            <a:r>
              <a:rPr lang="en-US" sz="2800" dirty="0">
                <a:latin typeface="Arial" panose="020B0604020202020204" pitchFamily="34" charset="0"/>
                <a:cs typeface="Arial" panose="020B0604020202020204" pitchFamily="34" charset="0"/>
              </a:rPr>
              <a:t>The tolerance for outages will go down as customers get used to us hardening our infrastructure.  They will expect that we are identifying and correcting problems without them even reporting them and before or immediately after they even know there is a problem.</a:t>
            </a:r>
          </a:p>
          <a:p>
            <a:pPr marL="0" indent="0">
              <a:lnSpc>
                <a:spcPct val="80000"/>
              </a:lnSpc>
              <a:buNone/>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6548E8D-8069-B267-5673-8E3E835C6A8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BA65ADC-1668-A314-7D29-CF03B431E1DE}"/>
              </a:ext>
            </a:extLst>
          </p:cNvPr>
          <p:cNvSpPr>
            <a:spLocks noGrp="1"/>
          </p:cNvSpPr>
          <p:nvPr>
            <p:ph type="sldNum" sz="quarter" idx="4"/>
          </p:nvPr>
        </p:nvSpPr>
        <p:spPr/>
        <p:txBody>
          <a:bodyPr/>
          <a:lstStyle/>
          <a:p>
            <a:fld id="{4BEAC4C4-F0A7-4B61-A827-E4198D078267}" type="slidenum">
              <a:rPr lang="en-US" smtClean="0"/>
              <a:t>18</a:t>
            </a:fld>
            <a:endParaRPr lang="en-US" dirty="0"/>
          </a:p>
        </p:txBody>
      </p:sp>
      <p:pic>
        <p:nvPicPr>
          <p:cNvPr id="8194" name="Picture 2" descr="Image result for utility infra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742875"/>
            <a:ext cx="4000500"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3906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rgbClr val="C00000"/>
                </a:solidFill>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nSpc>
                <a:spcPct val="80000"/>
              </a:lnSpc>
              <a:buNone/>
            </a:pPr>
            <a:r>
              <a:rPr lang="en-US" sz="2800" dirty="0">
                <a:latin typeface="Arial" panose="020B0604020202020204" pitchFamily="34" charset="0"/>
                <a:cs typeface="Arial" panose="020B0604020202020204" pitchFamily="34" charset="0"/>
              </a:rPr>
              <a:t>The tolerance for poor power quality will go down as we improve our power quality and begin to educate customers on the effects of poor power quality, harmonics and distortion on our networks.  New tariffs may come into effect or new requirements placed on customers (or utilities) to provide power factor correction at the customer site. </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B83FC2-E4FE-B2F7-991A-195D56732BE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42B7C4F-0C41-2990-6B64-A6CBF3B78818}"/>
              </a:ext>
            </a:extLst>
          </p:cNvPr>
          <p:cNvSpPr>
            <a:spLocks noGrp="1"/>
          </p:cNvSpPr>
          <p:nvPr>
            <p:ph type="sldNum" sz="quarter" idx="4"/>
          </p:nvPr>
        </p:nvSpPr>
        <p:spPr/>
        <p:txBody>
          <a:bodyPr/>
          <a:lstStyle/>
          <a:p>
            <a:fld id="{4BEAC4C4-F0A7-4B61-A827-E4198D078267}" type="slidenum">
              <a:rPr lang="en-US" smtClean="0"/>
              <a:t>19</a:t>
            </a:fld>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333425"/>
            <a:ext cx="29686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85953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dirty="0">
                <a:latin typeface="+mj-lt"/>
              </a:rPr>
              <a:t>Topics to Cover as We Look to the Future</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eaLnBrk="1" hangingPunct="1"/>
            <a:r>
              <a:rPr lang="en-US" altLang="en-US" sz="2800" dirty="0">
                <a:latin typeface="Arial" panose="020B0604020202020204" pitchFamily="34" charset="0"/>
                <a:cs typeface="Arial" panose="020B0604020202020204" pitchFamily="34" charset="0"/>
              </a:rPr>
              <a:t>How Metering Has Changed from the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1870’s to the 2010’s</a:t>
            </a:r>
          </a:p>
          <a:p>
            <a:pPr eaLnBrk="1" hangingPunct="1"/>
            <a:r>
              <a:rPr lang="en-US" altLang="en-US" sz="2800" dirty="0">
                <a:latin typeface="Arial" panose="020B0604020202020204" pitchFamily="34" charset="0"/>
                <a:cs typeface="Arial" panose="020B0604020202020204" pitchFamily="34" charset="0"/>
              </a:rPr>
              <a:t>Metering Today, the status</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of our Advanced Metering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Infrastructure, and the need                                 f</a:t>
            </a:r>
            <a:r>
              <a:rPr lang="en-US" altLang="en-US" dirty="0">
                <a:latin typeface="Arial" panose="020B0604020202020204" pitchFamily="34" charset="0"/>
                <a:cs typeface="Arial" panose="020B0604020202020204" pitchFamily="34" charset="0"/>
              </a:rPr>
              <a:t>or smart meters in a smart                                   grid</a:t>
            </a:r>
          </a:p>
          <a:p>
            <a:pPr eaLnBrk="1" hangingPunct="1"/>
            <a:r>
              <a:rPr lang="en-US" altLang="en-US" sz="2800" dirty="0">
                <a:latin typeface="Arial" panose="020B0604020202020204" pitchFamily="34" charset="0"/>
                <a:cs typeface="Arial" panose="020B0604020202020204" pitchFamily="34" charset="0"/>
              </a:rPr>
              <a:t>Meter Services role in the </a:t>
            </a:r>
            <a:br>
              <a:rPr lang="en-US" altLang="en-US"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utility of the future</a:t>
            </a:r>
          </a:p>
          <a:p>
            <a:pPr lvl="1" eaLnBrk="1" hangingPunct="1"/>
            <a:r>
              <a:rPr lang="en-US" altLang="en-US" sz="2400" dirty="0">
                <a:latin typeface="Arial" panose="020B0604020202020204" pitchFamily="34" charset="0"/>
                <a:cs typeface="Arial" panose="020B0604020202020204" pitchFamily="34" charset="0"/>
              </a:rPr>
              <a:t>Big Data and Rolling Trucks </a:t>
            </a:r>
          </a:p>
          <a:p>
            <a:pPr eaLnBrk="1" hangingPunct="1"/>
            <a:r>
              <a:rPr lang="en-US" altLang="en-US" dirty="0">
                <a:latin typeface="Arial" panose="020B0604020202020204" pitchFamily="34" charset="0"/>
                <a:cs typeface="Arial" panose="020B0604020202020204" pitchFamily="34" charset="0"/>
              </a:rPr>
              <a:t>Meters – the shape of the future?</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2" name="Footer Placeholder 1">
            <a:extLst>
              <a:ext uri="{FF2B5EF4-FFF2-40B4-BE49-F238E27FC236}">
                <a16:creationId xmlns:a16="http://schemas.microsoft.com/office/drawing/2014/main" id="{796E7BEC-91FC-CEF3-FA0D-D3B503C1FDD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6F78EE6-6B5B-FF5E-3CEA-E9E6EEEB0FE2}"/>
              </a:ext>
            </a:extLst>
          </p:cNvPr>
          <p:cNvSpPr>
            <a:spLocks noGrp="1"/>
          </p:cNvSpPr>
          <p:nvPr>
            <p:ph type="sldNum" sz="quarter" idx="4"/>
          </p:nvPr>
        </p:nvSpPr>
        <p:spPr/>
        <p:txBody>
          <a:bodyPr/>
          <a:lstStyle/>
          <a:p>
            <a:fld id="{4BEAC4C4-F0A7-4B61-A827-E4198D078267}" type="slidenum">
              <a:rPr lang="en-US" smtClean="0"/>
              <a:t>2</a:t>
            </a:fld>
            <a:endParaRPr lang="en-US" dirty="0"/>
          </a:p>
        </p:txBody>
      </p:sp>
      <p:pic>
        <p:nvPicPr>
          <p:cNvPr id="5122" name="Picture 2" descr="Your Aha! Moments -Crystalinks">
            <a:extLst>
              <a:ext uri="{FF2B5EF4-FFF2-40B4-BE49-F238E27FC236}">
                <a16:creationId xmlns:a16="http://schemas.microsoft.com/office/drawing/2014/main" id="{3BBF6093-49E9-D783-F0CF-82671BC82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743267"/>
            <a:ext cx="3553833" cy="3438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82677"/>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609600" y="1219200"/>
            <a:ext cx="7772400" cy="4876800"/>
          </a:xfrm>
        </p:spPr>
        <p:txBody>
          <a:bodyPr>
            <a:normAutofit/>
          </a:bodyPr>
          <a:lstStyle/>
          <a:p>
            <a:pPr marL="0" indent="0">
              <a:lnSpc>
                <a:spcPct val="80000"/>
              </a:lnSpc>
              <a:buNone/>
            </a:pPr>
            <a:r>
              <a:rPr lang="en-US" b="1" dirty="0">
                <a:solidFill>
                  <a:schemeClr val="accent6">
                    <a:lumMod val="50000"/>
                  </a:schemeClr>
                </a:solidFill>
                <a:latin typeface="+mj-lt"/>
                <a:cs typeface="Arial" panose="020B0604020202020204" pitchFamily="34" charset="0"/>
              </a:rPr>
              <a:t>Data we are already looking at;</a:t>
            </a:r>
          </a:p>
          <a:p>
            <a:pPr eaLnBrk="1" hangingPunct="1">
              <a:lnSpc>
                <a:spcPct val="80000"/>
              </a:lnSpc>
              <a:spcBef>
                <a:spcPts val="1200"/>
              </a:spcBef>
              <a:buClr>
                <a:schemeClr val="accent1"/>
              </a:buClr>
              <a:buFontTx/>
              <a:buChar char="•"/>
            </a:pPr>
            <a:r>
              <a:rPr lang="en-US" altLang="en-US" sz="1600" dirty="0">
                <a:latin typeface="+mj-lt"/>
              </a:rPr>
              <a:t>Voltage Monitoring </a:t>
            </a:r>
            <a:br>
              <a:rPr lang="en-US" altLang="en-US" sz="1600" dirty="0">
                <a:latin typeface="+mj-lt"/>
              </a:rPr>
            </a:br>
            <a:r>
              <a:rPr lang="en-US" altLang="en-US" sz="1600" i="1" dirty="0">
                <a:latin typeface="+mj-lt"/>
              </a:rPr>
              <a:t>(Min, max, average)</a:t>
            </a:r>
          </a:p>
          <a:p>
            <a:pPr eaLnBrk="1" hangingPunct="1">
              <a:lnSpc>
                <a:spcPct val="80000"/>
              </a:lnSpc>
              <a:spcBef>
                <a:spcPts val="1200"/>
              </a:spcBef>
              <a:buClr>
                <a:schemeClr val="accent1"/>
              </a:buClr>
              <a:buFontTx/>
              <a:buChar char="•"/>
            </a:pPr>
            <a:r>
              <a:rPr lang="en-US" altLang="en-US" sz="1600" dirty="0">
                <a:latin typeface="+mj-lt"/>
              </a:rPr>
              <a:t>Transformer Loading Analysis</a:t>
            </a:r>
          </a:p>
          <a:p>
            <a:pPr eaLnBrk="1" hangingPunct="1">
              <a:lnSpc>
                <a:spcPct val="80000"/>
              </a:lnSpc>
              <a:spcBef>
                <a:spcPts val="1200"/>
              </a:spcBef>
              <a:buClr>
                <a:schemeClr val="accent1"/>
              </a:buClr>
              <a:buFontTx/>
              <a:buChar char="•"/>
            </a:pPr>
            <a:r>
              <a:rPr lang="en-US" altLang="en-US" sz="1600" dirty="0">
                <a:latin typeface="+mj-lt"/>
              </a:rPr>
              <a:t>Number of customers out of power</a:t>
            </a:r>
          </a:p>
          <a:p>
            <a:pPr eaLnBrk="1" hangingPunct="1">
              <a:lnSpc>
                <a:spcPct val="80000"/>
              </a:lnSpc>
              <a:spcBef>
                <a:spcPts val="1200"/>
              </a:spcBef>
              <a:buClr>
                <a:schemeClr val="accent1"/>
              </a:buClr>
              <a:buFontTx/>
              <a:buChar char="•"/>
            </a:pPr>
            <a:r>
              <a:rPr lang="en-US" altLang="en-US" sz="1600" dirty="0">
                <a:latin typeface="+mj-lt"/>
              </a:rPr>
              <a:t>Current demand savings from load control (kW)</a:t>
            </a:r>
          </a:p>
          <a:p>
            <a:pPr eaLnBrk="1" hangingPunct="1">
              <a:lnSpc>
                <a:spcPct val="80000"/>
              </a:lnSpc>
              <a:spcBef>
                <a:spcPts val="1200"/>
              </a:spcBef>
              <a:buClr>
                <a:schemeClr val="accent1"/>
              </a:buClr>
              <a:buFontTx/>
              <a:buChar char="•"/>
            </a:pPr>
            <a:r>
              <a:rPr lang="en-US" altLang="en-US" sz="1600" dirty="0">
                <a:latin typeface="+mj-lt"/>
              </a:rPr>
              <a:t>Outage Index Reporting </a:t>
            </a:r>
            <a:r>
              <a:rPr lang="en-US" altLang="en-US" sz="1600" i="1" dirty="0">
                <a:latin typeface="+mj-lt"/>
              </a:rPr>
              <a:t>(SAIDI, SAIFI, MAIFI)</a:t>
            </a:r>
            <a:r>
              <a:rPr lang="en-US" altLang="en-US" sz="1600" dirty="0">
                <a:latin typeface="+mj-lt"/>
              </a:rPr>
              <a:t> at multiple levels</a:t>
            </a:r>
          </a:p>
          <a:p>
            <a:pPr eaLnBrk="1" hangingPunct="1">
              <a:lnSpc>
                <a:spcPct val="80000"/>
              </a:lnSpc>
              <a:spcBef>
                <a:spcPts val="1200"/>
              </a:spcBef>
              <a:buClr>
                <a:schemeClr val="accent1"/>
              </a:buClr>
              <a:buFontTx/>
              <a:buChar char="•"/>
            </a:pPr>
            <a:r>
              <a:rPr lang="en-US" altLang="en-US" sz="1600" dirty="0">
                <a:latin typeface="+mj-lt"/>
              </a:rPr>
              <a:t>Cumulative outage hours </a:t>
            </a:r>
            <a:r>
              <a:rPr lang="en-US" altLang="en-US" sz="1600" i="1" dirty="0">
                <a:latin typeface="+mj-lt"/>
              </a:rPr>
              <a:t>(MTD/YTD)</a:t>
            </a:r>
          </a:p>
          <a:p>
            <a:pPr eaLnBrk="1" hangingPunct="1">
              <a:lnSpc>
                <a:spcPct val="80000"/>
              </a:lnSpc>
              <a:spcBef>
                <a:spcPts val="1200"/>
              </a:spcBef>
              <a:buClr>
                <a:schemeClr val="accent1"/>
              </a:buClr>
              <a:buFontTx/>
              <a:buChar char="•"/>
            </a:pPr>
            <a:r>
              <a:rPr lang="en-US" altLang="en-US" sz="1600" dirty="0">
                <a:latin typeface="+mj-lt"/>
              </a:rPr>
              <a:t>General line loss analysis</a:t>
            </a:r>
          </a:p>
          <a:p>
            <a:pPr marL="0" indent="0" eaLnBrk="1" hangingPunct="1">
              <a:lnSpc>
                <a:spcPct val="80000"/>
              </a:lnSpc>
              <a:spcBef>
                <a:spcPts val="1200"/>
              </a:spcBef>
              <a:buNone/>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30DE6BB-50F5-6EDC-3DFA-669979B9B54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D874EF6-C964-41AD-2BCF-C4A27E8CEDCA}"/>
              </a:ext>
            </a:extLst>
          </p:cNvPr>
          <p:cNvSpPr>
            <a:spLocks noGrp="1"/>
          </p:cNvSpPr>
          <p:nvPr>
            <p:ph type="sldNum" sz="quarter" idx="4"/>
          </p:nvPr>
        </p:nvSpPr>
        <p:spPr/>
        <p:txBody>
          <a:bodyPr/>
          <a:lstStyle/>
          <a:p>
            <a:fld id="{4BEAC4C4-F0A7-4B61-A827-E4198D078267}" type="slidenum">
              <a:rPr lang="en-US" smtClean="0"/>
              <a:t>20</a:t>
            </a:fld>
            <a:endParaRPr lang="en-US" dirty="0"/>
          </a:p>
        </p:txBody>
      </p:sp>
      <p:pic>
        <p:nvPicPr>
          <p:cNvPr id="3074" name="Picture 2" descr="Why Big Data is the Most Revolutionary Development in Technology">
            <a:extLst>
              <a:ext uri="{FF2B5EF4-FFF2-40B4-BE49-F238E27FC236}">
                <a16:creationId xmlns:a16="http://schemas.microsoft.com/office/drawing/2014/main" id="{09626896-2DDD-2ABD-5405-2EAE6D489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089" y="3711234"/>
            <a:ext cx="451485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45672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82677"/>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609600" y="1219200"/>
            <a:ext cx="7772400" cy="4876800"/>
          </a:xfrm>
        </p:spPr>
        <p:txBody>
          <a:bodyPr>
            <a:normAutofit/>
          </a:bodyPr>
          <a:lstStyle/>
          <a:p>
            <a:pPr marL="0" indent="0">
              <a:lnSpc>
                <a:spcPct val="80000"/>
              </a:lnSpc>
              <a:buNone/>
            </a:pPr>
            <a:r>
              <a:rPr lang="en-US" b="1" dirty="0">
                <a:solidFill>
                  <a:schemeClr val="accent6">
                    <a:lumMod val="50000"/>
                  </a:schemeClr>
                </a:solidFill>
                <a:latin typeface="+mj-lt"/>
                <a:cs typeface="Arial" panose="020B0604020202020204" pitchFamily="34" charset="0"/>
              </a:rPr>
              <a:t>Data we are already looking at;</a:t>
            </a:r>
          </a:p>
          <a:p>
            <a:pPr eaLnBrk="1" hangingPunct="1">
              <a:lnSpc>
                <a:spcPct val="80000"/>
              </a:lnSpc>
              <a:spcBef>
                <a:spcPts val="1200"/>
              </a:spcBef>
              <a:buClr>
                <a:schemeClr val="accent1"/>
              </a:buClr>
              <a:buFontTx/>
              <a:buChar char="•"/>
            </a:pPr>
            <a:r>
              <a:rPr lang="en-US" altLang="en-US" sz="1600" dirty="0">
                <a:latin typeface="+mj-lt"/>
              </a:rPr>
              <a:t>Demand Response (CVR, Peak Reduction, Etc.)</a:t>
            </a:r>
          </a:p>
          <a:p>
            <a:pPr eaLnBrk="1" hangingPunct="1">
              <a:lnSpc>
                <a:spcPct val="80000"/>
              </a:lnSpc>
              <a:spcBef>
                <a:spcPts val="1200"/>
              </a:spcBef>
              <a:buClr>
                <a:schemeClr val="accent1"/>
              </a:buClr>
              <a:buFontTx/>
              <a:buChar char="•"/>
            </a:pPr>
            <a:r>
              <a:rPr lang="en-US" altLang="en-US" sz="1600" dirty="0">
                <a:latin typeface="+mj-lt"/>
              </a:rPr>
              <a:t>Power quality investigation</a:t>
            </a:r>
          </a:p>
          <a:p>
            <a:pPr eaLnBrk="1" hangingPunct="1">
              <a:lnSpc>
                <a:spcPct val="80000"/>
              </a:lnSpc>
              <a:spcBef>
                <a:spcPts val="1200"/>
              </a:spcBef>
              <a:buClr>
                <a:schemeClr val="accent1"/>
              </a:buClr>
              <a:buFontTx/>
              <a:buChar char="•"/>
            </a:pPr>
            <a:r>
              <a:rPr lang="en-US" altLang="en-US" sz="1600" dirty="0">
                <a:latin typeface="+mj-lt"/>
              </a:rPr>
              <a:t>Number of blinks, sags, etc. (over time specified)</a:t>
            </a:r>
          </a:p>
          <a:p>
            <a:pPr eaLnBrk="1" hangingPunct="1">
              <a:lnSpc>
                <a:spcPct val="80000"/>
              </a:lnSpc>
              <a:spcBef>
                <a:spcPts val="1200"/>
              </a:spcBef>
              <a:buClr>
                <a:schemeClr val="accent1"/>
              </a:buClr>
              <a:buFontTx/>
              <a:buChar char="•"/>
            </a:pPr>
            <a:r>
              <a:rPr lang="en-US" altLang="en-US" sz="1600" dirty="0">
                <a:latin typeface="+mj-lt"/>
              </a:rPr>
              <a:t>Peak condition tracking</a:t>
            </a:r>
          </a:p>
          <a:p>
            <a:pPr eaLnBrk="1" hangingPunct="1">
              <a:lnSpc>
                <a:spcPct val="80000"/>
              </a:lnSpc>
              <a:spcBef>
                <a:spcPts val="1200"/>
              </a:spcBef>
              <a:buClr>
                <a:schemeClr val="accent1"/>
              </a:buClr>
              <a:buFontTx/>
              <a:buChar char="•"/>
            </a:pPr>
            <a:r>
              <a:rPr lang="en-US" altLang="en-US" sz="1600" dirty="0">
                <a:latin typeface="+mj-lt"/>
              </a:rPr>
              <a:t>Power factor by circuit or time of day</a:t>
            </a:r>
          </a:p>
          <a:p>
            <a:pPr eaLnBrk="1" hangingPunct="1">
              <a:lnSpc>
                <a:spcPct val="80000"/>
              </a:lnSpc>
              <a:spcBef>
                <a:spcPts val="1200"/>
              </a:spcBef>
              <a:buClr>
                <a:schemeClr val="accent1"/>
              </a:buClr>
              <a:buFontTx/>
              <a:buChar char="•"/>
            </a:pPr>
            <a:r>
              <a:rPr lang="en-US" altLang="en-US" sz="1600" dirty="0">
                <a:latin typeface="+mj-lt"/>
              </a:rPr>
              <a:t>Pattern detection (Algorithm to detect patterns in voltage, demand, blinks, etc.)</a:t>
            </a:r>
          </a:p>
          <a:p>
            <a:pPr eaLnBrk="1" hangingPunct="1">
              <a:lnSpc>
                <a:spcPct val="80000"/>
              </a:lnSpc>
              <a:spcBef>
                <a:spcPts val="1200"/>
              </a:spcBef>
              <a:buClr>
                <a:schemeClr val="accent1"/>
              </a:buClr>
              <a:buFontTx/>
              <a:buChar char="•"/>
            </a:pPr>
            <a:r>
              <a:rPr lang="en-US" altLang="en-US" sz="1600" dirty="0">
                <a:latin typeface="+mj-lt"/>
              </a:rPr>
              <a:t>System efficiency by circuit</a:t>
            </a:r>
          </a:p>
          <a:p>
            <a:pPr eaLnBrk="1" hangingPunct="1">
              <a:lnSpc>
                <a:spcPct val="80000"/>
              </a:lnSpc>
              <a:spcBef>
                <a:spcPts val="1200"/>
              </a:spcBef>
              <a:buClr>
                <a:schemeClr val="accent1"/>
              </a:buClr>
              <a:buFontTx/>
              <a:buChar char="•"/>
            </a:pPr>
            <a:r>
              <a:rPr lang="en-US" altLang="en-US" sz="1600" dirty="0">
                <a:latin typeface="+mj-lt"/>
              </a:rPr>
              <a:t>Remote Disconnect/Reconnect</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30DE6BB-50F5-6EDC-3DFA-669979B9B54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D874EF6-C964-41AD-2BCF-C4A27E8CEDCA}"/>
              </a:ext>
            </a:extLst>
          </p:cNvPr>
          <p:cNvSpPr>
            <a:spLocks noGrp="1"/>
          </p:cNvSpPr>
          <p:nvPr>
            <p:ph type="sldNum" sz="quarter" idx="4"/>
          </p:nvPr>
        </p:nvSpPr>
        <p:spPr/>
        <p:txBody>
          <a:bodyPr/>
          <a:lstStyle/>
          <a:p>
            <a:fld id="{4BEAC4C4-F0A7-4B61-A827-E4198D078267}" type="slidenum">
              <a:rPr lang="en-US" smtClean="0"/>
              <a:t>21</a:t>
            </a:fld>
            <a:endParaRPr lang="en-US" dirty="0"/>
          </a:p>
        </p:txBody>
      </p:sp>
      <p:pic>
        <p:nvPicPr>
          <p:cNvPr id="3074" name="Picture 2" descr="Why Big Data is the Most Revolutionary Development in Technology">
            <a:extLst>
              <a:ext uri="{FF2B5EF4-FFF2-40B4-BE49-F238E27FC236}">
                <a16:creationId xmlns:a16="http://schemas.microsoft.com/office/drawing/2014/main" id="{09626896-2DDD-2ABD-5405-2EAE6D489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865792"/>
            <a:ext cx="451485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586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533400" y="1066800"/>
            <a:ext cx="5257800" cy="5410200"/>
          </a:xfrm>
        </p:spPr>
        <p:txBody>
          <a:bodyPr/>
          <a:lstStyle/>
          <a:p>
            <a:pPr marL="0" indent="0">
              <a:lnSpc>
                <a:spcPct val="80000"/>
              </a:lnSpc>
              <a:buNone/>
            </a:pPr>
            <a:r>
              <a:rPr lang="en-US" sz="2400" b="1" dirty="0">
                <a:solidFill>
                  <a:schemeClr val="accent6">
                    <a:lumMod val="50000"/>
                  </a:schemeClr>
                </a:solidFill>
                <a:latin typeface="+mj-lt"/>
                <a:cs typeface="Arial" panose="020B0604020202020204" pitchFamily="34" charset="0"/>
              </a:rPr>
              <a:t>Now what can we do with this information? Well….To start;</a:t>
            </a:r>
          </a:p>
          <a:p>
            <a:pPr eaLnBrk="1" hangingPunct="1">
              <a:lnSpc>
                <a:spcPct val="80000"/>
              </a:lnSpc>
              <a:spcBef>
                <a:spcPts val="1200"/>
              </a:spcBef>
              <a:buClr>
                <a:schemeClr val="accent1"/>
              </a:buClr>
              <a:buFontTx/>
              <a:buChar char="•"/>
            </a:pPr>
            <a:r>
              <a:rPr lang="en-US" altLang="en-US" sz="2000" dirty="0">
                <a:latin typeface="+mj-lt"/>
              </a:rPr>
              <a:t>Isolate and determine where we have voltage issues, correct them and bring an entire line to the same level.  This not only works better for our customers but also allows the utility to pursue voltage reduction in a meaningful and controlled way.</a:t>
            </a:r>
          </a:p>
          <a:p>
            <a:pPr eaLnBrk="1" hangingPunct="1">
              <a:lnSpc>
                <a:spcPct val="80000"/>
              </a:lnSpc>
              <a:spcBef>
                <a:spcPts val="1200"/>
              </a:spcBef>
              <a:buClr>
                <a:schemeClr val="accent1"/>
              </a:buClr>
              <a:buFontTx/>
              <a:buChar char="•"/>
            </a:pPr>
            <a:r>
              <a:rPr lang="en-US" altLang="en-US" sz="2000" dirty="0">
                <a:latin typeface="+mj-lt"/>
              </a:rPr>
              <a:t>Determine what transformers should be used in any location</a:t>
            </a:r>
          </a:p>
          <a:p>
            <a:pPr eaLnBrk="1" hangingPunct="1">
              <a:lnSpc>
                <a:spcPct val="80000"/>
              </a:lnSpc>
              <a:spcBef>
                <a:spcPts val="1200"/>
              </a:spcBef>
              <a:buClr>
                <a:schemeClr val="accent1"/>
              </a:buClr>
              <a:buFontTx/>
              <a:buChar char="•"/>
            </a:pPr>
            <a:r>
              <a:rPr lang="en-US" altLang="en-US" sz="2000" dirty="0">
                <a:latin typeface="+mj-lt"/>
              </a:rPr>
              <a:t>Determine which transformers to store in which inventory yards</a:t>
            </a:r>
          </a:p>
          <a:p>
            <a:pPr eaLnBrk="1" hangingPunct="1">
              <a:lnSpc>
                <a:spcPct val="80000"/>
              </a:lnSpc>
              <a:spcBef>
                <a:spcPts val="1200"/>
              </a:spcBef>
              <a:buClr>
                <a:schemeClr val="accent1"/>
              </a:buClr>
              <a:buFontTx/>
              <a:buChar char="•"/>
            </a:pPr>
            <a:r>
              <a:rPr lang="en-US" altLang="en-US" sz="2000" dirty="0">
                <a:latin typeface="+mj-lt"/>
              </a:rPr>
              <a:t>Determine when new loads are present and which transformers are in jeopardy</a:t>
            </a:r>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0AD4D6B-A309-F4C4-29A0-366CFC7EAF7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D27D227-CC70-E4F9-093E-01ED7E58547E}"/>
              </a:ext>
            </a:extLst>
          </p:cNvPr>
          <p:cNvSpPr>
            <a:spLocks noGrp="1"/>
          </p:cNvSpPr>
          <p:nvPr>
            <p:ph type="sldNum" sz="quarter" idx="4"/>
          </p:nvPr>
        </p:nvSpPr>
        <p:spPr/>
        <p:txBody>
          <a:bodyPr/>
          <a:lstStyle/>
          <a:p>
            <a:fld id="{4BEAC4C4-F0A7-4B61-A827-E4198D078267}" type="slidenum">
              <a:rPr lang="en-US" smtClean="0"/>
              <a:t>22</a:t>
            </a:fld>
            <a:endParaRPr lang="en-US" dirty="0"/>
          </a:p>
        </p:txBody>
      </p:sp>
      <p:pic>
        <p:nvPicPr>
          <p:cNvPr id="4098" name="Picture 2" descr="Harnessing Big Data to deliver value to businesses - Oman Observer">
            <a:extLst>
              <a:ext uri="{FF2B5EF4-FFF2-40B4-BE49-F238E27FC236}">
                <a16:creationId xmlns:a16="http://schemas.microsoft.com/office/drawing/2014/main" id="{3E1671C9-51E9-F78B-C50D-7F515762E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346" y="1371600"/>
            <a:ext cx="3091904"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8839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Business Use Cases for this Big Data</a:t>
            </a:r>
          </a:p>
        </p:txBody>
      </p:sp>
      <p:sp>
        <p:nvSpPr>
          <p:cNvPr id="46083" name="Rectangle 3"/>
          <p:cNvSpPr>
            <a:spLocks noGrp="1" noChangeArrowheads="1"/>
          </p:cNvSpPr>
          <p:nvPr>
            <p:ph idx="1"/>
          </p:nvPr>
        </p:nvSpPr>
        <p:spPr>
          <a:xfrm>
            <a:off x="533400" y="1074336"/>
            <a:ext cx="5109121" cy="5105401"/>
          </a:xfrm>
        </p:spPr>
        <p:txBody>
          <a:bodyPr/>
          <a:lstStyle/>
          <a:p>
            <a:pPr marL="0" indent="0">
              <a:lnSpc>
                <a:spcPct val="80000"/>
              </a:lnSpc>
              <a:buNone/>
            </a:pPr>
            <a:r>
              <a:rPr lang="en-US" sz="2400" b="1" dirty="0">
                <a:solidFill>
                  <a:schemeClr val="accent6">
                    <a:lumMod val="50000"/>
                  </a:schemeClr>
                </a:solidFill>
                <a:latin typeface="+mj-lt"/>
                <a:cs typeface="Arial" panose="020B0604020202020204" pitchFamily="34" charset="0"/>
              </a:rPr>
              <a:t>Now what can we do with this information? Well….To start;</a:t>
            </a:r>
            <a:endParaRPr lang="en-US" altLang="en-US" sz="1600" dirty="0">
              <a:solidFill>
                <a:schemeClr val="accent6">
                  <a:lumMod val="50000"/>
                </a:schemeClr>
              </a:solidFill>
              <a:latin typeface="+mj-lt"/>
            </a:endParaRPr>
          </a:p>
          <a:p>
            <a:pPr eaLnBrk="1" hangingPunct="1">
              <a:lnSpc>
                <a:spcPct val="80000"/>
              </a:lnSpc>
              <a:spcBef>
                <a:spcPts val="1200"/>
              </a:spcBef>
              <a:buClr>
                <a:schemeClr val="accent1"/>
              </a:buClr>
              <a:buFontTx/>
              <a:buChar char="•"/>
            </a:pPr>
            <a:r>
              <a:rPr lang="en-US" altLang="en-US" sz="2000" dirty="0">
                <a:latin typeface="+mj-lt"/>
              </a:rPr>
              <a:t>Locate Bad connections</a:t>
            </a:r>
          </a:p>
          <a:p>
            <a:pPr eaLnBrk="1" hangingPunct="1">
              <a:lnSpc>
                <a:spcPct val="80000"/>
              </a:lnSpc>
              <a:spcBef>
                <a:spcPts val="1200"/>
              </a:spcBef>
              <a:buClr>
                <a:schemeClr val="accent1"/>
              </a:buClr>
              <a:buFontTx/>
              <a:buChar char="•"/>
            </a:pPr>
            <a:r>
              <a:rPr lang="en-US" altLang="en-US" sz="2000" dirty="0">
                <a:latin typeface="+mj-lt"/>
              </a:rPr>
              <a:t>Identify increased burden/impedance</a:t>
            </a:r>
          </a:p>
          <a:p>
            <a:pPr eaLnBrk="1" hangingPunct="1">
              <a:lnSpc>
                <a:spcPct val="80000"/>
              </a:lnSpc>
              <a:spcBef>
                <a:spcPts val="1200"/>
              </a:spcBef>
              <a:buClr>
                <a:schemeClr val="accent1"/>
              </a:buClr>
              <a:buFontTx/>
              <a:buChar char="•"/>
            </a:pPr>
            <a:r>
              <a:rPr lang="en-US" altLang="en-US" sz="2000" dirty="0">
                <a:latin typeface="+mj-lt"/>
              </a:rPr>
              <a:t>Locate Undersized lines</a:t>
            </a:r>
          </a:p>
          <a:p>
            <a:pPr eaLnBrk="1" hangingPunct="1">
              <a:lnSpc>
                <a:spcPct val="80000"/>
              </a:lnSpc>
              <a:spcBef>
                <a:spcPts val="1200"/>
              </a:spcBef>
              <a:buClr>
                <a:schemeClr val="accent1"/>
              </a:buClr>
              <a:buFontTx/>
              <a:buChar char="•"/>
            </a:pPr>
            <a:r>
              <a:rPr lang="en-US" altLang="en-US" sz="2000" dirty="0">
                <a:latin typeface="+mj-lt"/>
              </a:rPr>
              <a:t>Locate broken neutrals</a:t>
            </a:r>
          </a:p>
          <a:p>
            <a:pPr eaLnBrk="1" hangingPunct="1">
              <a:lnSpc>
                <a:spcPct val="80000"/>
              </a:lnSpc>
              <a:spcBef>
                <a:spcPts val="1200"/>
              </a:spcBef>
              <a:buClr>
                <a:schemeClr val="accent1"/>
              </a:buClr>
              <a:buFontTx/>
              <a:buChar char="•"/>
            </a:pPr>
            <a:r>
              <a:rPr lang="en-US" altLang="en-US" sz="2000" dirty="0">
                <a:latin typeface="+mj-lt"/>
              </a:rPr>
              <a:t>For Transformer Rated Services determine which ones are operating for a substantial amount of time below 10% of the rated current</a:t>
            </a:r>
          </a:p>
          <a:p>
            <a:pPr eaLnBrk="1" hangingPunct="1">
              <a:lnSpc>
                <a:spcPct val="80000"/>
              </a:lnSpc>
              <a:spcBef>
                <a:spcPts val="1200"/>
              </a:spcBef>
              <a:buClr>
                <a:schemeClr val="accent1"/>
              </a:buClr>
              <a:buFontTx/>
              <a:buChar char="•"/>
            </a:pPr>
            <a:r>
              <a:rPr lang="en-US" altLang="en-US" sz="2000" dirty="0">
                <a:latin typeface="+mj-lt"/>
              </a:rPr>
              <a:t>Find and remediate theft</a:t>
            </a:r>
          </a:p>
          <a:p>
            <a:pPr eaLnBrk="1" hangingPunct="1">
              <a:lnSpc>
                <a:spcPct val="80000"/>
              </a:lnSpc>
              <a:spcBef>
                <a:spcPts val="1200"/>
              </a:spcBef>
              <a:buClr>
                <a:schemeClr val="accent1"/>
              </a:buClr>
              <a:buFontTx/>
              <a:buChar char="•"/>
            </a:pPr>
            <a:r>
              <a:rPr lang="en-US" altLang="en-US" sz="2000" dirty="0">
                <a:latin typeface="+mj-lt"/>
              </a:rPr>
              <a:t>Find and remediate remote outages before the user knows they exist</a:t>
            </a:r>
          </a:p>
          <a:p>
            <a:pPr eaLnBrk="1" hangingPunct="1">
              <a:lnSpc>
                <a:spcPct val="80000"/>
              </a:lnSpc>
              <a:spcBef>
                <a:spcPts val="1200"/>
              </a:spcBef>
              <a:buClr>
                <a:schemeClr val="accent1"/>
              </a:buClr>
              <a:buFontTx/>
              <a:buChar char="•"/>
            </a:pPr>
            <a:r>
              <a:rPr lang="en-US" altLang="en-US" sz="2000" dirty="0">
                <a:latin typeface="+mj-lt"/>
              </a:rPr>
              <a:t>Find and address Power factor issues</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C0AD4D6B-A309-F4C4-29A0-366CFC7EAF7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D27D227-CC70-E4F9-093E-01ED7E58547E}"/>
              </a:ext>
            </a:extLst>
          </p:cNvPr>
          <p:cNvSpPr>
            <a:spLocks noGrp="1"/>
          </p:cNvSpPr>
          <p:nvPr>
            <p:ph type="sldNum" sz="quarter" idx="4"/>
          </p:nvPr>
        </p:nvSpPr>
        <p:spPr/>
        <p:txBody>
          <a:bodyPr/>
          <a:lstStyle/>
          <a:p>
            <a:fld id="{4BEAC4C4-F0A7-4B61-A827-E4198D078267}" type="slidenum">
              <a:rPr lang="en-US" smtClean="0"/>
              <a:t>23</a:t>
            </a:fld>
            <a:endParaRPr lang="en-US" dirty="0"/>
          </a:p>
        </p:txBody>
      </p:sp>
      <p:pic>
        <p:nvPicPr>
          <p:cNvPr id="4098" name="Picture 2" descr="Harnessing Big Data to deliver value to businesses - Oman Observer">
            <a:extLst>
              <a:ext uri="{FF2B5EF4-FFF2-40B4-BE49-F238E27FC236}">
                <a16:creationId xmlns:a16="http://schemas.microsoft.com/office/drawing/2014/main" id="{3E1671C9-51E9-F78B-C50D-7F515762E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346" y="1371600"/>
            <a:ext cx="3091904"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5838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And Now We Want MORE……</a:t>
            </a:r>
          </a:p>
        </p:txBody>
      </p:sp>
      <p:sp>
        <p:nvSpPr>
          <p:cNvPr id="46083" name="Rectangle 3"/>
          <p:cNvSpPr>
            <a:spLocks noGrp="1" noChangeArrowheads="1"/>
          </p:cNvSpPr>
          <p:nvPr>
            <p:ph idx="1"/>
          </p:nvPr>
        </p:nvSpPr>
        <p:spPr/>
        <p:txBody>
          <a:bodyPr/>
          <a:lstStyle/>
          <a:p>
            <a:pPr marL="0" indent="0" algn="ctr">
              <a:lnSpc>
                <a:spcPct val="80000"/>
              </a:lnSpc>
              <a:buNone/>
            </a:pPr>
            <a:r>
              <a:rPr lang="en-US" sz="2800" b="1" dirty="0">
                <a:solidFill>
                  <a:schemeClr val="accent1"/>
                </a:solidFill>
                <a:latin typeface="Arial" panose="020B0604020202020204" pitchFamily="34" charset="0"/>
                <a:cs typeface="Arial" panose="020B0604020202020204" pitchFamily="34" charset="0"/>
              </a:rPr>
              <a:t>More data</a:t>
            </a:r>
          </a:p>
          <a:p>
            <a:pPr marL="0" indent="0" algn="ctr">
              <a:lnSpc>
                <a:spcPct val="80000"/>
              </a:lnSpc>
              <a:buNone/>
            </a:pPr>
            <a:endParaRPr lang="en-US" sz="2800" b="1" dirty="0">
              <a:solidFill>
                <a:schemeClr val="accent1"/>
              </a:solidFill>
              <a:latin typeface="Arial" panose="020B0604020202020204" pitchFamily="34" charset="0"/>
              <a:cs typeface="Arial" panose="020B0604020202020204" pitchFamily="34" charset="0"/>
            </a:endParaRPr>
          </a:p>
          <a:p>
            <a:pPr marL="0" indent="0" algn="ctr">
              <a:lnSpc>
                <a:spcPct val="80000"/>
              </a:lnSpc>
              <a:buNone/>
            </a:pPr>
            <a:r>
              <a:rPr lang="en-US" sz="2800" b="1" dirty="0">
                <a:solidFill>
                  <a:schemeClr val="accent1"/>
                </a:solidFill>
                <a:latin typeface="Arial" panose="020B0604020202020204" pitchFamily="34" charset="0"/>
                <a:cs typeface="Arial" panose="020B0604020202020204" pitchFamily="34" charset="0"/>
              </a:rPr>
              <a:t>Greater frequency</a:t>
            </a:r>
          </a:p>
          <a:p>
            <a:pPr marL="0" indent="0" algn="ctr">
              <a:lnSpc>
                <a:spcPct val="80000"/>
              </a:lnSpc>
              <a:buNone/>
            </a:pPr>
            <a:endParaRPr lang="en-US" sz="2800" b="1" dirty="0">
              <a:solidFill>
                <a:schemeClr val="accent1"/>
              </a:solidFill>
              <a:latin typeface="Arial" panose="020B0604020202020204" pitchFamily="34" charset="0"/>
              <a:cs typeface="Arial" panose="020B0604020202020204" pitchFamily="34" charset="0"/>
            </a:endParaRPr>
          </a:p>
          <a:p>
            <a:pPr marL="0" indent="0" algn="ctr">
              <a:lnSpc>
                <a:spcPct val="80000"/>
              </a:lnSpc>
              <a:buNone/>
            </a:pPr>
            <a:r>
              <a:rPr lang="en-US" sz="2800" b="1" dirty="0">
                <a:solidFill>
                  <a:schemeClr val="accent1"/>
                </a:solidFill>
                <a:latin typeface="Arial" panose="020B0604020202020204" pitchFamily="34" charset="0"/>
                <a:cs typeface="Arial" panose="020B0604020202020204" pitchFamily="34" charset="0"/>
              </a:rPr>
              <a:t>Whatever bandwidth you thought you needed, now you need more.</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3F382EC-C427-2C52-0FED-61FBCCFACF9B}"/>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BA2B8D18-A458-4A77-14F5-12BCC1183E7D}"/>
              </a:ext>
            </a:extLst>
          </p:cNvPr>
          <p:cNvSpPr>
            <a:spLocks noGrp="1"/>
          </p:cNvSpPr>
          <p:nvPr>
            <p:ph type="sldNum" sz="quarter" idx="4"/>
          </p:nvPr>
        </p:nvSpPr>
        <p:spPr/>
        <p:txBody>
          <a:bodyPr/>
          <a:lstStyle/>
          <a:p>
            <a:fld id="{4BEAC4C4-F0A7-4B61-A827-E4198D078267}" type="slidenum">
              <a:rPr lang="en-US" smtClean="0"/>
              <a:t>24</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22531"/>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37758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Next Generation of AMI </a:t>
            </a:r>
          </a:p>
        </p:txBody>
      </p:sp>
      <p:sp>
        <p:nvSpPr>
          <p:cNvPr id="46083" name="Rectangle 3"/>
          <p:cNvSpPr>
            <a:spLocks noGrp="1" noChangeArrowheads="1"/>
          </p:cNvSpPr>
          <p:nvPr>
            <p:ph idx="1"/>
          </p:nvPr>
        </p:nvSpPr>
        <p:spPr>
          <a:xfrm>
            <a:off x="228600" y="1145403"/>
            <a:ext cx="8763000" cy="4842433"/>
          </a:xfrm>
        </p:spPr>
        <p:txBody>
          <a:bodyPr>
            <a:normAutofit/>
          </a:bodyPr>
          <a:lstStyle/>
          <a:p>
            <a:pPr marL="0" indent="0" algn="ctr">
              <a:lnSpc>
                <a:spcPct val="80000"/>
              </a:lnSpc>
              <a:spcAft>
                <a:spcPts val="1000"/>
              </a:spcAft>
              <a:buNone/>
            </a:pPr>
            <a:r>
              <a:rPr lang="en-US" sz="2600" dirty="0">
                <a:latin typeface="Arial" panose="020B0604020202020204" pitchFamily="34" charset="0"/>
                <a:cs typeface="Arial" panose="020B0604020202020204" pitchFamily="34" charset="0"/>
              </a:rPr>
              <a:t>Can we use our existing infrastructure?</a:t>
            </a:r>
          </a:p>
          <a:p>
            <a:pPr marL="0" indent="0" algn="ctr">
              <a:lnSpc>
                <a:spcPct val="80000"/>
              </a:lnSpc>
              <a:spcAft>
                <a:spcPts val="1000"/>
              </a:spcAft>
              <a:buNone/>
            </a:pPr>
            <a:r>
              <a:rPr lang="en-US" sz="2600" dirty="0">
                <a:latin typeface="Arial" panose="020B0604020202020204" pitchFamily="34" charset="0"/>
                <a:cs typeface="Arial" panose="020B0604020202020204" pitchFamily="34" charset="0"/>
              </a:rPr>
              <a:t>What are the compelling new features?</a:t>
            </a:r>
          </a:p>
          <a:p>
            <a:pPr marL="0" indent="0" algn="ctr">
              <a:lnSpc>
                <a:spcPct val="80000"/>
              </a:lnSpc>
              <a:spcAft>
                <a:spcPts val="1000"/>
              </a:spcAft>
              <a:buNone/>
            </a:pPr>
            <a:r>
              <a:rPr lang="en-US" sz="2600" dirty="0">
                <a:latin typeface="Arial" panose="020B0604020202020204" pitchFamily="34" charset="0"/>
                <a:cs typeface="Arial" panose="020B0604020202020204" pitchFamily="34" charset="0"/>
              </a:rPr>
              <a:t>Do we have to rip out and replace with new infrastructure?</a:t>
            </a:r>
          </a:p>
          <a:p>
            <a:pPr marL="0" indent="0" algn="ctr">
              <a:lnSpc>
                <a:spcPct val="80000"/>
              </a:lnSpc>
              <a:spcAft>
                <a:spcPts val="1000"/>
              </a:spcAft>
              <a:buNone/>
            </a:pPr>
            <a:r>
              <a:rPr lang="en-US" sz="2600" dirty="0">
                <a:latin typeface="Arial" panose="020B0604020202020204" pitchFamily="34" charset="0"/>
                <a:cs typeface="Arial" panose="020B0604020202020204" pitchFamily="34" charset="0"/>
              </a:rPr>
              <a:t>What about LTL back haul or a Private Network?</a:t>
            </a:r>
          </a:p>
          <a:p>
            <a:pPr marL="0" indent="0" algn="ctr">
              <a:lnSpc>
                <a:spcPct val="80000"/>
              </a:lnSpc>
              <a:spcAft>
                <a:spcPts val="1000"/>
              </a:spcAft>
              <a:buNone/>
            </a:pPr>
            <a:r>
              <a:rPr lang="en-US" sz="2600" dirty="0">
                <a:latin typeface="Arial" panose="020B0604020202020204" pitchFamily="34" charset="0"/>
                <a:cs typeface="Arial" panose="020B0604020202020204" pitchFamily="34" charset="0"/>
              </a:rPr>
              <a:t>What about Power Line Carrier for my remote areas?</a:t>
            </a:r>
          </a:p>
          <a:p>
            <a:pPr marL="0" indent="0" algn="ctr">
              <a:lnSpc>
                <a:spcPct val="80000"/>
              </a:lnSpc>
              <a:spcAft>
                <a:spcPts val="1000"/>
              </a:spcAft>
              <a:buNone/>
            </a:pPr>
            <a:endParaRPr lang="en-US" dirty="0">
              <a:latin typeface="Arial" panose="020B0604020202020204" pitchFamily="34" charset="0"/>
              <a:cs typeface="Arial" panose="020B0604020202020204" pitchFamily="34" charset="0"/>
            </a:endParaRPr>
          </a:p>
          <a:p>
            <a:pPr marL="0" indent="0" algn="ctr">
              <a:lnSpc>
                <a:spcPct val="80000"/>
              </a:lnSpc>
              <a:spcAft>
                <a:spcPts val="600"/>
              </a:spcAft>
              <a:buNone/>
            </a:pPr>
            <a:endParaRPr lang="en-US" sz="26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1C7A870-ECA4-FD8B-9FEB-1D5BFB86EE5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4C58C49-69E0-20BF-D3E8-C42B1A85DB05}"/>
              </a:ext>
            </a:extLst>
          </p:cNvPr>
          <p:cNvSpPr>
            <a:spLocks noGrp="1"/>
          </p:cNvSpPr>
          <p:nvPr>
            <p:ph type="sldNum" sz="quarter" idx="4"/>
          </p:nvPr>
        </p:nvSpPr>
        <p:spPr/>
        <p:txBody>
          <a:bodyPr/>
          <a:lstStyle/>
          <a:p>
            <a:fld id="{4BEAC4C4-F0A7-4B61-A827-E4198D078267}" type="slidenum">
              <a:rPr lang="en-US" smtClean="0"/>
              <a:t>25</a:t>
            </a:fld>
            <a:endParaRPr lang="en-US" dirty="0"/>
          </a:p>
        </p:txBody>
      </p:sp>
      <p:pic>
        <p:nvPicPr>
          <p:cNvPr id="4098" name="Picture 2" descr="Infrastructure: Embracing Technology to Improve Efficiency and Create Good  - AIIB Blog - AIIB">
            <a:extLst>
              <a:ext uri="{FF2B5EF4-FFF2-40B4-BE49-F238E27FC236}">
                <a16:creationId xmlns:a16="http://schemas.microsoft.com/office/drawing/2014/main" id="{4E6CFB6D-AD74-39EC-29E6-D37344EE2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205" y="3949123"/>
            <a:ext cx="3699589" cy="243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7929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Renewables and Storage</a:t>
            </a:r>
          </a:p>
        </p:txBody>
      </p:sp>
      <p:sp>
        <p:nvSpPr>
          <p:cNvPr id="46083" name="Rectangle 3"/>
          <p:cNvSpPr>
            <a:spLocks noGrp="1" noChangeArrowheads="1"/>
          </p:cNvSpPr>
          <p:nvPr>
            <p:ph idx="1"/>
          </p:nvPr>
        </p:nvSpPr>
        <p:spPr>
          <a:xfrm>
            <a:off x="628650" y="1309817"/>
            <a:ext cx="7753350" cy="1585783"/>
          </a:xfrm>
        </p:spPr>
        <p:txBody>
          <a:bodyPr>
            <a:normAutofit/>
          </a:bodyPr>
          <a:lstStyle/>
          <a:p>
            <a:pPr marL="0" indent="0">
              <a:lnSpc>
                <a:spcPct val="80000"/>
              </a:lnSpc>
              <a:buNone/>
            </a:pPr>
            <a:r>
              <a:rPr lang="en-US" sz="2000" dirty="0">
                <a:latin typeface="Arial" panose="020B0604020202020204" pitchFamily="34" charset="0"/>
                <a:cs typeface="Arial" panose="020B0604020202020204" pitchFamily="34" charset="0"/>
              </a:rPr>
              <a:t>We know that renewables by definition are intermittent.  They require utility grade energy storage to be effective</a:t>
            </a:r>
          </a:p>
          <a:p>
            <a:pPr marL="0" indent="0">
              <a:lnSpc>
                <a:spcPct val="80000"/>
              </a:lnSpc>
              <a:buNone/>
            </a:pPr>
            <a:r>
              <a:rPr lang="en-US" sz="2000" dirty="0">
                <a:latin typeface="Arial" panose="020B0604020202020204" pitchFamily="34" charset="0"/>
                <a:cs typeface="Arial" panose="020B0604020202020204" pitchFamily="34" charset="0"/>
              </a:rPr>
              <a:t>Utility grade renewables with accompanying energy storage will replace new generation at an increasing pace as some of the largest capital investment projects for utilities.  </a:t>
            </a:r>
          </a:p>
          <a:p>
            <a:pPr marL="0" indent="0">
              <a:lnSpc>
                <a:spcPct val="80000"/>
              </a:lnSpc>
              <a:buNone/>
            </a:pPr>
            <a:endParaRPr lang="en-US" sz="2000" dirty="0">
              <a:latin typeface="Arial" panose="020B0604020202020204" pitchFamily="34" charset="0"/>
              <a:cs typeface="Arial" panose="020B0604020202020204" pitchFamily="34" charset="0"/>
            </a:endParaRP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25B697B-4DD9-0724-283C-415E36261D5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D923FCCF-8B3F-A7CE-AB6D-A4086EF773CA}"/>
              </a:ext>
            </a:extLst>
          </p:cNvPr>
          <p:cNvSpPr>
            <a:spLocks noGrp="1"/>
          </p:cNvSpPr>
          <p:nvPr>
            <p:ph type="sldNum" sz="quarter" idx="4"/>
          </p:nvPr>
        </p:nvSpPr>
        <p:spPr/>
        <p:txBody>
          <a:bodyPr/>
          <a:lstStyle/>
          <a:p>
            <a:fld id="{4BEAC4C4-F0A7-4B61-A827-E4198D078267}" type="slidenum">
              <a:rPr lang="en-US" smtClean="0"/>
              <a:t>26</a:t>
            </a:fld>
            <a:endParaRPr lang="en-US" dirty="0"/>
          </a:p>
        </p:txBody>
      </p:sp>
      <p:sp>
        <p:nvSpPr>
          <p:cNvPr id="5" name="TextBox 4">
            <a:extLst>
              <a:ext uri="{FF2B5EF4-FFF2-40B4-BE49-F238E27FC236}">
                <a16:creationId xmlns:a16="http://schemas.microsoft.com/office/drawing/2014/main" id="{F21BB43D-D2DD-77FF-8DFA-B0952C82AA5C}"/>
              </a:ext>
            </a:extLst>
          </p:cNvPr>
          <p:cNvSpPr txBox="1"/>
          <p:nvPr/>
        </p:nvSpPr>
        <p:spPr>
          <a:xfrm>
            <a:off x="665205" y="2890925"/>
            <a:ext cx="4495800" cy="3293209"/>
          </a:xfrm>
          <a:prstGeom prst="rect">
            <a:avLst/>
          </a:prstGeom>
          <a:noFill/>
        </p:spPr>
        <p:txBody>
          <a:bodyPr wrap="square" rtlCol="0">
            <a:spAutoFit/>
          </a:bodyPr>
          <a:lstStyle/>
          <a:p>
            <a:pPr>
              <a:lnSpc>
                <a:spcPct val="80000"/>
              </a:lnSpc>
            </a:pPr>
            <a:r>
              <a:rPr lang="en-US" sz="2000" dirty="0">
                <a:latin typeface="Arial" panose="020B0604020202020204" pitchFamily="34" charset="0"/>
                <a:cs typeface="Arial" panose="020B0604020202020204" pitchFamily="34" charset="0"/>
              </a:rPr>
              <a:t>The largest renewable generation and energy storage project in the world has just gone operational earlier this year at Edwards Air Force Base in California funded in large part by the Department of Defense.  1.9 Million solar panels covering 4,600 acres of land with a capacity to generate up to 875 megawatts of power.  More importantly the utility grade battery storage can store up to 3.3 gigawatt-hours of energy or close to four days of energy storage.</a:t>
            </a:r>
          </a:p>
        </p:txBody>
      </p:sp>
      <p:pic>
        <p:nvPicPr>
          <p:cNvPr id="6" name="Picture 2" descr="Bhadla Solar Park, India">
            <a:extLst>
              <a:ext uri="{FF2B5EF4-FFF2-40B4-BE49-F238E27FC236}">
                <a16:creationId xmlns:a16="http://schemas.microsoft.com/office/drawing/2014/main" id="{398D8CF3-81E3-920D-2AD0-943527EE9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169" y="2919395"/>
            <a:ext cx="294629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09357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Renewables and Storage</a:t>
            </a:r>
          </a:p>
        </p:txBody>
      </p:sp>
      <p:sp>
        <p:nvSpPr>
          <p:cNvPr id="46083" name="Rectangle 3"/>
          <p:cNvSpPr>
            <a:spLocks noGrp="1" noChangeArrowheads="1"/>
          </p:cNvSpPr>
          <p:nvPr>
            <p:ph idx="1"/>
          </p:nvPr>
        </p:nvSpPr>
        <p:spPr>
          <a:xfrm>
            <a:off x="378941" y="1206479"/>
            <a:ext cx="4552950" cy="5495264"/>
          </a:xfrm>
        </p:spPr>
        <p:txBody>
          <a:bodyPr>
            <a:normAutofit/>
          </a:bodyPr>
          <a:lstStyle/>
          <a:p>
            <a:pPr>
              <a:lnSpc>
                <a:spcPct val="80000"/>
              </a:lnSpc>
            </a:pPr>
            <a:r>
              <a:rPr lang="en-US" sz="2000" dirty="0">
                <a:latin typeface="Arial" panose="020B0604020202020204" pitchFamily="34" charset="0"/>
                <a:cs typeface="Arial" panose="020B0604020202020204" pitchFamily="34" charset="0"/>
              </a:rPr>
              <a:t>Island communities are already showing us this on larger and larger scales – Ta’u American Samoa; 1.5 megawatts with battery storage for three days coupled with solar</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Hawaii Electric opened a 565 Mega Watt hour energy storage facility on the island of Oahu in December 2023.  This is nearly 20% of the islands peak energy requirements for up to three hours.   Hawaii Electric has just contracted for an additional 2.1 </a:t>
            </a:r>
            <a:r>
              <a:rPr lang="en-US" sz="2000" dirty="0" err="1">
                <a:latin typeface="Arial" panose="020B0604020202020204" pitchFamily="34" charset="0"/>
                <a:cs typeface="Arial" panose="020B0604020202020204" pitchFamily="34" charset="0"/>
              </a:rPr>
              <a:t>Gwh</a:t>
            </a: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25B697B-4DD9-0724-283C-415E36261D5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D923FCCF-8B3F-A7CE-AB6D-A4086EF773CA}"/>
              </a:ext>
            </a:extLst>
          </p:cNvPr>
          <p:cNvSpPr>
            <a:spLocks noGrp="1"/>
          </p:cNvSpPr>
          <p:nvPr>
            <p:ph type="sldNum" sz="quarter" idx="4"/>
          </p:nvPr>
        </p:nvSpPr>
        <p:spPr/>
        <p:txBody>
          <a:bodyPr/>
          <a:lstStyle/>
          <a:p>
            <a:fld id="{4BEAC4C4-F0A7-4B61-A827-E4198D078267}" type="slidenum">
              <a:rPr lang="en-US" smtClean="0"/>
              <a:t>27</a:t>
            </a:fld>
            <a:endParaRPr lang="en-US"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5014" y="1134974"/>
            <a:ext cx="3555442" cy="200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large batteries near a coastline">
            <a:extLst>
              <a:ext uri="{FF2B5EF4-FFF2-40B4-BE49-F238E27FC236}">
                <a16:creationId xmlns:a16="http://schemas.microsoft.com/office/drawing/2014/main" id="{84E59035-48E5-2DF9-627D-235B4A30B9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516" y="4983187"/>
            <a:ext cx="2411884" cy="12357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earway wartsila energy storage solar plus co-located hawaii">
            <a:extLst>
              <a:ext uri="{FF2B5EF4-FFF2-40B4-BE49-F238E27FC236}">
                <a16:creationId xmlns:a16="http://schemas.microsoft.com/office/drawing/2014/main" id="{B259F0A0-ED1A-CF23-02E2-F99DEFE677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2664" y="3535580"/>
            <a:ext cx="3943563" cy="2187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0154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nSpc>
                <a:spcPct val="80000"/>
              </a:lnSpc>
              <a:buNone/>
            </a:pPr>
            <a:r>
              <a:rPr lang="en-US" sz="2000" dirty="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a:latin typeface="Arial" panose="020B0604020202020204" pitchFamily="34" charset="0"/>
              <a:cs typeface="Arial" panose="020B0604020202020204" pitchFamily="34" charset="0"/>
            </a:endParaRPr>
          </a:p>
          <a:p>
            <a:pPr marL="0" indent="0">
              <a:lnSpc>
                <a:spcPct val="80000"/>
              </a:lnSpc>
              <a:buNone/>
            </a:pPr>
            <a:r>
              <a:rPr lang="en-US" sz="2000" dirty="0">
                <a:latin typeface="Arial" panose="020B0604020202020204" pitchFamily="34" charset="0"/>
                <a:cs typeface="Arial" panose="020B0604020202020204" pitchFamily="34" charset="0"/>
              </a:rPr>
              <a:t>Residential loads will move further and further away from power factors of one and put increasing pressure to move to either a Blondel solution for them, a VA/VAR solution for them, or a correction factor for them as AMI systems begin to report back customer power factor for all metering solutions</a:t>
            </a:r>
          </a:p>
          <a:p>
            <a:pPr lvl="1">
              <a:lnSpc>
                <a:spcPct val="80000"/>
              </a:lnSpc>
            </a:pPr>
            <a:r>
              <a:rPr lang="en-US" sz="2000" dirty="0">
                <a:latin typeface="Arial" panose="020B0604020202020204" pitchFamily="34" charset="0"/>
                <a:ea typeface="+mn-ea"/>
                <a:cs typeface="Arial" panose="020B0604020202020204" pitchFamily="34" charset="0"/>
              </a:rPr>
              <a:t>12S or 2S?</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85AF7DBB-949B-DD68-A5A5-95809472FCD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BB1E064-174C-9926-0E7D-1FB836B1B984}"/>
              </a:ext>
            </a:extLst>
          </p:cNvPr>
          <p:cNvSpPr>
            <a:spLocks noGrp="1"/>
          </p:cNvSpPr>
          <p:nvPr>
            <p:ph type="sldNum" sz="quarter" idx="4"/>
          </p:nvPr>
        </p:nvSpPr>
        <p:spPr/>
        <p:txBody>
          <a:bodyPr/>
          <a:lstStyle/>
          <a:p>
            <a:fld id="{4BEAC4C4-F0A7-4B61-A827-E4198D078267}" type="slidenum">
              <a:rPr lang="en-US" smtClean="0"/>
              <a:t>28</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100" y="4359813"/>
            <a:ext cx="2971800" cy="198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2838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nSpc>
                <a:spcPct val="80000"/>
              </a:lnSpc>
              <a:buNone/>
            </a:pPr>
            <a:r>
              <a:rPr lang="en-US" sz="2000" dirty="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r>
              <a:rPr lang="en-US" sz="1800" dirty="0">
                <a:latin typeface="Arial" panose="020B0604020202020204" pitchFamily="34" charset="0"/>
                <a:cs typeface="Arial" panose="020B0604020202020204" pitchFamily="34" charset="0"/>
              </a:rPr>
              <a:t>Larger customer based energy production and solutions will lead to expanded micro grids.</a:t>
            </a:r>
          </a:p>
          <a:p>
            <a:pPr>
              <a:lnSpc>
                <a:spcPct val="80000"/>
              </a:lnSpc>
            </a:pPr>
            <a:r>
              <a:rPr lang="en-US" sz="1800" dirty="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33500658-F042-9A00-E34F-303439B53799}"/>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E606F78-9BB2-0971-18E1-215F062C1339}"/>
              </a:ext>
            </a:extLst>
          </p:cNvPr>
          <p:cNvSpPr>
            <a:spLocks noGrp="1"/>
          </p:cNvSpPr>
          <p:nvPr>
            <p:ph type="sldNum" sz="quarter" idx="4"/>
          </p:nvPr>
        </p:nvSpPr>
        <p:spPr/>
        <p:txBody>
          <a:bodyPr/>
          <a:lstStyle/>
          <a:p>
            <a:fld id="{4BEAC4C4-F0A7-4B61-A827-E4198D078267}" type="slidenum">
              <a:rPr lang="en-US" smtClean="0"/>
              <a:t>29</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3200400" cy="212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267200"/>
            <a:ext cx="3489504"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86645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533400" y="229541"/>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1870’s to 1900</a:t>
            </a:r>
          </a:p>
        </p:txBody>
      </p:sp>
      <p:sp>
        <p:nvSpPr>
          <p:cNvPr id="31747" name="Rectangle 3"/>
          <p:cNvSpPr>
            <a:spLocks noGrp="1" noChangeArrowheads="1"/>
          </p:cNvSpPr>
          <p:nvPr>
            <p:ph idx="1"/>
          </p:nvPr>
        </p:nvSpPr>
        <p:spPr>
          <a:xfrm>
            <a:off x="383512" y="947347"/>
            <a:ext cx="4643896" cy="4648200"/>
          </a:xfrm>
        </p:spPr>
        <p:txBody>
          <a:bodyPr/>
          <a:lstStyle/>
          <a:p>
            <a:pPr>
              <a:lnSpc>
                <a:spcPct val="90000"/>
              </a:lnSpc>
            </a:pPr>
            <a:r>
              <a:rPr lang="en-US" altLang="en-US" sz="2000" dirty="0">
                <a:latin typeface="Arial" panose="020B0604020202020204" pitchFamily="34" charset="0"/>
                <a:cs typeface="Arial" panose="020B0604020202020204" pitchFamily="34" charset="0"/>
              </a:rPr>
              <a:t>Electric Metering is Invented</a:t>
            </a:r>
          </a:p>
          <a:p>
            <a:pPr>
              <a:lnSpc>
                <a:spcPct val="90000"/>
              </a:lnSpc>
            </a:pPr>
            <a:r>
              <a:rPr lang="en-US" altLang="en-US" sz="2000" dirty="0">
                <a:latin typeface="Arial" panose="020B0604020202020204" pitchFamily="34" charset="0"/>
                <a:cs typeface="Arial" panose="020B0604020202020204" pitchFamily="34" charset="0"/>
              </a:rPr>
              <a:t>After a few interesting “false starts” several inventors and firms developed and began producing induction meters that are still recognizable to us today</a:t>
            </a:r>
          </a:p>
          <a:p>
            <a:pPr>
              <a:lnSpc>
                <a:spcPct val="90000"/>
              </a:lnSpc>
            </a:pPr>
            <a:r>
              <a:rPr lang="en-US" altLang="en-US" sz="2000" dirty="0">
                <a:latin typeface="Arial" panose="020B0604020202020204" pitchFamily="34" charset="0"/>
                <a:cs typeface="Arial" panose="020B0604020202020204" pitchFamily="34" charset="0"/>
              </a:rPr>
              <a:t>Four of the five present meter manufacturer’s were producing meters:</a:t>
            </a:r>
          </a:p>
          <a:p>
            <a:pPr lvl="1">
              <a:lnSpc>
                <a:spcPct val="90000"/>
              </a:lnSpc>
            </a:pPr>
            <a:r>
              <a:rPr lang="en-US" altLang="en-US" sz="1400" dirty="0">
                <a:latin typeface="Arial" panose="020B0604020202020204" pitchFamily="34" charset="0"/>
                <a:cs typeface="Arial" panose="020B0604020202020204" pitchFamily="34" charset="0"/>
              </a:rPr>
              <a:t>Sangamo (Itron)</a:t>
            </a:r>
          </a:p>
          <a:p>
            <a:pPr lvl="1">
              <a:lnSpc>
                <a:spcPct val="90000"/>
              </a:lnSpc>
            </a:pPr>
            <a:r>
              <a:rPr lang="en-US" altLang="en-US" sz="1400" dirty="0">
                <a:latin typeface="Arial" panose="020B0604020202020204" pitchFamily="34" charset="0"/>
                <a:cs typeface="Arial" panose="020B0604020202020204" pitchFamily="34" charset="0"/>
              </a:rPr>
              <a:t>GE (Aclara)</a:t>
            </a:r>
          </a:p>
          <a:p>
            <a:pPr lvl="1">
              <a:lnSpc>
                <a:spcPct val="90000"/>
              </a:lnSpc>
            </a:pPr>
            <a:r>
              <a:rPr lang="en-US" altLang="en-US" sz="1400" dirty="0">
                <a:latin typeface="Arial" panose="020B0604020202020204" pitchFamily="34" charset="0"/>
                <a:cs typeface="Arial" panose="020B0604020202020204" pitchFamily="34" charset="0"/>
              </a:rPr>
              <a:t>Westinghouse (Honeywell)</a:t>
            </a:r>
          </a:p>
          <a:p>
            <a:pPr lvl="1">
              <a:lnSpc>
                <a:spcPct val="90000"/>
              </a:lnSpc>
            </a:pPr>
            <a:r>
              <a:rPr lang="en-US" altLang="en-US" sz="1400" dirty="0">
                <a:latin typeface="Arial" panose="020B0604020202020204" pitchFamily="34" charset="0"/>
                <a:cs typeface="Arial" panose="020B0604020202020204" pitchFamily="34" charset="0"/>
              </a:rPr>
              <a:t>Duncan (L+G)</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endParaRPr lang="en-US" altLang="en-US" sz="2400" dirty="0"/>
          </a:p>
        </p:txBody>
      </p:sp>
      <p:sp>
        <p:nvSpPr>
          <p:cNvPr id="2" name="Footer Placeholder 1">
            <a:extLst>
              <a:ext uri="{FF2B5EF4-FFF2-40B4-BE49-F238E27FC236}">
                <a16:creationId xmlns:a16="http://schemas.microsoft.com/office/drawing/2014/main" id="{91B7B4B7-8964-342C-E4D3-A2F55BF881D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7D1E77D-D8F4-596F-07FD-8C95ABA42BDE}"/>
              </a:ext>
            </a:extLst>
          </p:cNvPr>
          <p:cNvSpPr>
            <a:spLocks noGrp="1"/>
          </p:cNvSpPr>
          <p:nvPr>
            <p:ph type="sldNum" sz="quarter" idx="4"/>
          </p:nvPr>
        </p:nvSpPr>
        <p:spPr/>
        <p:txBody>
          <a:bodyPr/>
          <a:lstStyle/>
          <a:p>
            <a:fld id="{4BEAC4C4-F0A7-4B61-A827-E4198D078267}" type="slidenum">
              <a:rPr lang="en-US" smtClean="0"/>
              <a:t>3</a:t>
            </a:fld>
            <a:endParaRPr lang="en-US"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500" y="1166018"/>
            <a:ext cx="2832100" cy="260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Edison chemical 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88" y="4864318"/>
            <a:ext cx="3353311" cy="14920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omson walking-beam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182" y="4266259"/>
            <a:ext cx="268153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4155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AMI 2.0 Infrastructure</a:t>
            </a:r>
          </a:p>
        </p:txBody>
      </p:sp>
      <p:sp>
        <p:nvSpPr>
          <p:cNvPr id="46083" name="Rectangle 3"/>
          <p:cNvSpPr>
            <a:spLocks noGrp="1" noChangeArrowheads="1"/>
          </p:cNvSpPr>
          <p:nvPr>
            <p:ph idx="1"/>
          </p:nvPr>
        </p:nvSpPr>
        <p:spPr/>
        <p:txBody>
          <a:bodyPr/>
          <a:lstStyle/>
          <a:p>
            <a:pPr>
              <a:lnSpc>
                <a:spcPct val="80000"/>
              </a:lnSpc>
            </a:pPr>
            <a:r>
              <a:rPr lang="en-US" sz="1800" dirty="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 without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Research in Power Line Carrier Technology may provide expanded bandwidth to allow for greater data transfer more frequently without as much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Mesh networks continue to improve and AMI 2.0 is anticipating leveraging the infrastructure installed in AMI 1.0</a:t>
            </a:r>
          </a:p>
          <a:p>
            <a:pPr>
              <a:lnSpc>
                <a:spcPct val="80000"/>
              </a:lnSpc>
            </a:pPr>
            <a:endParaRPr lang="en-US" sz="28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2681207B-2521-2A6C-26B1-63258A43EDE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2B461CD-9935-718F-0413-FE68FAAFBFA2}"/>
              </a:ext>
            </a:extLst>
          </p:cNvPr>
          <p:cNvSpPr>
            <a:spLocks noGrp="1"/>
          </p:cNvSpPr>
          <p:nvPr>
            <p:ph type="sldNum" sz="quarter" idx="4"/>
          </p:nvPr>
        </p:nvSpPr>
        <p:spPr/>
        <p:txBody>
          <a:bodyPr/>
          <a:lstStyle/>
          <a:p>
            <a:fld id="{4BEAC4C4-F0A7-4B61-A827-E4198D078267}" type="slidenum">
              <a:rPr lang="en-US" smtClean="0"/>
              <a:t>30</a:t>
            </a:fld>
            <a:endParaRPr lang="en-US" dirty="0"/>
          </a:p>
        </p:txBody>
      </p:sp>
      <p:pic>
        <p:nvPicPr>
          <p:cNvPr id="5122" name="Picture 2" descr="Image result for data trans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276758"/>
            <a:ext cx="41148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0966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0"/>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mj-lt"/>
                <a:cs typeface="Arial" panose="020B0604020202020204" pitchFamily="34" charset="0"/>
              </a:rPr>
              <a:t>The shape of metering to come</a:t>
            </a:r>
            <a:br>
              <a:rPr lang="en-US" altLang="en-US" sz="3200" dirty="0">
                <a:latin typeface="+mj-lt"/>
                <a:cs typeface="Arial" panose="020B0604020202020204" pitchFamily="34" charset="0"/>
              </a:rPr>
            </a:br>
            <a:r>
              <a:rPr lang="en-US" altLang="en-US" sz="3200" dirty="0">
                <a:latin typeface="+mj-lt"/>
                <a:cs typeface="Arial" panose="020B0604020202020204" pitchFamily="34" charset="0"/>
              </a:rPr>
              <a:t>2024 and beyond </a:t>
            </a:r>
          </a:p>
        </p:txBody>
      </p:sp>
      <p:sp>
        <p:nvSpPr>
          <p:cNvPr id="46083" name="Rectangle 3"/>
          <p:cNvSpPr>
            <a:spLocks noGrp="1" noChangeArrowheads="1"/>
          </p:cNvSpPr>
          <p:nvPr>
            <p:ph idx="1"/>
          </p:nvPr>
        </p:nvSpPr>
        <p:spPr/>
        <p:txBody>
          <a:bodyPr/>
          <a:lstStyle/>
          <a:p>
            <a:pPr marL="0" indent="0">
              <a:lnSpc>
                <a:spcPct val="80000"/>
              </a:lnSpc>
              <a:buNone/>
            </a:pPr>
            <a:r>
              <a:rPr lang="en-US" sz="2400" dirty="0">
                <a:latin typeface="Arial" panose="020B0604020202020204" pitchFamily="34" charset="0"/>
                <a:cs typeface="Arial" panose="020B0604020202020204" pitchFamily="34" charset="0"/>
              </a:rPr>
              <a:t>Meters that do not look like meters as we know them, will become a part of our world.</a:t>
            </a:r>
          </a:p>
          <a:p>
            <a:pPr>
              <a:lnSpc>
                <a:spcPct val="80000"/>
              </a:lnSpc>
            </a:pPr>
            <a:r>
              <a:rPr lang="en-US" sz="2400" dirty="0">
                <a:latin typeface="Arial" panose="020B0604020202020204" pitchFamily="34" charset="0"/>
                <a:cs typeface="Arial" panose="020B0604020202020204" pitchFamily="34" charset="0"/>
              </a:rPr>
              <a:t>Street lights</a:t>
            </a:r>
          </a:p>
          <a:p>
            <a:pPr>
              <a:lnSpc>
                <a:spcPct val="80000"/>
              </a:lnSpc>
            </a:pPr>
            <a:r>
              <a:rPr lang="en-US" sz="2400" dirty="0">
                <a:latin typeface="Arial" panose="020B0604020202020204" pitchFamily="34" charset="0"/>
                <a:cs typeface="Arial" panose="020B0604020202020204" pitchFamily="34" charset="0"/>
              </a:rPr>
              <a:t>Smart Poles</a:t>
            </a:r>
          </a:p>
          <a:p>
            <a:pPr>
              <a:lnSpc>
                <a:spcPct val="80000"/>
              </a:lnSpc>
            </a:pPr>
            <a:r>
              <a:rPr lang="en-US" sz="2400" dirty="0">
                <a:latin typeface="Arial" panose="020B0604020202020204" pitchFamily="34" charset="0"/>
                <a:cs typeface="Arial" panose="020B0604020202020204" pitchFamily="34" charset="0"/>
              </a:rPr>
              <a:t>Electric vehicle chargers</a:t>
            </a:r>
          </a:p>
          <a:p>
            <a:pPr>
              <a:lnSpc>
                <a:spcPct val="80000"/>
              </a:lnSpc>
            </a:pPr>
            <a:r>
              <a:rPr lang="en-US" sz="2400" dirty="0">
                <a:latin typeface="Arial" panose="020B0604020202020204" pitchFamily="34" charset="0"/>
                <a:cs typeface="Arial" panose="020B0604020202020204" pitchFamily="34" charset="0"/>
              </a:rPr>
              <a:t>Sub meters – which may now become our meters</a:t>
            </a:r>
          </a:p>
          <a:p>
            <a:pPr>
              <a:lnSpc>
                <a:spcPct val="80000"/>
              </a:lnSpc>
            </a:pPr>
            <a:endParaRPr lang="en-US" sz="36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C93C3EAF-31B4-4056-1544-94B9D9216EE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60BEE2A9-22E6-336E-BEA6-2970A192AA82}"/>
              </a:ext>
            </a:extLst>
          </p:cNvPr>
          <p:cNvSpPr>
            <a:spLocks noGrp="1"/>
          </p:cNvSpPr>
          <p:nvPr>
            <p:ph type="sldNum" sz="quarter" idx="4"/>
          </p:nvPr>
        </p:nvSpPr>
        <p:spPr/>
        <p:txBody>
          <a:bodyPr/>
          <a:lstStyle/>
          <a:p>
            <a:fld id="{4BEAC4C4-F0A7-4B61-A827-E4198D078267}" type="slidenum">
              <a:rPr lang="en-US" smtClean="0"/>
              <a:t>31</a:t>
            </a:fld>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148009"/>
            <a:ext cx="3067050" cy="203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7576" y="3915452"/>
            <a:ext cx="2219325" cy="250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9442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71718"/>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mj-lt"/>
                <a:cs typeface="Arial" panose="020B0604020202020204" pitchFamily="34" charset="0"/>
              </a:rPr>
              <a:t>What will Meter Service Departments Look Like?</a:t>
            </a:r>
          </a:p>
        </p:txBody>
      </p:sp>
      <p:sp>
        <p:nvSpPr>
          <p:cNvPr id="46083" name="Rectangle 3"/>
          <p:cNvSpPr>
            <a:spLocks noGrp="1" noChangeArrowheads="1"/>
          </p:cNvSpPr>
          <p:nvPr>
            <p:ph idx="1"/>
          </p:nvPr>
        </p:nvSpPr>
        <p:spPr>
          <a:xfrm>
            <a:off x="446897" y="1096456"/>
            <a:ext cx="5638800" cy="5259897"/>
          </a:xfrm>
        </p:spPr>
        <p:txBody>
          <a:bodyPr>
            <a:normAutofit/>
          </a:bodyPr>
          <a:lstStyle/>
          <a:p>
            <a:pPr>
              <a:lnSpc>
                <a:spcPct val="80000"/>
              </a:lnSpc>
            </a:pPr>
            <a:r>
              <a:rPr lang="en-US" sz="2000" dirty="0">
                <a:latin typeface="Arial" panose="020B0604020202020204" pitchFamily="34" charset="0"/>
                <a:cs typeface="Arial" panose="020B0604020202020204" pitchFamily="34" charset="0"/>
              </a:rPr>
              <a:t>As in sports the basics will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never change. In Tee Ball we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practice hitting and catching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so do the Pro’s.  </a:t>
            </a:r>
          </a:p>
          <a:p>
            <a:pPr lvl="1">
              <a:lnSpc>
                <a:spcPct val="80000"/>
              </a:lnSpc>
            </a:pPr>
            <a:r>
              <a:rPr lang="en-US" sz="2000" dirty="0">
                <a:latin typeface="Arial" panose="020B0604020202020204" pitchFamily="34" charset="0"/>
                <a:cs typeface="Arial" panose="020B0604020202020204" pitchFamily="34" charset="0"/>
              </a:rPr>
              <a:t>We will move up a league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though and this will require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us to be better than we were</a:t>
            </a:r>
          </a:p>
          <a:p>
            <a:pPr>
              <a:lnSpc>
                <a:spcPct val="80000"/>
              </a:lnSpc>
            </a:pPr>
            <a:r>
              <a:rPr lang="en-US" sz="2000" dirty="0">
                <a:latin typeface="Arial" panose="020B0604020202020204" pitchFamily="34" charset="0"/>
                <a:cs typeface="Arial" panose="020B0604020202020204" pitchFamily="34" charset="0"/>
              </a:rPr>
              <a:t>Meter Tech one and two. Single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phase and polyphase</a:t>
            </a:r>
          </a:p>
          <a:p>
            <a:pPr>
              <a:lnSpc>
                <a:spcPct val="80000"/>
              </a:lnSpc>
            </a:pPr>
            <a:r>
              <a:rPr lang="en-US" sz="2000" dirty="0">
                <a:latin typeface="Arial" panose="020B0604020202020204" pitchFamily="34" charset="0"/>
                <a:cs typeface="Arial" panose="020B0604020202020204" pitchFamily="34" charset="0"/>
              </a:rPr>
              <a:t>And there is more;</a:t>
            </a:r>
          </a:p>
          <a:p>
            <a:pPr lvl="1">
              <a:lnSpc>
                <a:spcPct val="80000"/>
              </a:lnSpc>
            </a:pPr>
            <a:r>
              <a:rPr lang="en-US" sz="2000" dirty="0">
                <a:latin typeface="Arial" panose="020B0604020202020204" pitchFamily="34" charset="0"/>
                <a:cs typeface="Arial" panose="020B0604020202020204" pitchFamily="34" charset="0"/>
              </a:rPr>
              <a:t>Communications experts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our network communications</a:t>
            </a:r>
          </a:p>
          <a:p>
            <a:pPr lvl="1">
              <a:lnSpc>
                <a:spcPct val="80000"/>
              </a:lnSpc>
            </a:pPr>
            <a:r>
              <a:rPr lang="en-US" sz="2000" dirty="0">
                <a:latin typeface="Arial" panose="020B0604020202020204" pitchFamily="34" charset="0"/>
                <a:cs typeface="Arial" panose="020B0604020202020204" pitchFamily="34" charset="0"/>
              </a:rPr>
              <a:t>Site testing and trouble shooting for our Transformer rated services</a:t>
            </a:r>
          </a:p>
          <a:p>
            <a:pPr lvl="1">
              <a:lnSpc>
                <a:spcPct val="80000"/>
              </a:lnSpc>
            </a:pPr>
            <a:r>
              <a:rPr lang="en-US" sz="2000" dirty="0">
                <a:latin typeface="Arial" panose="020B0604020202020204" pitchFamily="34" charset="0"/>
                <a:cs typeface="Arial" panose="020B0604020202020204" pitchFamily="34" charset="0"/>
              </a:rPr>
              <a:t>Big data analytics using our knowledge of our metering network</a:t>
            </a:r>
          </a:p>
          <a:p>
            <a:pPr lvl="1">
              <a:lnSpc>
                <a:spcPct val="80000"/>
              </a:lnSpc>
            </a:pPr>
            <a:r>
              <a:rPr lang="en-US" sz="2000" dirty="0">
                <a:latin typeface="Arial" panose="020B0604020202020204" pitchFamily="34" charset="0"/>
                <a:cs typeface="Arial" panose="020B0604020202020204" pitchFamily="34" charset="0"/>
              </a:rPr>
              <a:t>Metering in non-traditional areas with non-ANSI applications </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D8E8379E-907B-D21A-BEEA-BE41F5BBDED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EF5717-B5F5-235C-670F-A219484F4F00}"/>
              </a:ext>
            </a:extLst>
          </p:cNvPr>
          <p:cNvSpPr>
            <a:spLocks noGrp="1"/>
          </p:cNvSpPr>
          <p:nvPr>
            <p:ph type="sldNum" sz="quarter" idx="4"/>
          </p:nvPr>
        </p:nvSpPr>
        <p:spPr/>
        <p:txBody>
          <a:bodyPr/>
          <a:lstStyle/>
          <a:p>
            <a:fld id="{4BEAC4C4-F0A7-4B61-A827-E4198D078267}" type="slidenum">
              <a:rPr lang="en-US" smtClean="0"/>
              <a:t>32</a:t>
            </a:fld>
            <a:endParaRPr lang="en-US" dirty="0"/>
          </a:p>
        </p:txBody>
      </p:sp>
      <p:pic>
        <p:nvPicPr>
          <p:cNvPr id="7170" name="Picture 2" descr="Parents Guide: An Introduction to Tee Ball - Little League">
            <a:extLst>
              <a:ext uri="{FF2B5EF4-FFF2-40B4-BE49-F238E27FC236}">
                <a16:creationId xmlns:a16="http://schemas.microsoft.com/office/drawing/2014/main" id="{69A4F806-5862-7BD3-383F-1D787C471D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15"/>
          <a:stretch/>
        </p:blipFill>
        <p:spPr bwMode="auto">
          <a:xfrm>
            <a:off x="4724400" y="1074685"/>
            <a:ext cx="2743200" cy="17325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weetest swings in MLB history">
            <a:extLst>
              <a:ext uri="{FF2B5EF4-FFF2-40B4-BE49-F238E27FC236}">
                <a16:creationId xmlns:a16="http://schemas.microsoft.com/office/drawing/2014/main" id="{38451B63-31FF-B280-5578-C99493F5E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713" y="3118430"/>
            <a:ext cx="2963854" cy="173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9001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71718"/>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latin typeface="+mj-lt"/>
                <a:cs typeface="Arial" panose="020B0604020202020204" pitchFamily="34" charset="0"/>
              </a:rPr>
              <a:t>What will Meter Service Departments Look Like?</a:t>
            </a:r>
          </a:p>
        </p:txBody>
      </p:sp>
      <p:sp>
        <p:nvSpPr>
          <p:cNvPr id="46083" name="Rectangle 3"/>
          <p:cNvSpPr>
            <a:spLocks noGrp="1" noChangeArrowheads="1"/>
          </p:cNvSpPr>
          <p:nvPr>
            <p:ph idx="1"/>
          </p:nvPr>
        </p:nvSpPr>
        <p:spPr>
          <a:xfrm>
            <a:off x="685800" y="1096456"/>
            <a:ext cx="7772400" cy="5259897"/>
          </a:xfrm>
        </p:spPr>
        <p:txBody>
          <a:bodyPr>
            <a:normAutofit/>
          </a:bodyPr>
          <a:lstStyle/>
          <a:p>
            <a:pPr>
              <a:lnSpc>
                <a:spcPct val="80000"/>
              </a:lnSpc>
            </a:pPr>
            <a:r>
              <a:rPr lang="en-US" sz="2000" dirty="0">
                <a:latin typeface="Arial" panose="020B0604020202020204" pitchFamily="34" charset="0"/>
                <a:cs typeface="Arial" panose="020B0604020202020204" pitchFamily="34" charset="0"/>
              </a:rPr>
              <a:t>Identifying and correcting line loss</a:t>
            </a:r>
          </a:p>
          <a:p>
            <a:pPr lvl="1">
              <a:lnSpc>
                <a:spcPct val="80000"/>
              </a:lnSpc>
            </a:pPr>
            <a:r>
              <a:rPr lang="en-US" sz="2000" dirty="0">
                <a:latin typeface="Arial" panose="020B0604020202020204" pitchFamily="34" charset="0"/>
                <a:cs typeface="Arial" panose="020B0604020202020204" pitchFamily="34" charset="0"/>
              </a:rPr>
              <a:t>If we accept the premise that the primary difference of reported line loss between utilities is bad metering, then we know we now have or will have in the near future the ability to identify and correct these issues.</a:t>
            </a:r>
          </a:p>
          <a:p>
            <a:pPr>
              <a:lnSpc>
                <a:spcPct val="80000"/>
              </a:lnSpc>
            </a:pPr>
            <a:r>
              <a:rPr lang="en-US" sz="2000" dirty="0">
                <a:latin typeface="Arial" panose="020B0604020202020204" pitchFamily="34" charset="0"/>
                <a:cs typeface="Arial" panose="020B0604020202020204" pitchFamily="34" charset="0"/>
              </a:rPr>
              <a:t>Suggest and put together the business case for new rates and tariffs</a:t>
            </a:r>
          </a:p>
          <a:p>
            <a:pPr>
              <a:lnSpc>
                <a:spcPct val="80000"/>
              </a:lnSpc>
            </a:pPr>
            <a:r>
              <a:rPr lang="en-US" sz="2000" dirty="0">
                <a:latin typeface="Arial" panose="020B0604020202020204" pitchFamily="34" charset="0"/>
                <a:cs typeface="Arial" panose="020B0604020202020204" pitchFamily="34" charset="0"/>
              </a:rPr>
              <a:t>Directors of Meter Services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may start to transition to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VP’s for Grid Resiliency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Reliability</a:t>
            </a:r>
          </a:p>
          <a:p>
            <a:pPr>
              <a:lnSpc>
                <a:spcPct val="80000"/>
              </a:lnSpc>
            </a:pPr>
            <a:r>
              <a:rPr lang="en-US" sz="2000" dirty="0">
                <a:latin typeface="Arial" panose="020B0604020202020204" pitchFamily="34" charset="0"/>
                <a:cs typeface="Arial" panose="020B0604020202020204" pitchFamily="34" charset="0"/>
              </a:rPr>
              <a:t>Metering budgets will increase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as metering continues to move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to the center of distribution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operations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D8E8379E-907B-D21A-BEEA-BE41F5BBDED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EF5717-B5F5-235C-670F-A219484F4F00}"/>
              </a:ext>
            </a:extLst>
          </p:cNvPr>
          <p:cNvSpPr>
            <a:spLocks noGrp="1"/>
          </p:cNvSpPr>
          <p:nvPr>
            <p:ph type="sldNum" sz="quarter" idx="4"/>
          </p:nvPr>
        </p:nvSpPr>
        <p:spPr/>
        <p:txBody>
          <a:bodyPr/>
          <a:lstStyle/>
          <a:p>
            <a:fld id="{4BEAC4C4-F0A7-4B61-A827-E4198D078267}" type="slidenum">
              <a:rPr lang="en-US" smtClean="0"/>
              <a:t>33</a:t>
            </a:fld>
            <a:endParaRPr lang="en-US" dirty="0"/>
          </a:p>
        </p:txBody>
      </p:sp>
      <p:pic>
        <p:nvPicPr>
          <p:cNvPr id="8194" name="Picture 2" descr="Budget Strategy Guide: How to Calculate Your Finances and Budget Plan">
            <a:extLst>
              <a:ext uri="{FF2B5EF4-FFF2-40B4-BE49-F238E27FC236}">
                <a16:creationId xmlns:a16="http://schemas.microsoft.com/office/drawing/2014/main" id="{79A4D283-F31C-BCD0-F193-996A70DF3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9087" y="3201049"/>
            <a:ext cx="3863520" cy="257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30464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09575" y="271718"/>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mj-lt"/>
                <a:cs typeface="Arial" panose="020B0604020202020204" pitchFamily="34" charset="0"/>
              </a:rPr>
              <a:t>Summary – The Past and the Future</a:t>
            </a:r>
          </a:p>
        </p:txBody>
      </p:sp>
      <p:sp>
        <p:nvSpPr>
          <p:cNvPr id="46083" name="Rectangle 3"/>
          <p:cNvSpPr>
            <a:spLocks noGrp="1" noChangeArrowheads="1"/>
          </p:cNvSpPr>
          <p:nvPr>
            <p:ph idx="1"/>
          </p:nvPr>
        </p:nvSpPr>
        <p:spPr>
          <a:xfrm>
            <a:off x="685800" y="1096457"/>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more things change, the more they will remain the same.</a:t>
            </a:r>
          </a:p>
          <a:p>
            <a:pPr>
              <a:lnSpc>
                <a:spcPct val="80000"/>
              </a:lnSpc>
            </a:pPr>
            <a:r>
              <a:rPr lang="en-US" sz="1800" dirty="0">
                <a:latin typeface="Arial" panose="020B0604020202020204" pitchFamily="34" charset="0"/>
                <a:cs typeface="Arial" panose="020B0604020202020204" pitchFamily="34" charset="0"/>
              </a:rPr>
              <a:t>Understanding how to accurately measure a customer's consumption correctly will become an increasingly valuable commodity.  This includes a better understanding of the effects on metering of poor power quality and energy distortion.</a:t>
            </a:r>
          </a:p>
          <a:p>
            <a:pPr>
              <a:lnSpc>
                <a:spcPct val="80000"/>
              </a:lnSpc>
            </a:pPr>
            <a:r>
              <a:rPr lang="en-US" sz="1800" dirty="0">
                <a:latin typeface="Arial" panose="020B0604020202020204" pitchFamily="34" charset="0"/>
                <a:cs typeface="Arial" panose="020B0604020202020204" pitchFamily="34" charset="0"/>
              </a:rPr>
              <a:t>How to pair an understanding of metering and distribution with big data to provide an increasingly automated set of AMI analytics to monitor and maintain our distribution network and to continue to develop new ones to constantly improve our networks.</a:t>
            </a:r>
          </a:p>
          <a:p>
            <a:pPr>
              <a:lnSpc>
                <a:spcPct val="80000"/>
              </a:lnSpc>
            </a:pPr>
            <a:r>
              <a:rPr lang="en-US" sz="1800" dirty="0">
                <a:latin typeface="Arial" panose="020B0604020202020204" pitchFamily="34" charset="0"/>
                <a:cs typeface="Arial" panose="020B0604020202020204" pitchFamily="34" charset="0"/>
              </a:rPr>
              <a:t>Meters may not look like meters in the future, but metering will become the center of the Electric Distribution Universe.</a:t>
            </a:r>
          </a:p>
          <a:p>
            <a:pPr>
              <a:lnSpc>
                <a:spcPct val="80000"/>
              </a:lnSpc>
            </a:pPr>
            <a:r>
              <a:rPr lang="en-US" sz="1800" dirty="0">
                <a:latin typeface="Arial" panose="020B0604020202020204" pitchFamily="34" charset="0"/>
                <a:cs typeface="Arial" panose="020B0604020202020204" pitchFamily="34" charset="0"/>
              </a:rPr>
              <a:t>There will continue to be NC Meter Schools to help keep you abreast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D8E8379E-907B-D21A-BEEA-BE41F5BBDED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AEF5717-B5F5-235C-670F-A219484F4F00}"/>
              </a:ext>
            </a:extLst>
          </p:cNvPr>
          <p:cNvSpPr>
            <a:spLocks noGrp="1"/>
          </p:cNvSpPr>
          <p:nvPr>
            <p:ph type="sldNum" sz="quarter" idx="4"/>
          </p:nvPr>
        </p:nvSpPr>
        <p:spPr/>
        <p:txBody>
          <a:bodyPr/>
          <a:lstStyle/>
          <a:p>
            <a:fld id="{4BEAC4C4-F0A7-4B61-A827-E4198D078267}" type="slidenum">
              <a:rPr lang="en-US" smtClean="0"/>
              <a:t>34</a:t>
            </a:fld>
            <a:endParaRPr lang="en-US"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431301"/>
            <a:ext cx="3397856" cy="193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90600" y="4476653"/>
            <a:ext cx="3209192" cy="184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7485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dirty="0">
                <a:latin typeface="+mj-lt"/>
                <a:cs typeface="Arial" panose="020B0604020202020204" pitchFamily="34" charset="0"/>
              </a:rPr>
              <a:t>Questions and Discussion</a:t>
            </a:r>
          </a:p>
        </p:txBody>
      </p:sp>
      <p:sp>
        <p:nvSpPr>
          <p:cNvPr id="9" name="Rectangle 5">
            <a:extLst>
              <a:ext uri="{FF2B5EF4-FFF2-40B4-BE49-F238E27FC236}">
                <a16:creationId xmlns:a16="http://schemas.microsoft.com/office/drawing/2014/main" id="{2FE8F9E2-C6BB-3ED2-0D0D-AC9DB0B5D74B}"/>
              </a:ext>
            </a:extLst>
          </p:cNvPr>
          <p:cNvSpPr>
            <a:spLocks noGrp="1" noChangeArrowheads="1"/>
          </p:cNvSpPr>
          <p:nvPr>
            <p:ph idx="1"/>
          </p:nvPr>
        </p:nvSpPr>
        <p:spPr>
          <a:noFill/>
        </p:spPr>
        <p:txBody>
          <a:bodyPr vert="horz" lIns="91440" tIns="45720" rIns="91440" bIns="45720" rtlCol="0" anchor="t">
            <a:normAutofit/>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chemeClr val="accent6">
                    <a:lumMod val="50000"/>
                  </a:schemeClr>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a:buNone/>
            </a:pPr>
            <a:r>
              <a:rPr lang="en-US" altLang="en-US" sz="2400" b="1" dirty="0">
                <a:latin typeface="Arial"/>
                <a:cs typeface="Arial"/>
              </a:rPr>
              <a:t>TESCO Metering </a:t>
            </a:r>
            <a:r>
              <a:rPr lang="en-US" altLang="en-US" sz="1800" i="1" dirty="0">
                <a:latin typeface="Arial"/>
                <a:cs typeface="Arial"/>
              </a:rPr>
              <a:t>Bristol, PA</a:t>
            </a:r>
          </a:p>
          <a:p>
            <a:pPr algn="ctr" eaLnBrk="1" hangingPunct="1">
              <a:buFontTx/>
              <a:buNone/>
            </a:pPr>
            <a:r>
              <a:rPr lang="en-US" altLang="en-US" sz="2400" dirty="0">
                <a:solidFill>
                  <a:schemeClr val="accent6">
                    <a:lumMod val="50000"/>
                  </a:schemeClr>
                </a:solidFill>
                <a:latin typeface="Arial" panose="020B0604020202020204" pitchFamily="34" charset="0"/>
                <a:cs typeface="Arial" panose="020B0604020202020204" pitchFamily="34" charset="0"/>
              </a:rPr>
              <a:t>215.228.0500</a:t>
            </a:r>
            <a:endParaRPr lang="en-US" altLang="en-US" sz="2000" dirty="0">
              <a:solidFill>
                <a:schemeClr val="accent6">
                  <a:lumMod val="50000"/>
                </a:schemeClr>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chemeClr val="accent6">
                    <a:lumMod val="50000"/>
                  </a:schemeClr>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
        <p:nvSpPr>
          <p:cNvPr id="2" name="Footer Placeholder 1">
            <a:extLst>
              <a:ext uri="{FF2B5EF4-FFF2-40B4-BE49-F238E27FC236}">
                <a16:creationId xmlns:a16="http://schemas.microsoft.com/office/drawing/2014/main" id="{8DA3292B-757C-35F5-664D-389BC7452D0A}"/>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EA31A7D-D387-7CBC-E6A1-2C80059B3772}"/>
              </a:ext>
            </a:extLst>
          </p:cNvPr>
          <p:cNvSpPr>
            <a:spLocks noGrp="1"/>
          </p:cNvSpPr>
          <p:nvPr>
            <p:ph type="sldNum" sz="quarter" idx="4"/>
          </p:nvPr>
        </p:nvSpPr>
        <p:spPr/>
        <p:txBody>
          <a:bodyPr/>
          <a:lstStyle/>
          <a:p>
            <a:fld id="{4BEAC4C4-F0A7-4B61-A827-E4198D078267}" type="slidenum">
              <a:rPr lang="en-US" smtClean="0"/>
              <a:t>35</a:t>
            </a:fld>
            <a:endParaRPr lang="en-US" dirty="0"/>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pic>
        <p:nvPicPr>
          <p:cNvPr id="8"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8817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
            <a:extLst>
              <a:ext uri="{FF2B5EF4-FFF2-40B4-BE49-F238E27FC236}">
                <a16:creationId xmlns:a16="http://schemas.microsoft.com/office/drawing/2014/main" id="{27F18868-B856-926E-4A9B-C0C9F8BC3AB9}"/>
              </a:ext>
            </a:extLst>
          </p:cNvPr>
          <p:cNvSpPr txBox="1">
            <a:spLocks noChangeArrowheads="1"/>
          </p:cNvSpPr>
          <p:nvPr/>
        </p:nvSpPr>
        <p:spPr bwMode="auto">
          <a:xfrm>
            <a:off x="871105" y="5134407"/>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chemeClr val="accent1"/>
                </a:solidFill>
                <a:latin typeface="Arial"/>
                <a:cs typeface="Arial"/>
              </a:rPr>
              <a:t>ISO 9001:2015 Certified Quality Company</a:t>
            </a:r>
          </a:p>
          <a:p>
            <a:pPr algn="ctr" eaLnBrk="1" hangingPunct="1">
              <a:spcBef>
                <a:spcPct val="0"/>
              </a:spcBef>
              <a:buFontTx/>
              <a:buNone/>
            </a:pPr>
            <a:r>
              <a:rPr lang="en-US" altLang="en-US" sz="1400" b="1" dirty="0">
                <a:solidFill>
                  <a:schemeClr val="accent1"/>
                </a:solidFill>
                <a:latin typeface="Arial"/>
                <a:cs typeface="Arial"/>
              </a:rPr>
              <a:t>ISO 17025:2017 Accredited Laboratory</a:t>
            </a:r>
          </a:p>
        </p:txBody>
      </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B6C9-3971-1203-8AB1-6AE5F8411F35}"/>
              </a:ext>
            </a:extLst>
          </p:cNvPr>
          <p:cNvSpPr>
            <a:spLocks noGrp="1"/>
          </p:cNvSpPr>
          <p:nvPr>
            <p:ph type="title"/>
          </p:nvPr>
        </p:nvSpPr>
        <p:spPr/>
        <p:txBody>
          <a:bodyPr/>
          <a:lstStyle/>
          <a:p>
            <a:r>
              <a:rPr lang="en-US" dirty="0"/>
              <a:t>Tesco hospitality suite</a:t>
            </a:r>
          </a:p>
        </p:txBody>
      </p:sp>
      <p:sp>
        <p:nvSpPr>
          <p:cNvPr id="3" name="Footer Placeholder 2">
            <a:extLst>
              <a:ext uri="{FF2B5EF4-FFF2-40B4-BE49-F238E27FC236}">
                <a16:creationId xmlns:a16="http://schemas.microsoft.com/office/drawing/2014/main" id="{F1464154-F655-E10E-C8E5-37B8882F4E3D}"/>
              </a:ext>
            </a:extLst>
          </p:cNvPr>
          <p:cNvSpPr>
            <a:spLocks noGrp="1"/>
          </p:cNvSpPr>
          <p:nvPr>
            <p:ph type="ftr" sz="quarter" idx="3"/>
          </p:nvPr>
        </p:nvSpPr>
        <p:spPr/>
        <p:txBody>
          <a:bodyPr/>
          <a:lstStyle/>
          <a:p>
            <a:r>
              <a:rPr lang="en-US"/>
              <a:t>www.tescometering.com</a:t>
            </a:r>
            <a:endParaRPr lang="en-US" dirty="0"/>
          </a:p>
        </p:txBody>
      </p:sp>
      <p:sp>
        <p:nvSpPr>
          <p:cNvPr id="4" name="Slide Number Placeholder 3">
            <a:extLst>
              <a:ext uri="{FF2B5EF4-FFF2-40B4-BE49-F238E27FC236}">
                <a16:creationId xmlns:a16="http://schemas.microsoft.com/office/drawing/2014/main" id="{25BAB8D8-D9CF-96FF-FF3C-900C5CBEDD5D}"/>
              </a:ext>
            </a:extLst>
          </p:cNvPr>
          <p:cNvSpPr>
            <a:spLocks noGrp="1"/>
          </p:cNvSpPr>
          <p:nvPr>
            <p:ph type="sldNum" sz="quarter" idx="4"/>
          </p:nvPr>
        </p:nvSpPr>
        <p:spPr/>
        <p:txBody>
          <a:bodyPr/>
          <a:lstStyle/>
          <a:p>
            <a:fld id="{4BEAC4C4-F0A7-4B61-A827-E4198D078267}" type="slidenum">
              <a:rPr lang="en-US" smtClean="0"/>
              <a:t>36</a:t>
            </a:fld>
            <a:endParaRPr lang="en-US" dirty="0"/>
          </a:p>
        </p:txBody>
      </p:sp>
      <p:pic>
        <p:nvPicPr>
          <p:cNvPr id="6" name="Picture 5" descr="A picture containing text, screenshot, font, logo&#10;&#10;Description automatically generated">
            <a:extLst>
              <a:ext uri="{FF2B5EF4-FFF2-40B4-BE49-F238E27FC236}">
                <a16:creationId xmlns:a16="http://schemas.microsoft.com/office/drawing/2014/main" id="{0A870157-18FC-1999-ED37-F2877900B3AF}"/>
              </a:ext>
            </a:extLst>
          </p:cNvPr>
          <p:cNvPicPr>
            <a:picLocks noChangeAspect="1"/>
          </p:cNvPicPr>
          <p:nvPr/>
        </p:nvPicPr>
        <p:blipFill rotWithShape="1">
          <a:blip r:embed="rId2">
            <a:extLst>
              <a:ext uri="{28A0092B-C50C-407E-A947-70E740481C1C}">
                <a14:useLocalDpi xmlns:a14="http://schemas.microsoft.com/office/drawing/2010/main" val="0"/>
              </a:ext>
            </a:extLst>
          </a:blip>
          <a:srcRect t="74767" r="23434"/>
          <a:stretch/>
        </p:blipFill>
        <p:spPr>
          <a:xfrm>
            <a:off x="1143000" y="5135613"/>
            <a:ext cx="5254316" cy="1338037"/>
          </a:xfrm>
          <a:prstGeom prst="rect">
            <a:avLst/>
          </a:prstGeom>
        </p:spPr>
      </p:pic>
      <p:sp>
        <p:nvSpPr>
          <p:cNvPr id="7" name="TextBox 6">
            <a:extLst>
              <a:ext uri="{FF2B5EF4-FFF2-40B4-BE49-F238E27FC236}">
                <a16:creationId xmlns:a16="http://schemas.microsoft.com/office/drawing/2014/main" id="{D52C5956-4E95-7320-E35C-81185E2C23DF}"/>
              </a:ext>
            </a:extLst>
          </p:cNvPr>
          <p:cNvSpPr txBox="1"/>
          <p:nvPr/>
        </p:nvSpPr>
        <p:spPr>
          <a:xfrm>
            <a:off x="1943096" y="2595800"/>
            <a:ext cx="5746699" cy="1200329"/>
          </a:xfrm>
          <a:prstGeom prst="rect">
            <a:avLst/>
          </a:prstGeom>
          <a:noFill/>
        </p:spPr>
        <p:txBody>
          <a:bodyPr wrap="square" rtlCol="0">
            <a:spAutoFit/>
          </a:bodyPr>
          <a:lstStyle/>
          <a:p>
            <a:r>
              <a:rPr lang="en-US" b="0" i="0" u="none" strike="noStrike" dirty="0">
                <a:solidFill>
                  <a:srgbClr val="212121"/>
                </a:solidFill>
                <a:effectLst/>
                <a:latin typeface="Calibri" panose="020F0502020204030204" pitchFamily="34" charset="0"/>
              </a:rPr>
              <a:t>We would like you to join us in the TESCO Hospitality Suite for networking and more discussions about metering.  The discussion will not be exclusively metering……….but we love metering and that is the most common topic.</a:t>
            </a:r>
            <a:endParaRPr lang="en-US" dirty="0"/>
          </a:p>
        </p:txBody>
      </p:sp>
      <p:sp>
        <p:nvSpPr>
          <p:cNvPr id="8" name="Rectangle 7">
            <a:extLst>
              <a:ext uri="{FF2B5EF4-FFF2-40B4-BE49-F238E27FC236}">
                <a16:creationId xmlns:a16="http://schemas.microsoft.com/office/drawing/2014/main" id="{623682C9-A681-9A87-F88C-1911C7A742E9}"/>
              </a:ext>
            </a:extLst>
          </p:cNvPr>
          <p:cNvSpPr/>
          <p:nvPr/>
        </p:nvSpPr>
        <p:spPr>
          <a:xfrm>
            <a:off x="1342033" y="4134684"/>
            <a:ext cx="6948826" cy="523220"/>
          </a:xfrm>
          <a:prstGeom prst="rect">
            <a:avLst/>
          </a:prstGeom>
          <a:noFill/>
        </p:spPr>
        <p:txBody>
          <a:bodyPr wrap="non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rPr>
              <a:t>TESCO Hospitality Suite 1601 – Brighton Tower</a:t>
            </a:r>
          </a:p>
        </p:txBody>
      </p:sp>
      <p:sp>
        <p:nvSpPr>
          <p:cNvPr id="9" name="TextBox 8">
            <a:extLst>
              <a:ext uri="{FF2B5EF4-FFF2-40B4-BE49-F238E27FC236}">
                <a16:creationId xmlns:a16="http://schemas.microsoft.com/office/drawing/2014/main" id="{04233134-371D-AE85-AB7A-3FAA4156EBF4}"/>
              </a:ext>
            </a:extLst>
          </p:cNvPr>
          <p:cNvSpPr txBox="1"/>
          <p:nvPr/>
        </p:nvSpPr>
        <p:spPr>
          <a:xfrm>
            <a:off x="2438682" y="4627127"/>
            <a:ext cx="4582886" cy="369332"/>
          </a:xfrm>
          <a:prstGeom prst="rect">
            <a:avLst/>
          </a:prstGeom>
          <a:noFill/>
        </p:spPr>
        <p:txBody>
          <a:bodyPr wrap="square" rtlCol="0">
            <a:spAutoFit/>
          </a:bodyPr>
          <a:lstStyle/>
          <a:p>
            <a:r>
              <a:rPr lang="en-US" dirty="0"/>
              <a:t>Monday and Tuesday 8:00 PM – 10:00 PM</a:t>
            </a:r>
          </a:p>
        </p:txBody>
      </p:sp>
      <p:pic>
        <p:nvPicPr>
          <p:cNvPr id="10" name="Picture 9" descr="A picture containing text, screenshot, font, logo&#10;&#10;Description automatically generated">
            <a:extLst>
              <a:ext uri="{FF2B5EF4-FFF2-40B4-BE49-F238E27FC236}">
                <a16:creationId xmlns:a16="http://schemas.microsoft.com/office/drawing/2014/main" id="{7BC21819-DC4C-4763-494B-CBBD4A4215A5}"/>
              </a:ext>
            </a:extLst>
          </p:cNvPr>
          <p:cNvPicPr>
            <a:picLocks noChangeAspect="1"/>
          </p:cNvPicPr>
          <p:nvPr/>
        </p:nvPicPr>
        <p:blipFill rotWithShape="1">
          <a:blip r:embed="rId2">
            <a:extLst>
              <a:ext uri="{28A0092B-C50C-407E-A947-70E740481C1C}">
                <a14:useLocalDpi xmlns:a14="http://schemas.microsoft.com/office/drawing/2010/main" val="0"/>
              </a:ext>
            </a:extLst>
          </a:blip>
          <a:srcRect t="101" b="77262"/>
          <a:stretch/>
        </p:blipFill>
        <p:spPr>
          <a:xfrm>
            <a:off x="1385205" y="1235908"/>
            <a:ext cx="6862483" cy="1200329"/>
          </a:xfrm>
          <a:prstGeom prst="rect">
            <a:avLst/>
          </a:prstGeom>
        </p:spPr>
      </p:pic>
      <p:pic>
        <p:nvPicPr>
          <p:cNvPr id="5" name="Picture 4" descr="A red and black logo&#10;&#10;Description automatically generated">
            <a:extLst>
              <a:ext uri="{FF2B5EF4-FFF2-40B4-BE49-F238E27FC236}">
                <a16:creationId xmlns:a16="http://schemas.microsoft.com/office/drawing/2014/main" id="{19274C7C-959D-EA58-2AFB-66F711E9B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372" y="5340060"/>
            <a:ext cx="1596298" cy="973803"/>
          </a:xfrm>
          <a:prstGeom prst="rect">
            <a:avLst/>
          </a:prstGeom>
        </p:spPr>
      </p:pic>
    </p:spTree>
    <p:extLst>
      <p:ext uri="{BB962C8B-B14F-4D97-AF65-F5344CB8AC3E}">
        <p14:creationId xmlns:p14="http://schemas.microsoft.com/office/powerpoint/2010/main" val="349221091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1900 to 2000</a:t>
            </a:r>
          </a:p>
        </p:txBody>
      </p:sp>
      <p:sp>
        <p:nvSpPr>
          <p:cNvPr id="31747" name="Rectangle 3"/>
          <p:cNvSpPr>
            <a:spLocks noGrp="1" noChangeArrowheads="1"/>
          </p:cNvSpPr>
          <p:nvPr>
            <p:ph idx="1"/>
          </p:nvPr>
        </p:nvSpPr>
        <p:spPr>
          <a:xfrm>
            <a:off x="457200" y="1309817"/>
            <a:ext cx="8058150" cy="4842433"/>
          </a:xfrm>
        </p:spPr>
        <p:txBody>
          <a:bodyPr/>
          <a:lstStyle/>
          <a:p>
            <a:pPr>
              <a:lnSpc>
                <a:spcPct val="90000"/>
              </a:lnSpc>
            </a:pPr>
            <a:r>
              <a:rPr lang="en-US" altLang="en-US" sz="2000" dirty="0">
                <a:latin typeface="Arial" panose="020B0604020202020204" pitchFamily="34" charset="0"/>
                <a:cs typeface="Arial" panose="020B0604020202020204" pitchFamily="34" charset="0"/>
              </a:rPr>
              <a:t>Not much changed – we use an induction meter for most of the century and only toward the very end of the century start using electronic meters.</a:t>
            </a:r>
          </a:p>
          <a:p>
            <a:pPr lvl="1">
              <a:lnSpc>
                <a:spcPct val="90000"/>
              </a:lnSpc>
            </a:pPr>
            <a:r>
              <a:rPr lang="en-US" altLang="en-US" sz="1600" dirty="0">
                <a:latin typeface="Arial" panose="020B0604020202020204" pitchFamily="34" charset="0"/>
                <a:cs typeface="Arial" panose="020B0604020202020204" pitchFamily="34" charset="0"/>
              </a:rPr>
              <a:t>Meters are standardized in the first half of the century </a:t>
            </a:r>
          </a:p>
          <a:p>
            <a:pPr lvl="1">
              <a:lnSpc>
                <a:spcPct val="90000"/>
              </a:lnSpc>
            </a:pPr>
            <a:r>
              <a:rPr lang="en-US" altLang="en-US" sz="1600" dirty="0">
                <a:latin typeface="Arial" panose="020B0604020202020204" pitchFamily="34" charset="0"/>
                <a:cs typeface="Arial" panose="020B0604020202020204" pitchFamily="34" charset="0"/>
              </a:rPr>
              <a:t>NC Meter School begins 1923 – they had a bell</a:t>
            </a:r>
          </a:p>
          <a:p>
            <a:pPr lvl="1">
              <a:lnSpc>
                <a:spcPct val="90000"/>
              </a:lnSpc>
            </a:pPr>
            <a:r>
              <a:rPr lang="en-US" altLang="en-US" sz="1600" dirty="0">
                <a:latin typeface="Arial" panose="020B0604020202020204" pitchFamily="34" charset="0"/>
                <a:cs typeface="Arial" panose="020B0604020202020204" pitchFamily="34" charset="0"/>
              </a:rPr>
              <a:t>Socket base meters take over for A-base meters in the 1950’s</a:t>
            </a:r>
          </a:p>
          <a:p>
            <a:pPr lvl="1">
              <a:lnSpc>
                <a:spcPct val="90000"/>
              </a:lnSpc>
            </a:pPr>
            <a:r>
              <a:rPr lang="en-US" altLang="en-US" sz="1600" dirty="0">
                <a:latin typeface="Arial" panose="020B0604020202020204" pitchFamily="34" charset="0"/>
                <a:cs typeface="Arial" panose="020B0604020202020204" pitchFamily="34" charset="0"/>
              </a:rPr>
              <a:t>Electronic meters are introduced as early as the mid 1970’s but in volume only in the mid 1990’s</a:t>
            </a:r>
          </a:p>
          <a:p>
            <a:pPr lvl="1">
              <a:lnSpc>
                <a:spcPct val="90000"/>
              </a:lnSpc>
            </a:pPr>
            <a:r>
              <a:rPr lang="en-US" altLang="en-US" sz="1600" dirty="0">
                <a:latin typeface="Arial" panose="020B0604020202020204" pitchFamily="34" charset="0"/>
                <a:cs typeface="Arial" panose="020B0604020202020204" pitchFamily="34" charset="0"/>
              </a:rPr>
              <a:t>Communications begins to be integrated into higher end metering in the 1980’s and 1990’s</a:t>
            </a:r>
          </a:p>
          <a:p>
            <a:pPr lvl="1">
              <a:lnSpc>
                <a:spcPct val="90000"/>
              </a:lnSpc>
            </a:pPr>
            <a:r>
              <a:rPr lang="en-US" altLang="en-US" sz="1600" dirty="0">
                <a:latin typeface="Arial" panose="020B0604020202020204" pitchFamily="34" charset="0"/>
                <a:cs typeface="Arial" panose="020B0604020202020204" pitchFamily="34" charset="0"/>
              </a:rPr>
              <a:t>Same big four meter manufacturers as we have at the turn of the last century</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endParaRPr lang="en-US" altLang="en-US" sz="2400" dirty="0"/>
          </a:p>
        </p:txBody>
      </p:sp>
      <p:sp>
        <p:nvSpPr>
          <p:cNvPr id="2" name="Footer Placeholder 1">
            <a:extLst>
              <a:ext uri="{FF2B5EF4-FFF2-40B4-BE49-F238E27FC236}">
                <a16:creationId xmlns:a16="http://schemas.microsoft.com/office/drawing/2014/main" id="{25A87009-7ADF-04BA-CFBB-9CC5AB8FD79E}"/>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F800D09F-EAF8-1761-B72D-739B5174699E}"/>
              </a:ext>
            </a:extLst>
          </p:cNvPr>
          <p:cNvSpPr>
            <a:spLocks noGrp="1"/>
          </p:cNvSpPr>
          <p:nvPr>
            <p:ph type="sldNum" sz="quarter" idx="4"/>
          </p:nvPr>
        </p:nvSpPr>
        <p:spPr/>
        <p:txBody>
          <a:bodyPr/>
          <a:lstStyle/>
          <a:p>
            <a:fld id="{4BEAC4C4-F0A7-4B61-A827-E4198D078267}" type="slidenum">
              <a:rPr lang="en-US" smtClean="0"/>
              <a:t>4</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031" y="4428719"/>
            <a:ext cx="1928237" cy="198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757" y="4428719"/>
            <a:ext cx="1928237" cy="193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0366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524000" y="234046"/>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2000 to Present</a:t>
            </a:r>
          </a:p>
        </p:txBody>
      </p:sp>
      <p:sp>
        <p:nvSpPr>
          <p:cNvPr id="46083" name="Rectangle 3"/>
          <p:cNvSpPr>
            <a:spLocks noGrp="1" noChangeArrowheads="1"/>
          </p:cNvSpPr>
          <p:nvPr>
            <p:ph idx="1"/>
          </p:nvPr>
        </p:nvSpPr>
        <p:spPr/>
        <p:txBody>
          <a:bodyPr>
            <a:normAutofit/>
          </a:bodyPr>
          <a:lstStyle/>
          <a:p>
            <a:r>
              <a:rPr lang="en-US" sz="1800" dirty="0">
                <a:latin typeface="Arial" panose="020B0604020202020204" pitchFamily="34" charset="0"/>
                <a:cs typeface="Arial" panose="020B0604020202020204" pitchFamily="34" charset="0"/>
              </a:rPr>
              <a:t>The last electromechanical meters are produced.  All new meters produced in North America are electronic</a:t>
            </a:r>
          </a:p>
          <a:p>
            <a:r>
              <a:rPr lang="en-US" sz="1800" dirty="0">
                <a:latin typeface="Arial" panose="020B0604020202020204" pitchFamily="34" charset="0"/>
                <a:cs typeface="Arial" panose="020B0604020202020204" pitchFamily="34" charset="0"/>
              </a:rPr>
              <a:t>The concept of a Smart Grid is introduced. Like our metering infrastructure the grid had not changed much in design since the inception of the grid more than a century ago</a:t>
            </a:r>
          </a:p>
          <a:p>
            <a:r>
              <a:rPr lang="en-US" sz="1800" dirty="0">
                <a:latin typeface="Arial" panose="020B0604020202020204" pitchFamily="34" charset="0"/>
                <a:cs typeface="Arial" panose="020B0604020202020204" pitchFamily="34" charset="0"/>
              </a:rPr>
              <a:t>The “brains” of a Smart Grid is an Advanced Metering Infrastructure (AMI) </a:t>
            </a:r>
          </a:p>
          <a:p>
            <a:r>
              <a:rPr lang="en-US" sz="1800" dirty="0">
                <a:latin typeface="Arial" panose="020B0604020202020204" pitchFamily="34" charset="0"/>
                <a:cs typeface="Arial" panose="020B0604020202020204" pitchFamily="34" charset="0"/>
              </a:rPr>
              <a:t>The heart of this Infrastructure is a “Smart” meter as the meter becomes a two-way communication device with more features built in than just energy measurement.</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0BE2F4B-6F4A-ECF3-4ADD-82C995BE84A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1B9ECC8-F3D6-AD0E-E971-F558D36337FC}"/>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1026" name="Picture 2" descr="Blockchain for smart grid - ScienceDirect">
            <a:extLst>
              <a:ext uri="{FF2B5EF4-FFF2-40B4-BE49-F238E27FC236}">
                <a16:creationId xmlns:a16="http://schemas.microsoft.com/office/drawing/2014/main" id="{DEDB7F8F-26DE-C8D1-57A0-71D7882D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252" y="4026108"/>
            <a:ext cx="5117404" cy="245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6677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2000 to Present</a:t>
            </a:r>
          </a:p>
        </p:txBody>
      </p:sp>
      <p:sp>
        <p:nvSpPr>
          <p:cNvPr id="46083" name="Rectangle 3"/>
          <p:cNvSpPr>
            <a:spLocks noGrp="1" noChangeArrowheads="1"/>
          </p:cNvSpPr>
          <p:nvPr>
            <p:ph idx="1"/>
          </p:nvPr>
        </p:nvSpPr>
        <p:spPr>
          <a:xfrm>
            <a:off x="663819" y="1009971"/>
            <a:ext cx="7886700" cy="2576383"/>
          </a:xfrm>
        </p:spPr>
        <p:txBody>
          <a:bodyPr>
            <a:normAutofit fontScale="25000" lnSpcReduction="20000"/>
          </a:bodyPr>
          <a:lstStyle/>
          <a:p>
            <a:pPr>
              <a:lnSpc>
                <a:spcPct val="110000"/>
              </a:lnSpc>
              <a:spcAft>
                <a:spcPts val="600"/>
              </a:spcAft>
            </a:pPr>
            <a:r>
              <a:rPr lang="en-US" sz="7200" dirty="0">
                <a:latin typeface="Arial" panose="020B0604020202020204" pitchFamily="34" charset="0"/>
                <a:cs typeface="Arial" panose="020B0604020202020204" pitchFamily="34" charset="0"/>
              </a:rPr>
              <a:t>A host of new communication vendors enter the market and work with meter manufacturers to put their technology under the cover of the meter</a:t>
            </a:r>
          </a:p>
          <a:p>
            <a:pPr>
              <a:lnSpc>
                <a:spcPct val="110000"/>
              </a:lnSpc>
              <a:spcAft>
                <a:spcPts val="600"/>
              </a:spcAft>
            </a:pPr>
            <a:r>
              <a:rPr lang="en-US" sz="7200" dirty="0">
                <a:latin typeface="Arial" panose="020B0604020202020204" pitchFamily="34" charset="0"/>
                <a:cs typeface="Arial" panose="020B0604020202020204" pitchFamily="34" charset="0"/>
              </a:rPr>
              <a:t>Meter Manufacturer’s also develop their own communication technology to put under the cover</a:t>
            </a:r>
          </a:p>
          <a:p>
            <a:pPr>
              <a:lnSpc>
                <a:spcPct val="110000"/>
              </a:lnSpc>
              <a:spcAft>
                <a:spcPts val="600"/>
              </a:spcAft>
            </a:pPr>
            <a:r>
              <a:rPr lang="en-US" sz="7200" dirty="0">
                <a:latin typeface="Arial" panose="020B0604020202020204" pitchFamily="34" charset="0"/>
                <a:cs typeface="Arial" panose="020B0604020202020204" pitchFamily="34" charset="0"/>
              </a:rPr>
              <a:t>Additional features such as Disconnect switches and power quality monitoring become standard accessories to be included under the cover of a new meter</a:t>
            </a:r>
          </a:p>
          <a:p>
            <a:pPr>
              <a:lnSpc>
                <a:spcPct val="110000"/>
              </a:lnSpc>
              <a:spcAft>
                <a:spcPts val="600"/>
              </a:spcAft>
            </a:pPr>
            <a:r>
              <a:rPr lang="en-US" sz="7200" dirty="0">
                <a:latin typeface="Arial" panose="020B0604020202020204" pitchFamily="34" charset="0"/>
                <a:cs typeface="Arial" panose="020B0604020202020204" pitchFamily="34" charset="0"/>
              </a:rPr>
              <a:t>Meters are no longer looked at as simply energy measurement devices</a:t>
            </a:r>
          </a:p>
          <a:p>
            <a:pPr>
              <a:lnSpc>
                <a:spcPct val="110000"/>
              </a:lnSpc>
              <a:spcAft>
                <a:spcPts val="600"/>
              </a:spcAft>
            </a:pPr>
            <a:r>
              <a:rPr lang="en-US" sz="7200" dirty="0">
                <a:latin typeface="Arial" panose="020B0604020202020204" pitchFamily="34" charset="0"/>
                <a:cs typeface="Arial" panose="020B0604020202020204" pitchFamily="34" charset="0"/>
              </a:rPr>
              <a:t>Over 80% of the meters in the US are AMI meters and half of the balance are in the process of being changed out over the next two years.</a:t>
            </a:r>
          </a:p>
          <a:p>
            <a:pPr>
              <a:lnSpc>
                <a:spcPct val="110000"/>
              </a:lnSpc>
              <a:spcAft>
                <a:spcPts val="600"/>
              </a:spcAft>
            </a:pPr>
            <a:r>
              <a:rPr lang="en-US" sz="7200" dirty="0">
                <a:latin typeface="Arial" panose="020B0604020202020204" pitchFamily="34" charset="0"/>
                <a:cs typeface="Arial" panose="020B0604020202020204" pitchFamily="34" charset="0"/>
              </a:rPr>
              <a:t>Early adopters of AMI meters are now starting to replace their original meters</a:t>
            </a:r>
            <a:r>
              <a:rPr lang="en-US" sz="4500" dirty="0">
                <a:latin typeface="Arial" panose="020B0604020202020204" pitchFamily="34" charset="0"/>
                <a:cs typeface="Arial" panose="020B0604020202020204" pitchFamily="34" charset="0"/>
              </a:rPr>
              <a:t> </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0BE2F4B-6F4A-ECF3-4ADD-82C995BE84A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31B9ECC8-F3D6-AD0E-E971-F558D36337FC}"/>
              </a:ext>
            </a:extLst>
          </p:cNvPr>
          <p:cNvSpPr>
            <a:spLocks noGrp="1"/>
          </p:cNvSpPr>
          <p:nvPr>
            <p:ph type="sldNum" sz="quarter" idx="4"/>
          </p:nvPr>
        </p:nvSpPr>
        <p:spPr/>
        <p:txBody>
          <a:bodyPr/>
          <a:lstStyle/>
          <a:p>
            <a:fld id="{4BEAC4C4-F0A7-4B61-A827-E4198D078267}" type="slidenum">
              <a:rPr lang="en-US" smtClean="0"/>
              <a:t>6</a:t>
            </a:fld>
            <a:endParaRPr lang="en-US" dirty="0"/>
          </a:p>
        </p:txBody>
      </p:sp>
      <p:pic>
        <p:nvPicPr>
          <p:cNvPr id="2050" name="Picture 2" descr="Your Outlet Knows: How Smart Meters Can Reveal Behavior at Home, What We  Watch on TV - Bloomberg">
            <a:extLst>
              <a:ext uri="{FF2B5EF4-FFF2-40B4-BE49-F238E27FC236}">
                <a16:creationId xmlns:a16="http://schemas.microsoft.com/office/drawing/2014/main" id="{5FFAB327-6D6F-F42F-B032-02A09A505C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4659" y="4829166"/>
            <a:ext cx="2574681" cy="170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03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0200" y="197886"/>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2" name="Footer Placeholder 1">
            <a:extLst>
              <a:ext uri="{FF2B5EF4-FFF2-40B4-BE49-F238E27FC236}">
                <a16:creationId xmlns:a16="http://schemas.microsoft.com/office/drawing/2014/main" id="{866E93C0-45D8-1B86-58D3-F02C7F3A1307}"/>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11B8831-0C14-9EC4-7B48-EBEDD48C3671}"/>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969"/>
          <a:stretch/>
        </p:blipFill>
        <p:spPr bwMode="auto">
          <a:xfrm>
            <a:off x="1972129" y="4388967"/>
            <a:ext cx="5543550" cy="178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I've Written A Screenplay. Now What? - Bang2Write">
            <a:extLst>
              <a:ext uri="{FF2B5EF4-FFF2-40B4-BE49-F238E27FC236}">
                <a16:creationId xmlns:a16="http://schemas.microsoft.com/office/drawing/2014/main" id="{53175990-FA29-42B2-9F7E-889B96730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129" y="1001678"/>
            <a:ext cx="5543550" cy="338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6726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2024 and Beyond</a:t>
            </a:r>
          </a:p>
        </p:txBody>
      </p:sp>
      <p:sp>
        <p:nvSpPr>
          <p:cNvPr id="46083" name="Rectangle 3"/>
          <p:cNvSpPr>
            <a:spLocks noGrp="1" noChangeArrowheads="1"/>
          </p:cNvSpPr>
          <p:nvPr>
            <p:ph idx="1"/>
          </p:nvPr>
        </p:nvSpPr>
        <p:spPr/>
        <p:txBody>
          <a:bodyPr/>
          <a:lstStyle/>
          <a:p>
            <a:pPr marL="0" indent="0" algn="ctr">
              <a:lnSpc>
                <a:spcPct val="80000"/>
              </a:lnSpc>
              <a:buNone/>
            </a:pPr>
            <a:r>
              <a:rPr lang="en-US" sz="2400" b="1" dirty="0">
                <a:latin typeface="Arial" panose="020B0604020202020204" pitchFamily="34" charset="0"/>
                <a:cs typeface="Arial" panose="020B0604020202020204" pitchFamily="34" charset="0"/>
              </a:rPr>
              <a:t>The best way to know the future is to </a:t>
            </a:r>
          </a:p>
          <a:p>
            <a:pPr marL="0" indent="0" algn="ctr">
              <a:lnSpc>
                <a:spcPct val="80000"/>
              </a:lnSpc>
              <a:buNone/>
            </a:pPr>
            <a:r>
              <a:rPr lang="en-US" sz="2400" b="1" dirty="0">
                <a:latin typeface="Arial" panose="020B0604020202020204" pitchFamily="34" charset="0"/>
                <a:cs typeface="Arial" panose="020B0604020202020204" pitchFamily="34" charset="0"/>
              </a:rPr>
              <a:t>pay attention to the present </a:t>
            </a:r>
          </a:p>
          <a:p>
            <a:pPr>
              <a:lnSpc>
                <a:spcPct val="80000"/>
              </a:lnSpc>
            </a:pPr>
            <a:endParaRPr lang="en-US" sz="2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1DFB75D-38E7-C746-FD13-51C25CFE656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39F8052-3FFC-8EDF-8D8E-4EB059C5110B}"/>
              </a:ext>
            </a:extLst>
          </p:cNvPr>
          <p:cNvSpPr>
            <a:spLocks noGrp="1"/>
          </p:cNvSpPr>
          <p:nvPr>
            <p:ph type="sldNum" sz="quarter" idx="4"/>
          </p:nvPr>
        </p:nvSpPr>
        <p:spPr/>
        <p:txBody>
          <a:bodyPr/>
          <a:lstStyle/>
          <a:p>
            <a:fld id="{4BEAC4C4-F0A7-4B61-A827-E4198D078267}" type="slidenum">
              <a:rPr lang="en-US" smtClean="0"/>
              <a:t>8</a:t>
            </a:fld>
            <a:endParaRPr lang="en-US" dirty="0"/>
          </a:p>
        </p:txBody>
      </p:sp>
      <p:sp>
        <p:nvSpPr>
          <p:cNvPr id="2" name="AutoShape 2" descr="Image result for future sig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future sig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future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7162800" cy="322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5124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603073" y="156259"/>
            <a:ext cx="7208107" cy="67983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latin typeface="+mj-lt"/>
                <a:cs typeface="Arial" panose="020B0604020202020204" pitchFamily="34" charset="0"/>
              </a:rPr>
              <a:t>Near Term Projections</a:t>
            </a:r>
          </a:p>
        </p:txBody>
      </p:sp>
      <p:sp>
        <p:nvSpPr>
          <p:cNvPr id="2" name="Footer Placeholder 1">
            <a:extLst>
              <a:ext uri="{FF2B5EF4-FFF2-40B4-BE49-F238E27FC236}">
                <a16:creationId xmlns:a16="http://schemas.microsoft.com/office/drawing/2014/main" id="{6B90E222-8EEE-C60D-512D-5544CFB55B86}"/>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4DD63C55-9DFC-0E6A-06E3-E33D7C8B87AC}"/>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61484"/>
            <a:ext cx="8430180" cy="4229716"/>
          </a:xfrm>
          <a:prstGeom prst="rect">
            <a:avLst/>
          </a:prstGeom>
        </p:spPr>
      </p:pic>
    </p:spTree>
    <p:extLst>
      <p:ext uri="{BB962C8B-B14F-4D97-AF65-F5344CB8AC3E}">
        <p14:creationId xmlns:p14="http://schemas.microsoft.com/office/powerpoint/2010/main" val="1184523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Props1.xml><?xml version="1.0" encoding="utf-8"?>
<ds:datastoreItem xmlns:ds="http://schemas.openxmlformats.org/officeDocument/2006/customXml" ds:itemID="{21CC5A6E-71A5-4C47-B20E-7C5AEE223193}">
  <ds:schemaRefs>
    <ds:schemaRef ds:uri="http://schemas.microsoft.com/sharepoint/v3/contenttype/forms"/>
  </ds:schemaRefs>
</ds:datastoreItem>
</file>

<file path=customXml/itemProps2.xml><?xml version="1.0" encoding="utf-8"?>
<ds:datastoreItem xmlns:ds="http://schemas.openxmlformats.org/officeDocument/2006/customXml" ds:itemID="{FC3D6CAE-36C5-4FF0-B688-2D70872B4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6ee74-1c53-4b01-a982-cec1216b8a00"/>
    <ds:schemaRef ds:uri="865caf8b-3888-4957-b682-040f388f7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427B5F-DC39-4114-8E93-5BE91C9845F9}">
  <ds:schemaRefs>
    <ds:schemaRef ds:uri="http://purl.org/dc/elements/1.1/"/>
    <ds:schemaRef ds:uri="http://schemas.microsoft.com/office/infopath/2007/PartnerControls"/>
    <ds:schemaRef ds:uri="http://purl.org/dc/terms/"/>
    <ds:schemaRef ds:uri="http://schemas.microsoft.com/office/2006/documentManagement/types"/>
    <ds:schemaRef ds:uri="http://www.w3.org/XML/1998/namespace"/>
    <ds:schemaRef ds:uri="http://purl.org/dc/dcmitype/"/>
    <ds:schemaRef ds:uri="865caf8b-3888-4957-b682-040f388f7b52"/>
    <ds:schemaRef ds:uri="http://schemas.openxmlformats.org/package/2006/metadata/core-properties"/>
    <ds:schemaRef ds:uri="8f26ee74-1c53-4b01-a982-cec1216b8a0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TESCO Template 2024_FINAL</Template>
  <TotalTime>6069</TotalTime>
  <Words>2777</Words>
  <Application>Microsoft Office PowerPoint</Application>
  <PresentationFormat>On-screen Show (4:3)</PresentationFormat>
  <Paragraphs>351</Paragraphs>
  <Slides>36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Wingdings</vt:lpstr>
      <vt:lpstr>Calibri</vt:lpstr>
      <vt:lpstr>Trebuchet MS</vt:lpstr>
      <vt:lpstr>Times New Roman</vt:lpstr>
      <vt:lpstr>TESCO Template</vt:lpstr>
      <vt:lpstr>Metering, Operations and Utilities:                      2024 and Beyond </vt:lpstr>
      <vt:lpstr>Topics to Cover as We Look to the Future</vt:lpstr>
      <vt:lpstr>1870’s to 1900</vt:lpstr>
      <vt:lpstr>1900 to 2000</vt:lpstr>
      <vt:lpstr>2000 to Present</vt:lpstr>
      <vt:lpstr>2000 to Present</vt:lpstr>
      <vt:lpstr>2024 and Beyond</vt:lpstr>
      <vt:lpstr>2024 and Beyond</vt:lpstr>
      <vt:lpstr>Near Term Projections</vt:lpstr>
      <vt:lpstr>Near Term Projections</vt:lpstr>
      <vt:lpstr>2024 and Beyond</vt:lpstr>
      <vt:lpstr>Information, Information and more INFORMATION </vt:lpstr>
      <vt:lpstr>New Technologies and Shifts in Meter Services and Electric Operations </vt:lpstr>
      <vt:lpstr>PowerPoint Presentation</vt:lpstr>
      <vt:lpstr>2024 and Beyond</vt:lpstr>
      <vt:lpstr>2024 and beyond  AMI and Next Generation AMI  </vt:lpstr>
      <vt:lpstr>2024 and beyond</vt:lpstr>
      <vt:lpstr>2024 and Beyond</vt:lpstr>
      <vt:lpstr>2024 and Beyond</vt:lpstr>
      <vt:lpstr>Business Use Cases for this Big Data</vt:lpstr>
      <vt:lpstr>Business Use Cases for this Big Data</vt:lpstr>
      <vt:lpstr>Business Use Cases for this Big Data</vt:lpstr>
      <vt:lpstr>Business Use Cases for this Big Data</vt:lpstr>
      <vt:lpstr>And Now We Want MORE……</vt:lpstr>
      <vt:lpstr>Next Generation of AMI </vt:lpstr>
      <vt:lpstr>Renewables and Storage</vt:lpstr>
      <vt:lpstr>Renewables and Storage</vt:lpstr>
      <vt:lpstr>2024 and Beyond</vt:lpstr>
      <vt:lpstr>2024 and Beyond</vt:lpstr>
      <vt:lpstr>AMI 2.0 Infrastructure</vt:lpstr>
      <vt:lpstr>The shape of metering to come 2024 and beyond </vt:lpstr>
      <vt:lpstr>What will Meter Service Departments Look Like?</vt:lpstr>
      <vt:lpstr>What will Meter Service Departments Look Like?</vt:lpstr>
      <vt:lpstr>Summary – The Past and the Future</vt:lpstr>
      <vt:lpstr>Questions and Discussion</vt:lpstr>
      <vt:lpstr>Tesco hospitality suite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206</cp:revision>
  <cp:lastPrinted>2004-05-03T19:12:21Z</cp:lastPrinted>
  <dcterms:created xsi:type="dcterms:W3CDTF">2004-03-09T01:40:14Z</dcterms:created>
  <dcterms:modified xsi:type="dcterms:W3CDTF">2024-06-10T17:45:56Z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