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1" r:id="rId1"/>
  </p:sldMasterIdLst>
  <p:notesMasterIdLst>
    <p:notesMasterId r:id="rId22"/>
  </p:notesMasterIdLst>
  <p:sldIdLst>
    <p:sldId id="256" r:id="rId2"/>
    <p:sldId id="257" r:id="rId3"/>
    <p:sldId id="258" r:id="rId4"/>
    <p:sldId id="259" r:id="rId5"/>
    <p:sldId id="273" r:id="rId6"/>
    <p:sldId id="328" r:id="rId7"/>
    <p:sldId id="327" r:id="rId8"/>
    <p:sldId id="447" r:id="rId9"/>
    <p:sldId id="326" r:id="rId10"/>
    <p:sldId id="448" r:id="rId11"/>
    <p:sldId id="325" r:id="rId12"/>
    <p:sldId id="263" r:id="rId13"/>
    <p:sldId id="269" r:id="rId14"/>
    <p:sldId id="449" r:id="rId15"/>
    <p:sldId id="359" r:id="rId16"/>
    <p:sldId id="382" r:id="rId17"/>
    <p:sldId id="402" r:id="rId18"/>
    <p:sldId id="334" r:id="rId19"/>
    <p:sldId id="450" r:id="rId20"/>
    <p:sldId id="35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9" autoAdjust="0"/>
    <p:restoredTop sz="94694"/>
  </p:normalViewPr>
  <p:slideViewPr>
    <p:cSldViewPr showGuides="1">
      <p:cViewPr varScale="1">
        <p:scale>
          <a:sx n="106" d="100"/>
          <a:sy n="106" d="100"/>
        </p:scale>
        <p:origin x="177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C194B71-56ED-CEC8-56A6-CF2CCE92F77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spcAft>
                <a:spcPct val="0"/>
              </a:spcAft>
              <a:defRPr sz="1200">
                <a:latin typeface="Arial" charset="0"/>
              </a:defRPr>
            </a:lvl1pPr>
          </a:lstStyle>
          <a:p>
            <a:pPr>
              <a:defRPr/>
            </a:pPr>
            <a:endParaRPr lang="en-US"/>
          </a:p>
        </p:txBody>
      </p:sp>
      <p:sp>
        <p:nvSpPr>
          <p:cNvPr id="21507" name="Rectangle 3">
            <a:extLst>
              <a:ext uri="{FF2B5EF4-FFF2-40B4-BE49-F238E27FC236}">
                <a16:creationId xmlns:a16="http://schemas.microsoft.com/office/drawing/2014/main" id="{15B15AE5-799F-7980-8DBA-27AB9A3F6463}"/>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spcAft>
                <a:spcPct val="0"/>
              </a:spcAft>
              <a:defRPr sz="1200">
                <a:latin typeface="Arial" charset="0"/>
              </a:defRPr>
            </a:lvl1pPr>
          </a:lstStyle>
          <a:p>
            <a:pPr>
              <a:defRPr/>
            </a:pPr>
            <a:endParaRPr lang="en-US"/>
          </a:p>
        </p:txBody>
      </p:sp>
      <p:sp>
        <p:nvSpPr>
          <p:cNvPr id="25604" name="Rectangle 4">
            <a:extLst>
              <a:ext uri="{FF2B5EF4-FFF2-40B4-BE49-F238E27FC236}">
                <a16:creationId xmlns:a16="http://schemas.microsoft.com/office/drawing/2014/main" id="{88442686-26AC-B3C4-5492-319AD11D332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a:extLst>
              <a:ext uri="{FF2B5EF4-FFF2-40B4-BE49-F238E27FC236}">
                <a16:creationId xmlns:a16="http://schemas.microsoft.com/office/drawing/2014/main" id="{A3688BD4-18D9-51FA-D843-01E89689C60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a:extLst>
              <a:ext uri="{FF2B5EF4-FFF2-40B4-BE49-F238E27FC236}">
                <a16:creationId xmlns:a16="http://schemas.microsoft.com/office/drawing/2014/main" id="{B5E8DBB5-20D2-F27D-5595-862D2730E2D6}"/>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spcAft>
                <a:spcPct val="0"/>
              </a:spcAft>
              <a:defRPr sz="1200">
                <a:latin typeface="Arial" charset="0"/>
              </a:defRPr>
            </a:lvl1pPr>
          </a:lstStyle>
          <a:p>
            <a:pPr>
              <a:defRPr/>
            </a:pPr>
            <a:endParaRPr lang="en-US"/>
          </a:p>
        </p:txBody>
      </p:sp>
      <p:sp>
        <p:nvSpPr>
          <p:cNvPr id="21511" name="Rectangle 7">
            <a:extLst>
              <a:ext uri="{FF2B5EF4-FFF2-40B4-BE49-F238E27FC236}">
                <a16:creationId xmlns:a16="http://schemas.microsoft.com/office/drawing/2014/main" id="{EC5DE743-BD92-CBA7-28AB-862E91EBE708}"/>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spcAft>
                <a:spcPct val="0"/>
              </a:spcAft>
              <a:defRPr sz="1200"/>
            </a:lvl1pPr>
          </a:lstStyle>
          <a:p>
            <a:fld id="{38988A93-E48D-5649-ACC0-DDF982877DB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F17AAEE3-597B-E864-40B5-3E16C6C3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panose="020B0604020202020204" pitchFamily="34" charset="0"/>
              </a:defRPr>
            </a:lvl1pPr>
            <a:lvl2pPr marL="742950" indent="-285750" eaLnBrk="0" hangingPunct="0">
              <a:spcBef>
                <a:spcPct val="30000"/>
              </a:spcBef>
              <a:spcAft>
                <a:spcPct val="0"/>
              </a:spcAft>
              <a:defRPr sz="1200">
                <a:solidFill>
                  <a:schemeClr val="tx1"/>
                </a:solidFill>
                <a:latin typeface="Arial" panose="020B0604020202020204" pitchFamily="34" charset="0"/>
              </a:defRPr>
            </a:lvl2pPr>
            <a:lvl3pPr marL="1143000" indent="-228600" eaLnBrk="0" hangingPunct="0">
              <a:spcBef>
                <a:spcPct val="30000"/>
              </a:spcBef>
              <a:spcAft>
                <a:spcPct val="0"/>
              </a:spcAft>
              <a:defRPr sz="1200">
                <a:solidFill>
                  <a:schemeClr val="tx1"/>
                </a:solidFill>
                <a:latin typeface="Arial" panose="020B0604020202020204" pitchFamily="34" charset="0"/>
              </a:defRPr>
            </a:lvl3pPr>
            <a:lvl4pPr marL="1600200" indent="-228600" eaLnBrk="0" hangingPunct="0">
              <a:spcBef>
                <a:spcPct val="30000"/>
              </a:spcBef>
              <a:spcAft>
                <a:spcPct val="0"/>
              </a:spcAft>
              <a:defRPr sz="1200">
                <a:solidFill>
                  <a:schemeClr val="tx1"/>
                </a:solidFill>
                <a:latin typeface="Arial" panose="020B0604020202020204" pitchFamily="34" charset="0"/>
              </a:defRPr>
            </a:lvl4pPr>
            <a:lvl5pPr marL="2057400" indent="-228600" eaLnBrk="0" hangingPunct="0">
              <a:spcBef>
                <a:spcPct val="30000"/>
              </a:spcBef>
              <a:spcAft>
                <a:spcPct val="0"/>
              </a:spcAft>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9833120-485B-BC46-B99C-33F4A92A46BA}" type="slidenum">
              <a:rPr lang="en-US" altLang="en-US"/>
              <a:pPr eaLnBrk="1" hangingPunct="1">
                <a:spcBef>
                  <a:spcPct val="0"/>
                </a:spcBef>
              </a:pPr>
              <a:t>1</a:t>
            </a:fld>
            <a:endParaRPr lang="en-US" altLang="en-US"/>
          </a:p>
        </p:txBody>
      </p:sp>
      <p:sp>
        <p:nvSpPr>
          <p:cNvPr id="26627" name="Rectangle 2">
            <a:extLst>
              <a:ext uri="{FF2B5EF4-FFF2-40B4-BE49-F238E27FC236}">
                <a16:creationId xmlns:a16="http://schemas.microsoft.com/office/drawing/2014/main" id="{72D44862-6CCD-A1EB-C8A7-1AA03348E6A5}"/>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AF30F26D-F7E5-7A71-DBB7-5431D23AAF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B91935D5-90D7-475C-9E1A-7755E376510B}" type="slidenum">
              <a:rPr lang="ru-RU" altLang="en-US" smtClean="0"/>
              <a:pPr algn="r" eaLnBrk="1" hangingPunct="1"/>
              <a:t>15</a:t>
            </a:fld>
            <a:endParaRPr lang="ru-RU" altLang="en-US"/>
          </a:p>
        </p:txBody>
      </p:sp>
      <p:sp>
        <p:nvSpPr>
          <p:cNvPr id="31747" name="Rectangle 2"/>
          <p:cNvSpPr>
            <a:spLocks noGrp="1" noChangeArrowheads="1"/>
          </p:cNvSpPr>
          <p:nvPr>
            <p:ph type="body" idx="1"/>
          </p:nvPr>
        </p:nvSpPr>
        <p:spPr>
          <a:xfrm>
            <a:off x="925513" y="4387850"/>
            <a:ext cx="5097462" cy="4152900"/>
          </a:xfrm>
          <a:noFill/>
        </p:spPr>
        <p:txBody>
          <a:bodyPr lIns="88097" tIns="44049" rIns="88097" bIns="44049"/>
          <a:lstStyle/>
          <a:p>
            <a:pPr eaLnBrk="1" hangingPunct="1"/>
            <a:r>
              <a:rPr lang="en-US" altLang="en-US" dirty="0"/>
              <a:t>UMPIRE is a </a:t>
            </a:r>
          </a:p>
          <a:p>
            <a:pPr eaLnBrk="1" hangingPunct="1"/>
            <a:r>
              <a:rPr lang="en-US" altLang="en-US" dirty="0"/>
              <a:t>Universal Meter Programming and Reading System</a:t>
            </a:r>
          </a:p>
          <a:p>
            <a:pPr eaLnBrk="1" hangingPunct="1"/>
            <a:endParaRPr lang="en-US" altLang="en-US" dirty="0"/>
          </a:p>
          <a:p>
            <a:pPr eaLnBrk="1" hangingPunct="1"/>
            <a:r>
              <a:rPr lang="en-US" altLang="en-US" dirty="0"/>
              <a:t>It reads all meters and recorders</a:t>
            </a:r>
          </a:p>
          <a:p>
            <a:pPr eaLnBrk="1" hangingPunct="1"/>
            <a:endParaRPr lang="en-US" altLang="en-US" dirty="0"/>
          </a:p>
          <a:p>
            <a:pPr eaLnBrk="1" hangingPunct="1"/>
            <a:r>
              <a:rPr lang="en-US" altLang="en-US" dirty="0"/>
              <a:t>It can control all manufactures software</a:t>
            </a:r>
          </a:p>
          <a:p>
            <a:pPr eaLnBrk="1" hangingPunct="1"/>
            <a:endParaRPr lang="en-US" altLang="en-US" dirty="0"/>
          </a:p>
        </p:txBody>
      </p:sp>
      <p:sp>
        <p:nvSpPr>
          <p:cNvPr id="31748" name="Rectangle 3"/>
          <p:cNvSpPr>
            <a:spLocks noGrp="1" noRot="1" noChangeAspect="1" noChangeArrowheads="1" noTextEdit="1"/>
          </p:cNvSpPr>
          <p:nvPr>
            <p:ph type="sldImg"/>
          </p:nvPr>
        </p:nvSpPr>
        <p:spPr>
          <a:xfrm>
            <a:off x="1163638" y="690563"/>
            <a:ext cx="4621212" cy="3465512"/>
          </a:xfrm>
          <a:ln w="12700" cap="flat">
            <a:solidFill>
              <a:schemeClr val="tx1"/>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pitchFamily="34" charset="0"/>
              </a:defRPr>
            </a:lvl1pPr>
            <a:lvl2pPr marL="742950" indent="-285750" algn="l" defTabSz="925513" eaLnBrk="0" hangingPunct="0">
              <a:defRPr sz="1200">
                <a:solidFill>
                  <a:schemeClr val="tx1"/>
                </a:solidFill>
                <a:latin typeface="Arial" pitchFamily="34" charset="0"/>
              </a:defRPr>
            </a:lvl2pPr>
            <a:lvl3pPr marL="1143000" indent="-228600" algn="l" defTabSz="925513" eaLnBrk="0" hangingPunct="0">
              <a:defRPr sz="1200">
                <a:solidFill>
                  <a:schemeClr val="tx1"/>
                </a:solidFill>
                <a:latin typeface="Arial" pitchFamily="34" charset="0"/>
              </a:defRPr>
            </a:lvl3pPr>
            <a:lvl4pPr marL="1600200" indent="-228600" algn="l" defTabSz="925513" eaLnBrk="0" hangingPunct="0">
              <a:defRPr sz="1200">
                <a:solidFill>
                  <a:schemeClr val="tx1"/>
                </a:solidFill>
                <a:latin typeface="Arial" pitchFamily="34" charset="0"/>
              </a:defRPr>
            </a:lvl4pPr>
            <a:lvl5pPr marL="2057400" indent="-228600" algn="l" defTabSz="925513" eaLnBrk="0" hangingPunct="0">
              <a:defRPr sz="1200">
                <a:solidFill>
                  <a:schemeClr val="tx1"/>
                </a:solidFill>
                <a:latin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defRPr>
            </a:lvl9pPr>
          </a:lstStyle>
          <a:p>
            <a:pPr algn="r" eaLnBrk="1" hangingPunct="1"/>
            <a:fld id="{8049FD43-9CF3-4929-92ED-CAD31DCB0854}" type="slidenum">
              <a:rPr lang="ru-RU" altLang="en-US" smtClean="0"/>
              <a:pPr algn="r" eaLnBrk="1" hangingPunct="1"/>
              <a:t>20</a:t>
            </a:fld>
            <a:endParaRPr lang="ru-RU" altLang="en-US"/>
          </a:p>
        </p:txBody>
      </p:sp>
      <p:sp>
        <p:nvSpPr>
          <p:cNvPr id="38915" name="Rectangle 2"/>
          <p:cNvSpPr>
            <a:spLocks noGrp="1" noRot="1" noChangeAspect="1" noChangeArrowheads="1" noTextEdit="1"/>
          </p:cNvSpPr>
          <p:nvPr>
            <p:ph type="sldImg"/>
          </p:nvPr>
        </p:nvSpPr>
        <p:spPr>
          <a:xfrm>
            <a:off x="1166813" y="692150"/>
            <a:ext cx="4618037" cy="3463925"/>
          </a:xfrm>
          <a:ln/>
        </p:spPr>
      </p:sp>
      <p:sp>
        <p:nvSpPr>
          <p:cNvPr id="38916" name="Rectangle 3"/>
          <p:cNvSpPr>
            <a:spLocks noGrp="1" noChangeArrowheads="1"/>
          </p:cNvSpPr>
          <p:nvPr>
            <p:ph type="body" idx="1"/>
          </p:nvPr>
        </p:nvSpPr>
        <p:spPr>
          <a:xfrm>
            <a:off x="695325" y="4387850"/>
            <a:ext cx="5559425" cy="4156075"/>
          </a:xfrm>
          <a:noFill/>
        </p:spPr>
        <p:txBody>
          <a:bodyPr/>
          <a:lstStyle/>
          <a:p>
            <a:pPr eaLnBrk="1" hangingPunct="1"/>
            <a:endParaRPr lang="en-US" altLang="en-US" dirty="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085A3724-6E3F-883B-4031-9A8B7D37A5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panose="020B0604020202020204" pitchFamily="34" charset="0"/>
              </a:defRPr>
            </a:lvl1pPr>
            <a:lvl2pPr marL="742950" indent="-285750" eaLnBrk="0" hangingPunct="0">
              <a:spcBef>
                <a:spcPct val="30000"/>
              </a:spcBef>
              <a:spcAft>
                <a:spcPct val="0"/>
              </a:spcAft>
              <a:defRPr sz="1200">
                <a:solidFill>
                  <a:schemeClr val="tx1"/>
                </a:solidFill>
                <a:latin typeface="Arial" panose="020B0604020202020204" pitchFamily="34" charset="0"/>
              </a:defRPr>
            </a:lvl2pPr>
            <a:lvl3pPr marL="1143000" indent="-228600" eaLnBrk="0" hangingPunct="0">
              <a:spcBef>
                <a:spcPct val="30000"/>
              </a:spcBef>
              <a:spcAft>
                <a:spcPct val="0"/>
              </a:spcAft>
              <a:defRPr sz="1200">
                <a:solidFill>
                  <a:schemeClr val="tx1"/>
                </a:solidFill>
                <a:latin typeface="Arial" panose="020B0604020202020204" pitchFamily="34" charset="0"/>
              </a:defRPr>
            </a:lvl3pPr>
            <a:lvl4pPr marL="1600200" indent="-228600" eaLnBrk="0" hangingPunct="0">
              <a:spcBef>
                <a:spcPct val="30000"/>
              </a:spcBef>
              <a:spcAft>
                <a:spcPct val="0"/>
              </a:spcAft>
              <a:defRPr sz="1200">
                <a:solidFill>
                  <a:schemeClr val="tx1"/>
                </a:solidFill>
                <a:latin typeface="Arial" panose="020B0604020202020204" pitchFamily="34" charset="0"/>
              </a:defRPr>
            </a:lvl4pPr>
            <a:lvl5pPr marL="2057400" indent="-228600" eaLnBrk="0" hangingPunct="0">
              <a:spcBef>
                <a:spcPct val="30000"/>
              </a:spcBef>
              <a:spcAft>
                <a:spcPct val="0"/>
              </a:spcAft>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8280433-C2C1-034F-9372-7E06CC593445}" type="slidenum">
              <a:rPr lang="en-US" altLang="en-US"/>
              <a:pPr eaLnBrk="1" hangingPunct="1">
                <a:spcBef>
                  <a:spcPct val="0"/>
                </a:spcBef>
              </a:pPr>
              <a:t>2</a:t>
            </a:fld>
            <a:endParaRPr lang="en-US" altLang="en-US"/>
          </a:p>
        </p:txBody>
      </p:sp>
      <p:sp>
        <p:nvSpPr>
          <p:cNvPr id="27651" name="Rectangle 2">
            <a:extLst>
              <a:ext uri="{FF2B5EF4-FFF2-40B4-BE49-F238E27FC236}">
                <a16:creationId xmlns:a16="http://schemas.microsoft.com/office/drawing/2014/main" id="{C8A6457F-AE68-F12E-3656-93CB4330AD15}"/>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05C76BEB-26EB-892E-80FE-065B1F95DF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E35DFFD5-F875-0363-0ACB-C08107205C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panose="020B0604020202020204" pitchFamily="34" charset="0"/>
              </a:defRPr>
            </a:lvl1pPr>
            <a:lvl2pPr marL="742950" indent="-285750" eaLnBrk="0" hangingPunct="0">
              <a:spcBef>
                <a:spcPct val="30000"/>
              </a:spcBef>
              <a:spcAft>
                <a:spcPct val="0"/>
              </a:spcAft>
              <a:defRPr sz="1200">
                <a:solidFill>
                  <a:schemeClr val="tx1"/>
                </a:solidFill>
                <a:latin typeface="Arial" panose="020B0604020202020204" pitchFamily="34" charset="0"/>
              </a:defRPr>
            </a:lvl2pPr>
            <a:lvl3pPr marL="1143000" indent="-228600" eaLnBrk="0" hangingPunct="0">
              <a:spcBef>
                <a:spcPct val="30000"/>
              </a:spcBef>
              <a:spcAft>
                <a:spcPct val="0"/>
              </a:spcAft>
              <a:defRPr sz="1200">
                <a:solidFill>
                  <a:schemeClr val="tx1"/>
                </a:solidFill>
                <a:latin typeface="Arial" panose="020B0604020202020204" pitchFamily="34" charset="0"/>
              </a:defRPr>
            </a:lvl3pPr>
            <a:lvl4pPr marL="1600200" indent="-228600" eaLnBrk="0" hangingPunct="0">
              <a:spcBef>
                <a:spcPct val="30000"/>
              </a:spcBef>
              <a:spcAft>
                <a:spcPct val="0"/>
              </a:spcAft>
              <a:defRPr sz="1200">
                <a:solidFill>
                  <a:schemeClr val="tx1"/>
                </a:solidFill>
                <a:latin typeface="Arial" panose="020B0604020202020204" pitchFamily="34" charset="0"/>
              </a:defRPr>
            </a:lvl4pPr>
            <a:lvl5pPr marL="2057400" indent="-228600" eaLnBrk="0" hangingPunct="0">
              <a:spcBef>
                <a:spcPct val="30000"/>
              </a:spcBef>
              <a:spcAft>
                <a:spcPct val="0"/>
              </a:spcAft>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8DFCC02-8763-D84A-AD15-F4AA26946FC7}" type="slidenum">
              <a:rPr lang="en-US" altLang="en-US"/>
              <a:pPr eaLnBrk="1" hangingPunct="1">
                <a:spcBef>
                  <a:spcPct val="0"/>
                </a:spcBef>
              </a:pPr>
              <a:t>3</a:t>
            </a:fld>
            <a:endParaRPr lang="en-US" altLang="en-US"/>
          </a:p>
        </p:txBody>
      </p:sp>
      <p:sp>
        <p:nvSpPr>
          <p:cNvPr id="28675" name="Rectangle 2">
            <a:extLst>
              <a:ext uri="{FF2B5EF4-FFF2-40B4-BE49-F238E27FC236}">
                <a16:creationId xmlns:a16="http://schemas.microsoft.com/office/drawing/2014/main" id="{33B5CA39-780F-757C-DE23-50E496D9899F}"/>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32ADD433-06B1-CDCE-73D2-9497274F3C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922390CB-5B77-0079-74A9-06E13F8A34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panose="020B0604020202020204" pitchFamily="34" charset="0"/>
              </a:defRPr>
            </a:lvl1pPr>
            <a:lvl2pPr marL="742950" indent="-285750" eaLnBrk="0" hangingPunct="0">
              <a:spcBef>
                <a:spcPct val="30000"/>
              </a:spcBef>
              <a:spcAft>
                <a:spcPct val="0"/>
              </a:spcAft>
              <a:defRPr sz="1200">
                <a:solidFill>
                  <a:schemeClr val="tx1"/>
                </a:solidFill>
                <a:latin typeface="Arial" panose="020B0604020202020204" pitchFamily="34" charset="0"/>
              </a:defRPr>
            </a:lvl2pPr>
            <a:lvl3pPr marL="1143000" indent="-228600" eaLnBrk="0" hangingPunct="0">
              <a:spcBef>
                <a:spcPct val="30000"/>
              </a:spcBef>
              <a:spcAft>
                <a:spcPct val="0"/>
              </a:spcAft>
              <a:defRPr sz="1200">
                <a:solidFill>
                  <a:schemeClr val="tx1"/>
                </a:solidFill>
                <a:latin typeface="Arial" panose="020B0604020202020204" pitchFamily="34" charset="0"/>
              </a:defRPr>
            </a:lvl3pPr>
            <a:lvl4pPr marL="1600200" indent="-228600" eaLnBrk="0" hangingPunct="0">
              <a:spcBef>
                <a:spcPct val="30000"/>
              </a:spcBef>
              <a:spcAft>
                <a:spcPct val="0"/>
              </a:spcAft>
              <a:defRPr sz="1200">
                <a:solidFill>
                  <a:schemeClr val="tx1"/>
                </a:solidFill>
                <a:latin typeface="Arial" panose="020B0604020202020204" pitchFamily="34" charset="0"/>
              </a:defRPr>
            </a:lvl4pPr>
            <a:lvl5pPr marL="2057400" indent="-228600" eaLnBrk="0" hangingPunct="0">
              <a:spcBef>
                <a:spcPct val="30000"/>
              </a:spcBef>
              <a:spcAft>
                <a:spcPct val="0"/>
              </a:spcAft>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A19C934-E230-7241-B5C3-B4F7361229CA}" type="slidenum">
              <a:rPr lang="en-US" altLang="en-US"/>
              <a:pPr eaLnBrk="1" hangingPunct="1">
                <a:spcBef>
                  <a:spcPct val="0"/>
                </a:spcBef>
              </a:pPr>
              <a:t>4</a:t>
            </a:fld>
            <a:endParaRPr lang="en-US" altLang="en-US"/>
          </a:p>
        </p:txBody>
      </p:sp>
      <p:sp>
        <p:nvSpPr>
          <p:cNvPr id="29699" name="Rectangle 2">
            <a:extLst>
              <a:ext uri="{FF2B5EF4-FFF2-40B4-BE49-F238E27FC236}">
                <a16:creationId xmlns:a16="http://schemas.microsoft.com/office/drawing/2014/main" id="{2B010BEE-F5DC-AACF-42D2-05D4798DE583}"/>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3BEEB522-B816-02F5-1084-AEA72C5AB2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A16C5E47-EDC4-D4BE-053A-204247BC0A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panose="020B0604020202020204" pitchFamily="34" charset="0"/>
              </a:defRPr>
            </a:lvl1pPr>
            <a:lvl2pPr marL="742950" indent="-285750" eaLnBrk="0" hangingPunct="0">
              <a:spcBef>
                <a:spcPct val="30000"/>
              </a:spcBef>
              <a:spcAft>
                <a:spcPct val="0"/>
              </a:spcAft>
              <a:defRPr sz="1200">
                <a:solidFill>
                  <a:schemeClr val="tx1"/>
                </a:solidFill>
                <a:latin typeface="Arial" panose="020B0604020202020204" pitchFamily="34" charset="0"/>
              </a:defRPr>
            </a:lvl2pPr>
            <a:lvl3pPr marL="1143000" indent="-228600" eaLnBrk="0" hangingPunct="0">
              <a:spcBef>
                <a:spcPct val="30000"/>
              </a:spcBef>
              <a:spcAft>
                <a:spcPct val="0"/>
              </a:spcAft>
              <a:defRPr sz="1200">
                <a:solidFill>
                  <a:schemeClr val="tx1"/>
                </a:solidFill>
                <a:latin typeface="Arial" panose="020B0604020202020204" pitchFamily="34" charset="0"/>
              </a:defRPr>
            </a:lvl3pPr>
            <a:lvl4pPr marL="1600200" indent="-228600" eaLnBrk="0" hangingPunct="0">
              <a:spcBef>
                <a:spcPct val="30000"/>
              </a:spcBef>
              <a:spcAft>
                <a:spcPct val="0"/>
              </a:spcAft>
              <a:defRPr sz="1200">
                <a:solidFill>
                  <a:schemeClr val="tx1"/>
                </a:solidFill>
                <a:latin typeface="Arial" panose="020B0604020202020204" pitchFamily="34" charset="0"/>
              </a:defRPr>
            </a:lvl4pPr>
            <a:lvl5pPr marL="2057400" indent="-228600" eaLnBrk="0" hangingPunct="0">
              <a:spcBef>
                <a:spcPct val="30000"/>
              </a:spcBef>
              <a:spcAft>
                <a:spcPct val="0"/>
              </a:spcAft>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6B33D48-20AF-BD4E-B8D8-5D4190CCE7B1}" type="slidenum">
              <a:rPr lang="en-US" altLang="en-US"/>
              <a:pPr eaLnBrk="1" hangingPunct="1">
                <a:spcBef>
                  <a:spcPct val="0"/>
                </a:spcBef>
              </a:pPr>
              <a:t>5</a:t>
            </a:fld>
            <a:endParaRPr lang="en-US" altLang="en-US"/>
          </a:p>
        </p:txBody>
      </p:sp>
      <p:sp>
        <p:nvSpPr>
          <p:cNvPr id="30723" name="Rectangle 2">
            <a:extLst>
              <a:ext uri="{FF2B5EF4-FFF2-40B4-BE49-F238E27FC236}">
                <a16:creationId xmlns:a16="http://schemas.microsoft.com/office/drawing/2014/main" id="{C01D3825-B9B1-F183-C258-3FEA4E59B28E}"/>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061E300C-1C2C-B20F-A76F-E5A4B569F7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5D85183-39CE-4335-88AE-761BFA5738A8}" type="slidenum">
              <a:rPr lang="ru-RU" altLang="en-US" smtClean="0"/>
              <a:pPr>
                <a:defRPr/>
              </a:pPr>
              <a:t>6</a:t>
            </a:fld>
            <a:endParaRPr lang="ru-RU" altLang="en-US"/>
          </a:p>
        </p:txBody>
      </p:sp>
    </p:spTree>
    <p:extLst>
      <p:ext uri="{BB962C8B-B14F-4D97-AF65-F5344CB8AC3E}">
        <p14:creationId xmlns:p14="http://schemas.microsoft.com/office/powerpoint/2010/main" val="1735766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A971B659-B4EE-6102-1264-143123C6C2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panose="020B0604020202020204" pitchFamily="34" charset="0"/>
              </a:defRPr>
            </a:lvl1pPr>
            <a:lvl2pPr marL="742950" indent="-285750" eaLnBrk="0" hangingPunct="0">
              <a:spcBef>
                <a:spcPct val="30000"/>
              </a:spcBef>
              <a:spcAft>
                <a:spcPct val="0"/>
              </a:spcAft>
              <a:defRPr sz="1200">
                <a:solidFill>
                  <a:schemeClr val="tx1"/>
                </a:solidFill>
                <a:latin typeface="Arial" panose="020B0604020202020204" pitchFamily="34" charset="0"/>
              </a:defRPr>
            </a:lvl2pPr>
            <a:lvl3pPr marL="1143000" indent="-228600" eaLnBrk="0" hangingPunct="0">
              <a:spcBef>
                <a:spcPct val="30000"/>
              </a:spcBef>
              <a:spcAft>
                <a:spcPct val="0"/>
              </a:spcAft>
              <a:defRPr sz="1200">
                <a:solidFill>
                  <a:schemeClr val="tx1"/>
                </a:solidFill>
                <a:latin typeface="Arial" panose="020B0604020202020204" pitchFamily="34" charset="0"/>
              </a:defRPr>
            </a:lvl3pPr>
            <a:lvl4pPr marL="1600200" indent="-228600" eaLnBrk="0" hangingPunct="0">
              <a:spcBef>
                <a:spcPct val="30000"/>
              </a:spcBef>
              <a:spcAft>
                <a:spcPct val="0"/>
              </a:spcAft>
              <a:defRPr sz="1200">
                <a:solidFill>
                  <a:schemeClr val="tx1"/>
                </a:solidFill>
                <a:latin typeface="Arial" panose="020B0604020202020204" pitchFamily="34" charset="0"/>
              </a:defRPr>
            </a:lvl4pPr>
            <a:lvl5pPr marL="2057400" indent="-228600" eaLnBrk="0" hangingPunct="0">
              <a:spcBef>
                <a:spcPct val="30000"/>
              </a:spcBef>
              <a:spcAft>
                <a:spcPct val="0"/>
              </a:spcAft>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B6368C2-DF3A-0F4B-8889-91BC4878B13E}" type="slidenum">
              <a:rPr lang="en-US" altLang="en-US"/>
              <a:pPr eaLnBrk="1" hangingPunct="1">
                <a:spcBef>
                  <a:spcPct val="0"/>
                </a:spcBef>
              </a:pPr>
              <a:t>12</a:t>
            </a:fld>
            <a:endParaRPr lang="en-US" altLang="en-US"/>
          </a:p>
        </p:txBody>
      </p:sp>
      <p:sp>
        <p:nvSpPr>
          <p:cNvPr id="34819" name="Rectangle 2">
            <a:extLst>
              <a:ext uri="{FF2B5EF4-FFF2-40B4-BE49-F238E27FC236}">
                <a16:creationId xmlns:a16="http://schemas.microsoft.com/office/drawing/2014/main" id="{333FCBA5-E64D-03B3-FC19-55A4945F3E34}"/>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EE353121-04A8-943C-0F6C-04AAF61928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29741354-9243-63C8-8482-EC65D9D8EE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panose="020B0604020202020204" pitchFamily="34" charset="0"/>
              </a:defRPr>
            </a:lvl1pPr>
            <a:lvl2pPr marL="742950" indent="-285750" eaLnBrk="0" hangingPunct="0">
              <a:spcBef>
                <a:spcPct val="30000"/>
              </a:spcBef>
              <a:spcAft>
                <a:spcPct val="0"/>
              </a:spcAft>
              <a:defRPr sz="1200">
                <a:solidFill>
                  <a:schemeClr val="tx1"/>
                </a:solidFill>
                <a:latin typeface="Arial" panose="020B0604020202020204" pitchFamily="34" charset="0"/>
              </a:defRPr>
            </a:lvl2pPr>
            <a:lvl3pPr marL="1143000" indent="-228600" eaLnBrk="0" hangingPunct="0">
              <a:spcBef>
                <a:spcPct val="30000"/>
              </a:spcBef>
              <a:spcAft>
                <a:spcPct val="0"/>
              </a:spcAft>
              <a:defRPr sz="1200">
                <a:solidFill>
                  <a:schemeClr val="tx1"/>
                </a:solidFill>
                <a:latin typeface="Arial" panose="020B0604020202020204" pitchFamily="34" charset="0"/>
              </a:defRPr>
            </a:lvl3pPr>
            <a:lvl4pPr marL="1600200" indent="-228600" eaLnBrk="0" hangingPunct="0">
              <a:spcBef>
                <a:spcPct val="30000"/>
              </a:spcBef>
              <a:spcAft>
                <a:spcPct val="0"/>
              </a:spcAft>
              <a:defRPr sz="1200">
                <a:solidFill>
                  <a:schemeClr val="tx1"/>
                </a:solidFill>
                <a:latin typeface="Arial" panose="020B0604020202020204" pitchFamily="34" charset="0"/>
              </a:defRPr>
            </a:lvl4pPr>
            <a:lvl5pPr marL="2057400" indent="-228600" eaLnBrk="0" hangingPunct="0">
              <a:spcBef>
                <a:spcPct val="30000"/>
              </a:spcBef>
              <a:spcAft>
                <a:spcPct val="0"/>
              </a:spcAft>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ACB9CFE-F621-7545-916D-E4DAB11B48B9}" type="slidenum">
              <a:rPr lang="en-US" altLang="en-US"/>
              <a:pPr eaLnBrk="1" hangingPunct="1">
                <a:spcBef>
                  <a:spcPct val="0"/>
                </a:spcBef>
              </a:pPr>
              <a:t>13</a:t>
            </a:fld>
            <a:endParaRPr lang="en-US" altLang="en-US"/>
          </a:p>
        </p:txBody>
      </p:sp>
      <p:sp>
        <p:nvSpPr>
          <p:cNvPr id="35843" name="Rectangle 2">
            <a:extLst>
              <a:ext uri="{FF2B5EF4-FFF2-40B4-BE49-F238E27FC236}">
                <a16:creationId xmlns:a16="http://schemas.microsoft.com/office/drawing/2014/main" id="{0FA9E37D-0B96-699B-C0C5-5CC5013BBCD9}"/>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264631DB-3F98-0DF0-940B-E92ACED9F4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29741354-9243-63C8-8482-EC65D9D8EE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panose="020B0604020202020204" pitchFamily="34" charset="0"/>
              </a:defRPr>
            </a:lvl1pPr>
            <a:lvl2pPr marL="742950" indent="-285750" eaLnBrk="0" hangingPunct="0">
              <a:spcBef>
                <a:spcPct val="30000"/>
              </a:spcBef>
              <a:spcAft>
                <a:spcPct val="0"/>
              </a:spcAft>
              <a:defRPr sz="1200">
                <a:solidFill>
                  <a:schemeClr val="tx1"/>
                </a:solidFill>
                <a:latin typeface="Arial" panose="020B0604020202020204" pitchFamily="34" charset="0"/>
              </a:defRPr>
            </a:lvl2pPr>
            <a:lvl3pPr marL="1143000" indent="-228600" eaLnBrk="0" hangingPunct="0">
              <a:spcBef>
                <a:spcPct val="30000"/>
              </a:spcBef>
              <a:spcAft>
                <a:spcPct val="0"/>
              </a:spcAft>
              <a:defRPr sz="1200">
                <a:solidFill>
                  <a:schemeClr val="tx1"/>
                </a:solidFill>
                <a:latin typeface="Arial" panose="020B0604020202020204" pitchFamily="34" charset="0"/>
              </a:defRPr>
            </a:lvl3pPr>
            <a:lvl4pPr marL="1600200" indent="-228600" eaLnBrk="0" hangingPunct="0">
              <a:spcBef>
                <a:spcPct val="30000"/>
              </a:spcBef>
              <a:spcAft>
                <a:spcPct val="0"/>
              </a:spcAft>
              <a:defRPr sz="1200">
                <a:solidFill>
                  <a:schemeClr val="tx1"/>
                </a:solidFill>
                <a:latin typeface="Arial" panose="020B0604020202020204" pitchFamily="34" charset="0"/>
              </a:defRPr>
            </a:lvl4pPr>
            <a:lvl5pPr marL="2057400" indent="-228600" eaLnBrk="0" hangingPunct="0">
              <a:spcBef>
                <a:spcPct val="30000"/>
              </a:spcBef>
              <a:spcAft>
                <a:spcPct val="0"/>
              </a:spcAft>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ACB9CFE-F621-7545-916D-E4DAB11B48B9}" type="slidenum">
              <a:rPr lang="en-US" altLang="en-US"/>
              <a:pPr eaLnBrk="1" hangingPunct="1">
                <a:spcBef>
                  <a:spcPct val="0"/>
                </a:spcBef>
              </a:pPr>
              <a:t>14</a:t>
            </a:fld>
            <a:endParaRPr lang="en-US" altLang="en-US"/>
          </a:p>
        </p:txBody>
      </p:sp>
      <p:sp>
        <p:nvSpPr>
          <p:cNvPr id="35843" name="Rectangle 2">
            <a:extLst>
              <a:ext uri="{FF2B5EF4-FFF2-40B4-BE49-F238E27FC236}">
                <a16:creationId xmlns:a16="http://schemas.microsoft.com/office/drawing/2014/main" id="{0FA9E37D-0B96-699B-C0C5-5CC5013BBCD9}"/>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264631DB-3F98-0DF0-940B-E92ACED9F4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9793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45666" y="1952367"/>
            <a:ext cx="7098334"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878492" y="3509965"/>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491642" y="4777241"/>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491642" y="504840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491642" y="5319563"/>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and black logo&#10;&#10;Description automatically generated">
            <a:extLst>
              <a:ext uri="{FF2B5EF4-FFF2-40B4-BE49-F238E27FC236}">
                <a16:creationId xmlns:a16="http://schemas.microsoft.com/office/drawing/2014/main" id="{6E3EB278-4700-7289-F26D-5F94CB1F9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Tree>
    <p:extLst>
      <p:ext uri="{BB962C8B-B14F-4D97-AF65-F5344CB8AC3E}">
        <p14:creationId xmlns:p14="http://schemas.microsoft.com/office/powerpoint/2010/main" val="2243605014"/>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1"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234409724"/>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2" y="136525"/>
            <a:ext cx="7208107" cy="679832"/>
          </a:xfrm>
        </p:spPr>
        <p:txBody>
          <a:bodyPr>
            <a:noAutofit/>
          </a:bodyPr>
          <a:lstStyle>
            <a:lvl1pPr>
              <a:defRPr sz="36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en-US"/>
              <a:t>Slide </a:t>
            </a:r>
            <a:fld id="{BA0F38C3-481C-1649-A634-C91658BDCCDA}" type="slidenum">
              <a:rPr lang="en-US" altLang="en-US" smtClean="0"/>
              <a:pPr/>
              <a:t>‹#›</a:t>
            </a:fld>
            <a:endParaRPr lang="en-US" altLang="en-US"/>
          </a:p>
        </p:txBody>
      </p:sp>
    </p:spTree>
    <p:extLst>
      <p:ext uri="{BB962C8B-B14F-4D97-AF65-F5344CB8AC3E}">
        <p14:creationId xmlns:p14="http://schemas.microsoft.com/office/powerpoint/2010/main" val="299980466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570261"/>
            <a:ext cx="6838308" cy="3442130"/>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en-US"/>
              <a:t>Slide </a:t>
            </a:r>
            <a:fld id="{3699B541-4B1F-7D48-8D95-A7E2C1361F09}" type="slidenum">
              <a:rPr lang="en-US" altLang="en-US" smtClean="0"/>
              <a:pPr/>
              <a:t>‹#›</a:t>
            </a:fld>
            <a:endParaRPr lang="en-US" altLang="en-US"/>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A red and black logo&#10;&#10;Description automatically generated with low confidence">
            <a:extLst>
              <a:ext uri="{FF2B5EF4-FFF2-40B4-BE49-F238E27FC236}">
                <a16:creationId xmlns:a16="http://schemas.microsoft.com/office/drawing/2014/main" id="{4253BDD9-DF78-0B89-3365-C93D4DA768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3277" y="259192"/>
            <a:ext cx="2327325" cy="1422015"/>
          </a:xfrm>
          <a:prstGeom prst="rect">
            <a:avLst/>
          </a:prstGeom>
        </p:spPr>
      </p:pic>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Tree>
    <p:extLst>
      <p:ext uri="{BB962C8B-B14F-4D97-AF65-F5344CB8AC3E}">
        <p14:creationId xmlns:p14="http://schemas.microsoft.com/office/powerpoint/2010/main" val="228934658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en-US"/>
              <a:t>Slide </a:t>
            </a:r>
            <a:fld id="{7B9F5D88-BC60-F244-8586-9A230F185E37}" type="slidenum">
              <a:rPr lang="en-US" altLang="en-US" smtClean="0"/>
              <a:pPr/>
              <a:t>‹#›</a:t>
            </a:fld>
            <a:endParaRPr lang="en-US" altLang="en-US"/>
          </a:p>
        </p:txBody>
      </p:sp>
    </p:spTree>
    <p:extLst>
      <p:ext uri="{BB962C8B-B14F-4D97-AF65-F5344CB8AC3E}">
        <p14:creationId xmlns:p14="http://schemas.microsoft.com/office/powerpoint/2010/main" val="44829934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7592" y="329991"/>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en-US"/>
              <a:t>Slide </a:t>
            </a:r>
            <a:fld id="{9C2DDB96-41CA-F546-B9F3-C61C0DEC5DA4}" type="slidenum">
              <a:rPr lang="en-US" altLang="en-US" smtClean="0"/>
              <a:pPr/>
              <a:t>‹#›</a:t>
            </a:fld>
            <a:endParaRPr lang="en-US" altLang="en-US"/>
          </a:p>
        </p:txBody>
      </p:sp>
    </p:spTree>
    <p:extLst>
      <p:ext uri="{BB962C8B-B14F-4D97-AF65-F5344CB8AC3E}">
        <p14:creationId xmlns:p14="http://schemas.microsoft.com/office/powerpoint/2010/main" val="261189270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6"/>
            <a:ext cx="722128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en-US"/>
              <a:t>Slide </a:t>
            </a:r>
            <a:fld id="{13E174E2-1D5F-A04E-90FE-56F0DEEC1409}" type="slidenum">
              <a:rPr lang="en-US" altLang="en-US" smtClean="0"/>
              <a:pPr/>
              <a:t>‹#›</a:t>
            </a:fld>
            <a:endParaRPr lang="en-US" altLang="en-US"/>
          </a:p>
        </p:txBody>
      </p:sp>
    </p:spTree>
    <p:extLst>
      <p:ext uri="{BB962C8B-B14F-4D97-AF65-F5344CB8AC3E}">
        <p14:creationId xmlns:p14="http://schemas.microsoft.com/office/powerpoint/2010/main" val="259631946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en-US"/>
              <a:t>Slide </a:t>
            </a:r>
            <a:fld id="{7556EE58-610D-D141-AC00-816DFA74AB42}" type="slidenum">
              <a:rPr lang="en-US" altLang="en-US" smtClean="0"/>
              <a:pPr/>
              <a:t>‹#›</a:t>
            </a:fld>
            <a:endParaRPr lang="en-US" altLang="en-US"/>
          </a:p>
        </p:txBody>
      </p:sp>
    </p:spTree>
    <p:extLst>
      <p:ext uri="{BB962C8B-B14F-4D97-AF65-F5344CB8AC3E}">
        <p14:creationId xmlns:p14="http://schemas.microsoft.com/office/powerpoint/2010/main" val="283451511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en-US"/>
              <a:t>Slide </a:t>
            </a:r>
            <a:fld id="{0FD51BA3-14E0-5A4E-AC12-5FDAA559B19D}" type="slidenum">
              <a:rPr lang="en-US" altLang="en-US" smtClean="0"/>
              <a:pPr/>
              <a:t>‹#›</a:t>
            </a:fld>
            <a:endParaRPr lang="en-US" altLang="en-US"/>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5021088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en-US"/>
              <a:t>Slide </a:t>
            </a:r>
            <a:fld id="{D2FCEC75-9941-D64A-BDE9-929FE3251158}" type="slidenum">
              <a:rPr lang="en-US" altLang="en-US" smtClean="0"/>
              <a:pPr/>
              <a:t>‹#›</a:t>
            </a:fld>
            <a:endParaRPr lang="en-US" altLang="en-US"/>
          </a:p>
        </p:txBody>
      </p:sp>
    </p:spTree>
    <p:extLst>
      <p:ext uri="{BB962C8B-B14F-4D97-AF65-F5344CB8AC3E}">
        <p14:creationId xmlns:p14="http://schemas.microsoft.com/office/powerpoint/2010/main" val="392844004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8872" y="99580"/>
            <a:ext cx="7759711"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en-US"/>
              <a:t>Slide </a:t>
            </a:r>
            <a:fld id="{BA0F38C3-481C-1649-A634-C91658BDCCDA}" type="slidenum">
              <a:rPr lang="en-US" altLang="en-US" smtClean="0"/>
              <a:pPr/>
              <a:t>‹#›</a:t>
            </a:fld>
            <a:endParaRPr lang="en-US" altLang="en-US"/>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descr="A red and black logo&#10;&#10;Description automatically generated">
            <a:extLst>
              <a:ext uri="{FF2B5EF4-FFF2-40B4-BE49-F238E27FC236}">
                <a16:creationId xmlns:a16="http://schemas.microsoft.com/office/drawing/2014/main" id="{AE2CF0B3-A287-11F2-1C2C-62AAA79364C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8804" y="145687"/>
            <a:ext cx="1135196" cy="692513"/>
          </a:xfrm>
          <a:prstGeom prst="rect">
            <a:avLst/>
          </a:prstGeom>
        </p:spPr>
      </p:pic>
    </p:spTree>
    <p:extLst>
      <p:ext uri="{BB962C8B-B14F-4D97-AF65-F5344CB8AC3E}">
        <p14:creationId xmlns:p14="http://schemas.microsoft.com/office/powerpoint/2010/main" val="374553039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Lst>
  <p:hf hdr="0" ftr="0"/>
  <p:txStyles>
    <p:titleStyle>
      <a:lvl1pPr algn="r"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sv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BA75A-077C-21B2-4B22-9B5F15EC61DB}"/>
              </a:ext>
            </a:extLst>
          </p:cNvPr>
          <p:cNvSpPr>
            <a:spLocks noGrp="1"/>
          </p:cNvSpPr>
          <p:nvPr>
            <p:ph type="ctrTitle"/>
          </p:nvPr>
        </p:nvSpPr>
        <p:spPr>
          <a:xfrm>
            <a:off x="2133600" y="3124200"/>
            <a:ext cx="6858001" cy="1557595"/>
          </a:xfrm>
        </p:spPr>
        <p:txBody>
          <a:bodyPr>
            <a:noAutofit/>
          </a:bodyPr>
          <a:lstStyle/>
          <a:p>
            <a:pPr>
              <a:lnSpc>
                <a:spcPts val="5400"/>
              </a:lnSpc>
            </a:pPr>
            <a:r>
              <a:rPr lang="en-US" altLang="en-US" sz="5400" dirty="0">
                <a:solidFill>
                  <a:schemeClr val="accent1"/>
                </a:solidFill>
              </a:rPr>
              <a:t>Site Verification – Protocols &amp; Tools for Complex Metering Installations</a:t>
            </a:r>
            <a:endParaRPr lang="en-US" sz="5400" dirty="0">
              <a:solidFill>
                <a:schemeClr val="accent1"/>
              </a:solidFill>
            </a:endParaRPr>
          </a:p>
        </p:txBody>
      </p:sp>
      <p:pic>
        <p:nvPicPr>
          <p:cNvPr id="8" name="Picture 2" descr="C:\Users\andrea.koch\Desktop\ncemsLogo.png">
            <a:extLst>
              <a:ext uri="{FF2B5EF4-FFF2-40B4-BE49-F238E27FC236}">
                <a16:creationId xmlns:a16="http://schemas.microsoft.com/office/drawing/2014/main" id="{3D96C30A-2627-6D80-5D26-059545034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919" y="4986105"/>
            <a:ext cx="1202306" cy="120230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0">
            <a:extLst>
              <a:ext uri="{FF2B5EF4-FFF2-40B4-BE49-F238E27FC236}">
                <a16:creationId xmlns:a16="http://schemas.microsoft.com/office/drawing/2014/main" id="{70EE95AB-D12F-E4A5-4445-5586FA0FFF3B}"/>
              </a:ext>
            </a:extLst>
          </p:cNvPr>
          <p:cNvSpPr txBox="1">
            <a:spLocks noChangeArrowheads="1"/>
          </p:cNvSpPr>
          <p:nvPr/>
        </p:nvSpPr>
        <p:spPr bwMode="auto">
          <a:xfrm>
            <a:off x="3440454" y="4986105"/>
            <a:ext cx="52578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accent1"/>
                </a:solidFill>
              </a:rPr>
              <a:t>Prepared by Tom Lawton, TESCO</a:t>
            </a:r>
            <a:br>
              <a:rPr lang="en-US" altLang="en-US" sz="2400" dirty="0">
                <a:solidFill>
                  <a:schemeClr val="accent1"/>
                </a:solidFill>
              </a:rPr>
            </a:br>
            <a:r>
              <a:rPr lang="en-US" altLang="en-US" sz="1600" dirty="0">
                <a:solidFill>
                  <a:schemeClr val="accent1"/>
                </a:solidFill>
              </a:rPr>
              <a:t>The Eastern Specialty Company</a:t>
            </a:r>
            <a:endParaRPr lang="en-US" altLang="en-US" sz="2400" dirty="0">
              <a:solidFill>
                <a:schemeClr val="accent1"/>
              </a:solidFill>
            </a:endParaRPr>
          </a:p>
          <a:p>
            <a:pPr algn="r" eaLnBrk="1" hangingPunct="1">
              <a:spcBef>
                <a:spcPct val="0"/>
              </a:spcBef>
              <a:spcAft>
                <a:spcPts val="0"/>
              </a:spcAft>
              <a:buFontTx/>
              <a:buNone/>
            </a:pPr>
            <a:r>
              <a:rPr lang="en-US" altLang="en-US" sz="1600" i="1" dirty="0">
                <a:solidFill>
                  <a:schemeClr val="accent1"/>
                </a:solidFill>
              </a:rPr>
              <a:t>For North Carolina Electric Meter School</a:t>
            </a:r>
          </a:p>
          <a:p>
            <a:pPr algn="r" eaLnBrk="1" hangingPunct="1">
              <a:spcBef>
                <a:spcPct val="0"/>
              </a:spcBef>
              <a:spcAft>
                <a:spcPts val="0"/>
              </a:spcAft>
              <a:buFontTx/>
              <a:buNone/>
            </a:pPr>
            <a:r>
              <a:rPr lang="en-US" altLang="en-US" sz="1600" i="1" dirty="0">
                <a:solidFill>
                  <a:schemeClr val="accent1"/>
                </a:solidFill>
              </a:rPr>
              <a:t>Advanced</a:t>
            </a:r>
          </a:p>
          <a:p>
            <a:pPr algn="r" eaLnBrk="1" hangingPunct="1">
              <a:spcBef>
                <a:spcPct val="0"/>
              </a:spcBef>
              <a:spcAft>
                <a:spcPts val="0"/>
              </a:spcAft>
              <a:buFontTx/>
              <a:buNone/>
            </a:pPr>
            <a:r>
              <a:rPr lang="en-US" altLang="en-US" sz="1600" i="1" dirty="0">
                <a:solidFill>
                  <a:schemeClr val="accent1"/>
                </a:solidFill>
              </a:rPr>
              <a:t>Wednesday, June 12, 2024</a:t>
            </a:r>
          </a:p>
          <a:p>
            <a:pPr algn="r" eaLnBrk="1" hangingPunct="1">
              <a:spcBef>
                <a:spcPct val="0"/>
              </a:spcBef>
              <a:spcAft>
                <a:spcPts val="0"/>
              </a:spcAft>
              <a:buFontTx/>
              <a:buNone/>
            </a:pPr>
            <a:r>
              <a:rPr lang="en-US" altLang="en-US" sz="1600" i="1" dirty="0">
                <a:solidFill>
                  <a:schemeClr val="accent1"/>
                </a:solidFill>
              </a:rPr>
              <a:t>2:45 PM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D13D80D-CFDA-CB42-05A9-3275C35A802F}"/>
              </a:ext>
            </a:extLst>
          </p:cNvPr>
          <p:cNvSpPr>
            <a:spLocks noGrp="1" noChangeArrowheads="1"/>
          </p:cNvSpPr>
          <p:nvPr>
            <p:ph type="title"/>
          </p:nvPr>
        </p:nvSpPr>
        <p:spPr>
          <a:xfrm>
            <a:off x="1295400" y="139700"/>
            <a:ext cx="7521575" cy="777875"/>
          </a:xfrm>
        </p:spPr>
        <p:txBody>
          <a:bodyPr/>
          <a:lstStyle/>
          <a:p>
            <a:pPr eaLnBrk="1" fontAlgn="auto" hangingPunct="1">
              <a:spcAft>
                <a:spcPts val="0"/>
              </a:spcAft>
              <a:defRPr/>
            </a:pPr>
            <a:r>
              <a:rPr altLang="en-US" sz="3600" dirty="0"/>
              <a:t>Site Verification Checklist </a:t>
            </a:r>
            <a:r>
              <a:rPr altLang="en-US" sz="3000" dirty="0"/>
              <a:t>(</a:t>
            </a:r>
            <a:r>
              <a:rPr altLang="en-US" sz="3000" dirty="0" err="1"/>
              <a:t>cont</a:t>
            </a:r>
            <a:r>
              <a:rPr altLang="en-US" sz="3000" dirty="0"/>
              <a:t>)</a:t>
            </a:r>
          </a:p>
        </p:txBody>
      </p:sp>
      <p:sp>
        <p:nvSpPr>
          <p:cNvPr id="4" name="Footer Placeholder 3">
            <a:extLst>
              <a:ext uri="{FF2B5EF4-FFF2-40B4-BE49-F238E27FC236}">
                <a16:creationId xmlns:a16="http://schemas.microsoft.com/office/drawing/2014/main" id="{F9F2FA3A-F84C-4B8B-34CA-623FCAF9E918}"/>
              </a:ext>
            </a:extLst>
          </p:cNvPr>
          <p:cNvSpPr>
            <a:spLocks noGrp="1"/>
          </p:cNvSpPr>
          <p:nvPr>
            <p:ph type="ftr" sz="quarter" idx="3"/>
          </p:nvPr>
        </p:nvSpPr>
        <p:spPr/>
        <p:txBody>
          <a:bodyPr/>
          <a:lstStyle/>
          <a:p>
            <a:r>
              <a:rPr lang="en-US" dirty="0" err="1"/>
              <a:t>tescometering.com</a:t>
            </a:r>
            <a:endParaRPr lang="en-US" dirty="0"/>
          </a:p>
        </p:txBody>
      </p:sp>
      <p:sp>
        <p:nvSpPr>
          <p:cNvPr id="59396" name="Rectangle 2">
            <a:extLst>
              <a:ext uri="{FF2B5EF4-FFF2-40B4-BE49-F238E27FC236}">
                <a16:creationId xmlns:a16="http://schemas.microsoft.com/office/drawing/2014/main" id="{A8EF8AFA-1E5C-639A-52CD-5B67591A8C5F}"/>
              </a:ext>
            </a:extLst>
          </p:cNvPr>
          <p:cNvSpPr txBox="1">
            <a:spLocks noChangeArrowheads="1"/>
          </p:cNvSpPr>
          <p:nvPr/>
        </p:nvSpPr>
        <p:spPr bwMode="auto">
          <a:xfrm>
            <a:off x="285750" y="1143000"/>
            <a:ext cx="4895850" cy="4343400"/>
          </a:xfrm>
          <a:prstGeom prst="rect">
            <a:avLst/>
          </a:prstGeom>
          <a:noFill/>
          <a:ln>
            <a:noFill/>
          </a:ln>
          <a:effec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80000"/>
              </a:lnSpc>
              <a:spcBef>
                <a:spcPct val="0"/>
              </a:spcBef>
              <a:buFontTx/>
              <a:buChar char="•"/>
              <a:defRPr/>
            </a:pPr>
            <a:endParaRPr lang="en-US" altLang="en-US" sz="1600" dirty="0">
              <a:latin typeface="+mn-lt"/>
            </a:endParaRPr>
          </a:p>
          <a:p>
            <a:pPr>
              <a:lnSpc>
                <a:spcPct val="80000"/>
              </a:lnSpc>
              <a:spcBef>
                <a:spcPct val="0"/>
              </a:spcBef>
              <a:buFontTx/>
              <a:buChar char="•"/>
              <a:defRPr/>
            </a:pPr>
            <a:endParaRPr lang="en-US" altLang="en-US" sz="1600" dirty="0">
              <a:latin typeface="+mn-lt"/>
            </a:endParaRPr>
          </a:p>
          <a:p>
            <a:pPr>
              <a:lnSpc>
                <a:spcPct val="80000"/>
              </a:lnSpc>
              <a:spcBef>
                <a:spcPct val="0"/>
              </a:spcBef>
              <a:buFontTx/>
              <a:buChar char="•"/>
              <a:defRPr/>
            </a:pPr>
            <a:r>
              <a:rPr lang="en-US" altLang="en-US" sz="2000" dirty="0">
                <a:latin typeface="+mn-lt"/>
              </a:rPr>
              <a:t>Test meter for accuracy. Verify demand if applicable with observed load. If meter is performing compensation (line and/or transformer losses) the compensation should be verified either through direct testing at the site or by examining recorded pulse data. </a:t>
            </a:r>
          </a:p>
          <a:p>
            <a:pPr>
              <a:lnSpc>
                <a:spcPct val="80000"/>
              </a:lnSpc>
              <a:spcBef>
                <a:spcPct val="0"/>
              </a:spcBef>
              <a:buFontTx/>
              <a:buChar char="•"/>
              <a:defRPr/>
            </a:pPr>
            <a:endParaRPr lang="en-US" altLang="en-US" sz="2000" dirty="0">
              <a:latin typeface="+mn-lt"/>
            </a:endParaRPr>
          </a:p>
          <a:p>
            <a:pPr>
              <a:lnSpc>
                <a:spcPct val="80000"/>
              </a:lnSpc>
              <a:spcBef>
                <a:spcPct val="0"/>
              </a:spcBef>
              <a:buFontTx/>
              <a:buChar char="•"/>
              <a:defRPr/>
            </a:pPr>
            <a:r>
              <a:rPr lang="en-US" altLang="en-US" sz="2000" dirty="0">
                <a:latin typeface="+mn-lt"/>
              </a:rPr>
              <a:t>Loss compensation is generally a very small percentage of the overall measurement and would not be caught under utilities normal high/low checks. However, the small percentages when applied to large loads or generation can add up to significant amounts over time. Billing adjustments can easily reach into the millions of dollars if not caught early.</a:t>
            </a:r>
          </a:p>
          <a:p>
            <a:pPr>
              <a:lnSpc>
                <a:spcPct val="80000"/>
              </a:lnSpc>
              <a:spcBef>
                <a:spcPct val="20000"/>
              </a:spcBef>
              <a:buFontTx/>
              <a:buNone/>
              <a:defRPr/>
            </a:pPr>
            <a:endParaRPr lang="en-US" altLang="en-US" sz="1400" dirty="0">
              <a:latin typeface="Arial" panose="020B0604020202020204" pitchFamily="34" charset="0"/>
            </a:endParaRPr>
          </a:p>
        </p:txBody>
      </p:sp>
      <p:pic>
        <p:nvPicPr>
          <p:cNvPr id="61447" name="Picture 2" descr="Why verification might be THE most important word you teach your students  in 2020 | Stories | South Carolina ETV">
            <a:extLst>
              <a:ext uri="{FF2B5EF4-FFF2-40B4-BE49-F238E27FC236}">
                <a16:creationId xmlns:a16="http://schemas.microsoft.com/office/drawing/2014/main" id="{039659D9-0A92-A1B3-2851-A8460472F2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3350" y="2106613"/>
            <a:ext cx="3644900"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8CD76EA-563C-7E92-2EA8-AA6F0E6D5234}"/>
              </a:ext>
            </a:extLst>
          </p:cNvPr>
          <p:cNvSpPr>
            <a:spLocks noGrp="1" noChangeArrowheads="1"/>
          </p:cNvSpPr>
          <p:nvPr>
            <p:ph type="title"/>
          </p:nvPr>
        </p:nvSpPr>
        <p:spPr>
          <a:xfrm>
            <a:off x="1371600" y="136525"/>
            <a:ext cx="7369175" cy="777875"/>
          </a:xfrm>
        </p:spPr>
        <p:txBody>
          <a:bodyPr/>
          <a:lstStyle/>
          <a:p>
            <a:pPr eaLnBrk="1" fontAlgn="auto" hangingPunct="1">
              <a:spcAft>
                <a:spcPts val="0"/>
              </a:spcAft>
              <a:defRPr/>
            </a:pPr>
            <a:r>
              <a:rPr altLang="en-US" sz="3600" dirty="0"/>
              <a:t>Site Verification Checklist </a:t>
            </a:r>
            <a:r>
              <a:rPr altLang="en-US" sz="3000" dirty="0"/>
              <a:t>(</a:t>
            </a:r>
            <a:r>
              <a:rPr altLang="en-US" sz="3000" dirty="0" err="1"/>
              <a:t>cont</a:t>
            </a:r>
            <a:r>
              <a:rPr altLang="en-US" sz="3000" dirty="0"/>
              <a:t>)</a:t>
            </a:r>
          </a:p>
        </p:txBody>
      </p:sp>
      <p:sp>
        <p:nvSpPr>
          <p:cNvPr id="5" name="Footer Placeholder 4">
            <a:extLst>
              <a:ext uri="{FF2B5EF4-FFF2-40B4-BE49-F238E27FC236}">
                <a16:creationId xmlns:a16="http://schemas.microsoft.com/office/drawing/2014/main" id="{381B5252-E6B0-C41D-E1F1-245D20E10B6A}"/>
              </a:ext>
            </a:extLst>
          </p:cNvPr>
          <p:cNvSpPr>
            <a:spLocks noGrp="1"/>
          </p:cNvSpPr>
          <p:nvPr>
            <p:ph type="ftr" sz="quarter" idx="3"/>
          </p:nvPr>
        </p:nvSpPr>
        <p:spPr/>
        <p:txBody>
          <a:bodyPr/>
          <a:lstStyle/>
          <a:p>
            <a:r>
              <a:rPr lang="en-US" dirty="0" err="1"/>
              <a:t>tescometering.com</a:t>
            </a:r>
            <a:endParaRPr lang="en-US" dirty="0"/>
          </a:p>
        </p:txBody>
      </p:sp>
      <p:sp>
        <p:nvSpPr>
          <p:cNvPr id="3" name="Rectangle 2">
            <a:extLst>
              <a:ext uri="{FF2B5EF4-FFF2-40B4-BE49-F238E27FC236}">
                <a16:creationId xmlns:a16="http://schemas.microsoft.com/office/drawing/2014/main" id="{1A60F0EC-6730-41B8-8FC9-6C027DD7823B}"/>
              </a:ext>
            </a:extLst>
          </p:cNvPr>
          <p:cNvSpPr txBox="1">
            <a:spLocks noChangeArrowheads="1"/>
          </p:cNvSpPr>
          <p:nvPr/>
        </p:nvSpPr>
        <p:spPr bwMode="auto">
          <a:xfrm>
            <a:off x="457200" y="1241425"/>
            <a:ext cx="8229600" cy="434340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80000"/>
              </a:lnSpc>
              <a:spcBef>
                <a:spcPts val="336"/>
              </a:spcBef>
              <a:defRPr/>
            </a:pPr>
            <a:r>
              <a:rPr lang="en-US" altLang="en-US" sz="1600" dirty="0"/>
              <a:t>Verify metering vectors. Traditionally this has been done using instruments such as a circuit analyzer. Many solid state meters today can provide vector diagrams along with volt/amp/pf and values using meter manufacturer software or meter displays. Many of these desired values are programmed into the meters Alternate/Utility display. Examining these values can provide much information about the metering integrity. It may also assist in determining if unbalanced loads are present and if CTs are sized properly. The vendor software generally has the ability to capture both diagnostic and vector information electronically. These electronic records should be kept in the meter shop for future comparisons.</a:t>
            </a:r>
          </a:p>
          <a:p>
            <a:pPr marL="228600" indent="-228600" eaLnBrk="1" hangingPunct="1">
              <a:lnSpc>
                <a:spcPct val="80000"/>
              </a:lnSpc>
              <a:spcBef>
                <a:spcPts val="336"/>
              </a:spcBef>
              <a:defRPr/>
            </a:pPr>
            <a:endParaRPr lang="en-US" altLang="en-US" sz="1600" dirty="0"/>
          </a:p>
          <a:p>
            <a:pPr marL="228600" indent="-228600">
              <a:lnSpc>
                <a:spcPct val="80000"/>
              </a:lnSpc>
              <a:spcBef>
                <a:spcPts val="336"/>
              </a:spcBef>
              <a:defRPr/>
            </a:pPr>
            <a:r>
              <a:rPr lang="en-US" altLang="en-US" sz="1600" dirty="0"/>
              <a:t>If metering is providing pulses/EOI pulse to customers, SCADA systems or other meters for totalization they also should be verified vs. the known load on the meter. If present test/inspect isolation relays/pulse splitters for things like blown fuses to ensure they are operating properly.</a:t>
            </a:r>
          </a:p>
          <a:p>
            <a:pPr marL="228600" indent="-228600">
              <a:lnSpc>
                <a:spcPct val="80000"/>
              </a:lnSpc>
              <a:spcBef>
                <a:spcPts val="336"/>
              </a:spcBef>
              <a:defRPr/>
            </a:pPr>
            <a:endParaRPr lang="en-US" altLang="en-US" sz="1600" dirty="0"/>
          </a:p>
          <a:p>
            <a:pPr marL="228600" indent="-228600">
              <a:lnSpc>
                <a:spcPct val="80000"/>
              </a:lnSpc>
              <a:spcBef>
                <a:spcPts val="336"/>
              </a:spcBef>
              <a:defRPr/>
            </a:pPr>
            <a:r>
              <a:rPr lang="en-US" altLang="en-US" sz="1600" dirty="0"/>
              <a:t>Verify meter information including meter multiplier, serial number, dials/decimals, Mp, Ke, Primary Kh, Kr and Rate. Errors in this type of information can also cause a adverse impact on measured/reported values.</a:t>
            </a:r>
          </a:p>
          <a:p>
            <a:pPr marL="228600" indent="-228600">
              <a:lnSpc>
                <a:spcPct val="80000"/>
              </a:lnSpc>
              <a:spcBef>
                <a:spcPts val="336"/>
              </a:spcBef>
              <a:defRPr/>
            </a:pPr>
            <a:endParaRPr lang="en-US" altLang="en-US" sz="1600" dirty="0"/>
          </a:p>
          <a:p>
            <a:pPr marL="228600" indent="-228600">
              <a:lnSpc>
                <a:spcPct val="80000"/>
              </a:lnSpc>
              <a:spcBef>
                <a:spcPts val="336"/>
              </a:spcBef>
              <a:defRPr/>
            </a:pPr>
            <a:r>
              <a:rPr lang="en-US" altLang="en-US" sz="1600" dirty="0"/>
              <a:t>Verify CT shunts are all opened.</a:t>
            </a:r>
          </a:p>
          <a:p>
            <a:pPr marL="228600" indent="-228600">
              <a:lnSpc>
                <a:spcPct val="80000"/>
              </a:lnSpc>
              <a:spcBef>
                <a:spcPts val="336"/>
              </a:spcBef>
              <a:defRPr/>
            </a:pPr>
            <a:endParaRPr lang="en-US" altLang="en-US" sz="1600" dirty="0"/>
          </a:p>
          <a:p>
            <a:pPr marL="228600" indent="-228600">
              <a:lnSpc>
                <a:spcPct val="80000"/>
              </a:lnSpc>
              <a:spcBef>
                <a:spcPts val="336"/>
              </a:spcBef>
              <a:defRPr/>
            </a:pPr>
            <a:r>
              <a:rPr lang="en-US" altLang="en-US" sz="1600" dirty="0"/>
              <a:t>Look for signs of excessive heat on the meter base e.g.</a:t>
            </a:r>
          </a:p>
          <a:p>
            <a:pPr marL="228600" indent="-50800">
              <a:spcBef>
                <a:spcPts val="336"/>
              </a:spcBef>
              <a:buFontTx/>
              <a:buNone/>
              <a:defRPr/>
            </a:pPr>
            <a:r>
              <a:rPr lang="en-US" altLang="en-US" sz="1600" dirty="0"/>
              <a:t> melted plastic or discoloration related to heat</a:t>
            </a:r>
          </a:p>
          <a:p>
            <a:pPr marL="0" indent="0">
              <a:lnSpc>
                <a:spcPct val="80000"/>
              </a:lnSpc>
              <a:buFontTx/>
              <a:buNone/>
              <a:defRPr/>
            </a:pPr>
            <a:endParaRPr lang="en-US" altLang="en-US" sz="1400" kern="0" dirty="0"/>
          </a:p>
        </p:txBody>
      </p:sp>
      <p:pic>
        <p:nvPicPr>
          <p:cNvPr id="62468" name="Picture 4" descr="thumbnail">
            <a:extLst>
              <a:ext uri="{FF2B5EF4-FFF2-40B4-BE49-F238E27FC236}">
                <a16:creationId xmlns:a16="http://schemas.microsoft.com/office/drawing/2014/main" id="{2B2B4DA8-4DB1-DF67-EDFC-27905D31A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703763"/>
            <a:ext cx="1928813"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9">
            <a:extLst>
              <a:ext uri="{FF2B5EF4-FFF2-40B4-BE49-F238E27FC236}">
                <a16:creationId xmlns:a16="http://schemas.microsoft.com/office/drawing/2014/main" id="{6DFCBC2D-7728-1A74-959A-8AEF5DEF8C3D}"/>
              </a:ext>
            </a:extLst>
          </p:cNvPr>
          <p:cNvSpPr>
            <a:spLocks noGrp="1" noChangeArrowheads="1"/>
          </p:cNvSpPr>
          <p:nvPr>
            <p:ph type="title"/>
          </p:nvPr>
        </p:nvSpPr>
        <p:spPr>
          <a:xfrm>
            <a:off x="1524000" y="152400"/>
            <a:ext cx="7208107" cy="679832"/>
          </a:xfrm>
          <a:noFill/>
        </p:spPr>
        <p:txBody>
          <a:bodyPr/>
          <a:lstStyle/>
          <a:p>
            <a:pPr eaLnBrk="1" hangingPunct="1"/>
            <a:r>
              <a:rPr lang="en-US" altLang="en-US" dirty="0"/>
              <a:t>Shop Testing </a:t>
            </a:r>
          </a:p>
        </p:txBody>
      </p:sp>
      <p:sp>
        <p:nvSpPr>
          <p:cNvPr id="22530" name="Rectangle 7">
            <a:extLst>
              <a:ext uri="{FF2B5EF4-FFF2-40B4-BE49-F238E27FC236}">
                <a16:creationId xmlns:a16="http://schemas.microsoft.com/office/drawing/2014/main" id="{7FE72B8F-26DD-A005-0E69-4F6AD9E0DB67}"/>
              </a:ext>
            </a:extLst>
          </p:cNvPr>
          <p:cNvSpPr>
            <a:spLocks noGrp="1" noChangeArrowheads="1"/>
          </p:cNvSpPr>
          <p:nvPr>
            <p:ph idx="1"/>
          </p:nvPr>
        </p:nvSpPr>
        <p:spPr>
          <a:xfrm>
            <a:off x="381000" y="1828800"/>
            <a:ext cx="4267200" cy="3810000"/>
          </a:xfrm>
          <a:noFill/>
        </p:spPr>
        <p:txBody>
          <a:bodyPr/>
          <a:lstStyle/>
          <a:p>
            <a:pPr marL="609600" indent="-609600" eaLnBrk="1" hangingPunct="1">
              <a:lnSpc>
                <a:spcPct val="90000"/>
              </a:lnSpc>
              <a:spcBef>
                <a:spcPct val="0"/>
              </a:spcBef>
              <a:spcAft>
                <a:spcPct val="50000"/>
              </a:spcAft>
            </a:pPr>
            <a:r>
              <a:rPr lang="en-US" altLang="en-US" sz="2100"/>
              <a:t>Accuracy Testing</a:t>
            </a:r>
          </a:p>
          <a:p>
            <a:pPr marL="609600" indent="-609600" eaLnBrk="1" hangingPunct="1">
              <a:lnSpc>
                <a:spcPct val="90000"/>
              </a:lnSpc>
              <a:spcBef>
                <a:spcPct val="0"/>
              </a:spcBef>
              <a:spcAft>
                <a:spcPct val="50000"/>
              </a:spcAft>
            </a:pPr>
            <a:r>
              <a:rPr lang="en-US" altLang="en-US" sz="2100"/>
              <a:t>Meter Communications Performance </a:t>
            </a:r>
          </a:p>
          <a:p>
            <a:pPr marL="609600" indent="-609600" eaLnBrk="1" hangingPunct="1">
              <a:lnSpc>
                <a:spcPct val="90000"/>
              </a:lnSpc>
              <a:spcBef>
                <a:spcPct val="0"/>
              </a:spcBef>
              <a:spcAft>
                <a:spcPct val="50000"/>
              </a:spcAft>
            </a:pPr>
            <a:r>
              <a:rPr lang="en-US" altLang="en-US" sz="2100"/>
              <a:t>Software &amp; Firmware Verification</a:t>
            </a:r>
          </a:p>
          <a:p>
            <a:pPr marL="609600" indent="-609600" eaLnBrk="1" hangingPunct="1">
              <a:lnSpc>
                <a:spcPct val="90000"/>
              </a:lnSpc>
              <a:spcBef>
                <a:spcPct val="0"/>
              </a:spcBef>
              <a:spcAft>
                <a:spcPct val="50000"/>
              </a:spcAft>
            </a:pPr>
            <a:r>
              <a:rPr lang="en-US" altLang="en-US" sz="2100"/>
              <a:t>Setting Verification</a:t>
            </a:r>
          </a:p>
          <a:p>
            <a:pPr marL="609600" indent="-609600" eaLnBrk="1" hangingPunct="1">
              <a:lnSpc>
                <a:spcPct val="90000"/>
              </a:lnSpc>
              <a:spcBef>
                <a:spcPct val="0"/>
              </a:spcBef>
              <a:spcAft>
                <a:spcPct val="50000"/>
              </a:spcAft>
            </a:pPr>
            <a:r>
              <a:rPr lang="en-US" altLang="en-US" sz="2100"/>
              <a:t>Functional Testing </a:t>
            </a:r>
          </a:p>
          <a:p>
            <a:pPr marL="609600" indent="-609600" eaLnBrk="1" hangingPunct="1">
              <a:lnSpc>
                <a:spcPct val="90000"/>
              </a:lnSpc>
              <a:spcBef>
                <a:spcPct val="0"/>
              </a:spcBef>
              <a:spcAft>
                <a:spcPct val="50000"/>
              </a:spcAft>
            </a:pPr>
            <a:r>
              <a:rPr lang="en-US" altLang="en-US" sz="2100"/>
              <a:t>Disconnect/Reconnect Functionality</a:t>
            </a:r>
            <a:br>
              <a:rPr lang="en-US" altLang="en-US" sz="2100"/>
            </a:br>
            <a:r>
              <a:rPr lang="en-US" altLang="en-US" sz="2100"/>
              <a:t>and as left setting</a:t>
            </a:r>
          </a:p>
        </p:txBody>
      </p:sp>
      <p:sp>
        <p:nvSpPr>
          <p:cNvPr id="2" name="Footer Placeholder 1">
            <a:extLst>
              <a:ext uri="{FF2B5EF4-FFF2-40B4-BE49-F238E27FC236}">
                <a16:creationId xmlns:a16="http://schemas.microsoft.com/office/drawing/2014/main" id="{FD709E8E-8FCF-0A8C-430E-878E963FEE45}"/>
              </a:ext>
            </a:extLst>
          </p:cNvPr>
          <p:cNvSpPr>
            <a:spLocks noGrp="1"/>
          </p:cNvSpPr>
          <p:nvPr>
            <p:ph type="ftr" sz="quarter" idx="3"/>
          </p:nvPr>
        </p:nvSpPr>
        <p:spPr/>
        <p:txBody>
          <a:bodyPr/>
          <a:lstStyle/>
          <a:p>
            <a:r>
              <a:rPr lang="en-US" dirty="0" err="1"/>
              <a:t>tescometering.com</a:t>
            </a:r>
            <a:endParaRPr lang="en-US" dirty="0"/>
          </a:p>
        </p:txBody>
      </p:sp>
      <p:sp>
        <p:nvSpPr>
          <p:cNvPr id="3" name="Slide Number Placeholder 2">
            <a:extLst>
              <a:ext uri="{FF2B5EF4-FFF2-40B4-BE49-F238E27FC236}">
                <a16:creationId xmlns:a16="http://schemas.microsoft.com/office/drawing/2014/main" id="{261E2D1D-461A-7D6B-945F-57CB1FBCADA8}"/>
              </a:ext>
            </a:extLst>
          </p:cNvPr>
          <p:cNvSpPr>
            <a:spLocks noGrp="1"/>
          </p:cNvSpPr>
          <p:nvPr>
            <p:ph type="sldNum" sz="quarter" idx="4"/>
          </p:nvPr>
        </p:nvSpPr>
        <p:spPr/>
        <p:txBody>
          <a:bodyPr/>
          <a:lstStyle/>
          <a:p>
            <a:fld id="{4BEAC4C4-F0A7-4B61-A827-E4198D078267}" type="slidenum">
              <a:rPr lang="en-US" smtClean="0"/>
              <a:t>12</a:t>
            </a:fld>
            <a:endParaRPr lang="en-US" dirty="0"/>
          </a:p>
        </p:txBody>
      </p:sp>
      <p:pic>
        <p:nvPicPr>
          <p:cNvPr id="22533" name="Picture 6" descr="C:\Users\Tom\AppData\Local\Microsoft\Windows\Temporary Internet Files\Content.Outlook\VJYZ37TD\MQB-12D (3).PNG">
            <a:extLst>
              <a:ext uri="{FF2B5EF4-FFF2-40B4-BE49-F238E27FC236}">
                <a16:creationId xmlns:a16="http://schemas.microsoft.com/office/drawing/2014/main" id="{C7F74830-1C9B-68BD-CF05-0BE6C0C48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371600"/>
            <a:ext cx="34909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a:extLst>
              <a:ext uri="{FF2B5EF4-FFF2-40B4-BE49-F238E27FC236}">
                <a16:creationId xmlns:a16="http://schemas.microsoft.com/office/drawing/2014/main" id="{51DCB359-C00F-06B4-75D9-5BC92C6400B1}"/>
              </a:ext>
            </a:extLst>
          </p:cNvPr>
          <p:cNvSpPr>
            <a:spLocks noGrp="1" noChangeArrowheads="1"/>
          </p:cNvSpPr>
          <p:nvPr>
            <p:ph type="title"/>
          </p:nvPr>
        </p:nvSpPr>
        <p:spPr>
          <a:noFill/>
        </p:spPr>
        <p:txBody>
          <a:bodyPr/>
          <a:lstStyle/>
          <a:p>
            <a:pPr eaLnBrk="1" hangingPunct="1"/>
            <a:r>
              <a:rPr lang="en-US" altLang="en-US" dirty="0"/>
              <a:t>Testing Frequency &amp; Cost </a:t>
            </a:r>
          </a:p>
        </p:txBody>
      </p:sp>
      <p:sp>
        <p:nvSpPr>
          <p:cNvPr id="23555" name="Rectangle 6">
            <a:extLst>
              <a:ext uri="{FF2B5EF4-FFF2-40B4-BE49-F238E27FC236}">
                <a16:creationId xmlns:a16="http://schemas.microsoft.com/office/drawing/2014/main" id="{87918020-517E-8FC1-619D-BE64044CEF87}"/>
              </a:ext>
            </a:extLst>
          </p:cNvPr>
          <p:cNvSpPr>
            <a:spLocks noGrp="1" noChangeArrowheads="1"/>
          </p:cNvSpPr>
          <p:nvPr>
            <p:ph idx="1"/>
          </p:nvPr>
        </p:nvSpPr>
        <p:spPr>
          <a:xfrm>
            <a:off x="3886200" y="1905000"/>
            <a:ext cx="4953000" cy="3276600"/>
          </a:xfrm>
          <a:noFill/>
        </p:spPr>
        <p:txBody>
          <a:bodyPr/>
          <a:lstStyle/>
          <a:p>
            <a:pPr eaLnBrk="1" hangingPunct="1">
              <a:lnSpc>
                <a:spcPct val="90000"/>
              </a:lnSpc>
            </a:pPr>
            <a:r>
              <a:rPr lang="en-US" altLang="en-US" sz="2400" dirty="0"/>
              <a:t>Tools (hardware and software)</a:t>
            </a:r>
          </a:p>
          <a:p>
            <a:pPr eaLnBrk="1" hangingPunct="1">
              <a:lnSpc>
                <a:spcPct val="90000"/>
              </a:lnSpc>
            </a:pPr>
            <a:r>
              <a:rPr lang="en-US" altLang="en-US" sz="2400" dirty="0"/>
              <a:t>Personnel</a:t>
            </a:r>
          </a:p>
          <a:p>
            <a:pPr eaLnBrk="1" hangingPunct="1">
              <a:lnSpc>
                <a:spcPct val="90000"/>
              </a:lnSpc>
            </a:pPr>
            <a:r>
              <a:rPr lang="en-US" altLang="en-US" sz="2400" dirty="0"/>
              <a:t>Frequency</a:t>
            </a:r>
          </a:p>
          <a:p>
            <a:pPr eaLnBrk="1" hangingPunct="1">
              <a:lnSpc>
                <a:spcPct val="90000"/>
              </a:lnSpc>
            </a:pPr>
            <a:r>
              <a:rPr lang="en-US" altLang="en-US" sz="2400" dirty="0"/>
              <a:t>Test</a:t>
            </a:r>
          </a:p>
          <a:p>
            <a:pPr eaLnBrk="1" hangingPunct="1">
              <a:lnSpc>
                <a:spcPct val="90000"/>
              </a:lnSpc>
            </a:pPr>
            <a:r>
              <a:rPr lang="en-US" altLang="en-US" sz="2400" dirty="0"/>
              <a:t>Report</a:t>
            </a:r>
          </a:p>
          <a:p>
            <a:pPr eaLnBrk="1" hangingPunct="1">
              <a:lnSpc>
                <a:spcPct val="90000"/>
              </a:lnSpc>
            </a:pPr>
            <a:r>
              <a:rPr lang="en-US" altLang="en-US" sz="2400" dirty="0"/>
              <a:t>Analyze</a:t>
            </a:r>
          </a:p>
          <a:p>
            <a:pPr eaLnBrk="1" hangingPunct="1">
              <a:lnSpc>
                <a:spcPct val="90000"/>
              </a:lnSpc>
            </a:pPr>
            <a:r>
              <a:rPr lang="en-US" altLang="en-US" sz="2400" dirty="0"/>
              <a:t>Learn, Share, Adapt</a:t>
            </a:r>
          </a:p>
          <a:p>
            <a:pPr eaLnBrk="1" hangingPunct="1">
              <a:lnSpc>
                <a:spcPct val="90000"/>
              </a:lnSpc>
              <a:buFontTx/>
              <a:buNone/>
            </a:pPr>
            <a:endParaRPr lang="en-US" altLang="en-US" sz="2400" dirty="0"/>
          </a:p>
        </p:txBody>
      </p:sp>
      <p:sp>
        <p:nvSpPr>
          <p:cNvPr id="2" name="Footer Placeholder 1">
            <a:extLst>
              <a:ext uri="{FF2B5EF4-FFF2-40B4-BE49-F238E27FC236}">
                <a16:creationId xmlns:a16="http://schemas.microsoft.com/office/drawing/2014/main" id="{157FC241-ACDC-A066-ABDA-68E177066212}"/>
              </a:ext>
            </a:extLst>
          </p:cNvPr>
          <p:cNvSpPr>
            <a:spLocks noGrp="1"/>
          </p:cNvSpPr>
          <p:nvPr>
            <p:ph type="ftr" sz="quarter" idx="3"/>
          </p:nvPr>
        </p:nvSpPr>
        <p:spPr/>
        <p:txBody>
          <a:bodyPr/>
          <a:lstStyle/>
          <a:p>
            <a:r>
              <a:rPr lang="en-US" dirty="0" err="1"/>
              <a:t>tescometering.com</a:t>
            </a:r>
            <a:endParaRPr lang="en-US" dirty="0"/>
          </a:p>
        </p:txBody>
      </p:sp>
      <p:sp>
        <p:nvSpPr>
          <p:cNvPr id="4" name="Slide Number Placeholder 2">
            <a:extLst>
              <a:ext uri="{FF2B5EF4-FFF2-40B4-BE49-F238E27FC236}">
                <a16:creationId xmlns:a16="http://schemas.microsoft.com/office/drawing/2014/main" id="{93A163D3-E484-85C4-D03A-40DCB5DA1B78}"/>
              </a:ext>
            </a:extLst>
          </p:cNvPr>
          <p:cNvSpPr>
            <a:spLocks noGrp="1"/>
          </p:cNvSpPr>
          <p:nvPr>
            <p:ph type="sldNum" sz="quarter" idx="4"/>
          </p:nvPr>
        </p:nvSpPr>
        <p:spPr/>
        <p:txBody>
          <a:bodyPr/>
          <a:lstStyle/>
          <a:p>
            <a:fld id="{4BEAC4C4-F0A7-4B61-A827-E4198D078267}" type="slidenum">
              <a:rPr lang="en-US" smtClean="0"/>
              <a:t>13</a:t>
            </a:fld>
            <a:endParaRPr lang="en-US" dirty="0"/>
          </a:p>
        </p:txBody>
      </p:sp>
      <p:pic>
        <p:nvPicPr>
          <p:cNvPr id="23556" name="Picture 8" descr="Meter Tech">
            <a:extLst>
              <a:ext uri="{FF2B5EF4-FFF2-40B4-BE49-F238E27FC236}">
                <a16:creationId xmlns:a16="http://schemas.microsoft.com/office/drawing/2014/main" id="{083CD848-849D-8312-E5CA-0FB8BFB7A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27225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a:extLst>
              <a:ext uri="{FF2B5EF4-FFF2-40B4-BE49-F238E27FC236}">
                <a16:creationId xmlns:a16="http://schemas.microsoft.com/office/drawing/2014/main" id="{51DCB359-C00F-06B4-75D9-5BC92C6400B1}"/>
              </a:ext>
            </a:extLst>
          </p:cNvPr>
          <p:cNvSpPr>
            <a:spLocks noGrp="1" noChangeArrowheads="1"/>
          </p:cNvSpPr>
          <p:nvPr>
            <p:ph type="title"/>
          </p:nvPr>
        </p:nvSpPr>
        <p:spPr>
          <a:noFill/>
        </p:spPr>
        <p:txBody>
          <a:bodyPr/>
          <a:lstStyle/>
          <a:p>
            <a:pPr eaLnBrk="1" hangingPunct="1"/>
            <a:r>
              <a:rPr lang="en-US" altLang="en-US" dirty="0"/>
              <a:t>Best Practices </a:t>
            </a:r>
          </a:p>
        </p:txBody>
      </p:sp>
      <p:sp>
        <p:nvSpPr>
          <p:cNvPr id="23555" name="Rectangle 6">
            <a:extLst>
              <a:ext uri="{FF2B5EF4-FFF2-40B4-BE49-F238E27FC236}">
                <a16:creationId xmlns:a16="http://schemas.microsoft.com/office/drawing/2014/main" id="{87918020-517E-8FC1-619D-BE64044CEF87}"/>
              </a:ext>
            </a:extLst>
          </p:cNvPr>
          <p:cNvSpPr>
            <a:spLocks noGrp="1" noChangeArrowheads="1"/>
          </p:cNvSpPr>
          <p:nvPr>
            <p:ph idx="1"/>
          </p:nvPr>
        </p:nvSpPr>
        <p:spPr>
          <a:xfrm>
            <a:off x="3886200" y="1447800"/>
            <a:ext cx="4953000" cy="4114800"/>
          </a:xfrm>
          <a:noFill/>
        </p:spPr>
        <p:txBody>
          <a:bodyPr>
            <a:normAutofit/>
          </a:bodyPr>
          <a:lstStyle/>
          <a:p>
            <a:pPr eaLnBrk="1" hangingPunct="1">
              <a:lnSpc>
                <a:spcPct val="90000"/>
              </a:lnSpc>
            </a:pPr>
            <a:r>
              <a:rPr lang="en-US" altLang="en-US" sz="2400" dirty="0"/>
              <a:t>Use photos from last visit</a:t>
            </a:r>
          </a:p>
          <a:p>
            <a:pPr eaLnBrk="1" hangingPunct="1">
              <a:lnSpc>
                <a:spcPct val="90000"/>
              </a:lnSpc>
            </a:pPr>
            <a:r>
              <a:rPr lang="en-US" altLang="en-US" sz="2400" dirty="0"/>
              <a:t>Perform admittance tests</a:t>
            </a:r>
          </a:p>
          <a:p>
            <a:pPr eaLnBrk="1" hangingPunct="1">
              <a:lnSpc>
                <a:spcPct val="90000"/>
              </a:lnSpc>
            </a:pPr>
            <a:r>
              <a:rPr lang="en-US" altLang="en-US" sz="2400" dirty="0"/>
              <a:t>Check burden</a:t>
            </a:r>
          </a:p>
          <a:p>
            <a:pPr eaLnBrk="1" hangingPunct="1">
              <a:lnSpc>
                <a:spcPct val="90000"/>
              </a:lnSpc>
            </a:pPr>
            <a:r>
              <a:rPr lang="en-US" altLang="en-US" sz="2400" dirty="0"/>
              <a:t>Perform visual inspection</a:t>
            </a:r>
          </a:p>
          <a:p>
            <a:pPr eaLnBrk="1" hangingPunct="1">
              <a:lnSpc>
                <a:spcPct val="90000"/>
              </a:lnSpc>
            </a:pPr>
            <a:r>
              <a:rPr lang="en-US" altLang="en-US" sz="2400" dirty="0"/>
              <a:t>Clean and tighten all connections</a:t>
            </a:r>
          </a:p>
          <a:p>
            <a:pPr eaLnBrk="1" hangingPunct="1">
              <a:lnSpc>
                <a:spcPct val="90000"/>
              </a:lnSpc>
            </a:pPr>
            <a:r>
              <a:rPr lang="en-US" altLang="en-US" sz="2400" dirty="0"/>
              <a:t>Test</a:t>
            </a:r>
          </a:p>
          <a:p>
            <a:pPr eaLnBrk="1" hangingPunct="1">
              <a:lnSpc>
                <a:spcPct val="90000"/>
              </a:lnSpc>
            </a:pPr>
            <a:r>
              <a:rPr lang="en-US" altLang="en-US" sz="2400" dirty="0"/>
              <a:t>Report</a:t>
            </a:r>
          </a:p>
          <a:p>
            <a:pPr eaLnBrk="1" hangingPunct="1">
              <a:lnSpc>
                <a:spcPct val="90000"/>
              </a:lnSpc>
            </a:pPr>
            <a:r>
              <a:rPr lang="en-US" altLang="en-US" sz="2400" dirty="0"/>
              <a:t>Analyze</a:t>
            </a:r>
          </a:p>
          <a:p>
            <a:pPr eaLnBrk="1" hangingPunct="1">
              <a:lnSpc>
                <a:spcPct val="90000"/>
              </a:lnSpc>
            </a:pPr>
            <a:r>
              <a:rPr lang="en-US" altLang="en-US" sz="2400" dirty="0"/>
              <a:t>Learn, Share, Adapt</a:t>
            </a:r>
          </a:p>
          <a:p>
            <a:pPr eaLnBrk="1" hangingPunct="1">
              <a:lnSpc>
                <a:spcPct val="90000"/>
              </a:lnSpc>
              <a:buFontTx/>
              <a:buNone/>
            </a:pPr>
            <a:endParaRPr lang="en-US" altLang="en-US" sz="2400" dirty="0"/>
          </a:p>
        </p:txBody>
      </p:sp>
      <p:sp>
        <p:nvSpPr>
          <p:cNvPr id="2" name="Footer Placeholder 1">
            <a:extLst>
              <a:ext uri="{FF2B5EF4-FFF2-40B4-BE49-F238E27FC236}">
                <a16:creationId xmlns:a16="http://schemas.microsoft.com/office/drawing/2014/main" id="{157FC241-ACDC-A066-ABDA-68E177066212}"/>
              </a:ext>
            </a:extLst>
          </p:cNvPr>
          <p:cNvSpPr>
            <a:spLocks noGrp="1"/>
          </p:cNvSpPr>
          <p:nvPr>
            <p:ph type="ftr" sz="quarter" idx="3"/>
          </p:nvPr>
        </p:nvSpPr>
        <p:spPr/>
        <p:txBody>
          <a:bodyPr/>
          <a:lstStyle/>
          <a:p>
            <a:r>
              <a:rPr lang="en-US" dirty="0" err="1"/>
              <a:t>tescometering.com</a:t>
            </a:r>
            <a:endParaRPr lang="en-US" dirty="0"/>
          </a:p>
        </p:txBody>
      </p:sp>
      <p:sp>
        <p:nvSpPr>
          <p:cNvPr id="4" name="Slide Number Placeholder 2">
            <a:extLst>
              <a:ext uri="{FF2B5EF4-FFF2-40B4-BE49-F238E27FC236}">
                <a16:creationId xmlns:a16="http://schemas.microsoft.com/office/drawing/2014/main" id="{93A163D3-E484-85C4-D03A-40DCB5DA1B78}"/>
              </a:ext>
            </a:extLst>
          </p:cNvPr>
          <p:cNvSpPr>
            <a:spLocks noGrp="1"/>
          </p:cNvSpPr>
          <p:nvPr>
            <p:ph type="sldNum" sz="quarter" idx="4"/>
          </p:nvPr>
        </p:nvSpPr>
        <p:spPr/>
        <p:txBody>
          <a:bodyPr/>
          <a:lstStyle/>
          <a:p>
            <a:fld id="{4BEAC4C4-F0A7-4B61-A827-E4198D078267}" type="slidenum">
              <a:rPr lang="en-US" smtClean="0"/>
              <a:t>14</a:t>
            </a:fld>
            <a:endParaRPr lang="en-US" dirty="0"/>
          </a:p>
        </p:txBody>
      </p:sp>
      <p:pic>
        <p:nvPicPr>
          <p:cNvPr id="3" name="Picture 2" descr="Image result for metering safety good practice guide">
            <a:extLst>
              <a:ext uri="{FF2B5EF4-FFF2-40B4-BE49-F238E27FC236}">
                <a16:creationId xmlns:a16="http://schemas.microsoft.com/office/drawing/2014/main" id="{EDCE766B-805B-90F4-6F69-C2CEC23FEC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921" y="2057400"/>
            <a:ext cx="3217829"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693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371600" y="152400"/>
            <a:ext cx="7434649" cy="679832"/>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noAutofit/>
          </a:bodyPr>
          <a:lstStyle/>
          <a:p>
            <a:pPr eaLnBrk="1" hangingPunct="1"/>
            <a:r>
              <a:rPr lang="en-US" altLang="en-US" sz="3600" dirty="0">
                <a:solidFill>
                  <a:srgbClr val="C00000"/>
                </a:solidFill>
                <a:latin typeface="+mj-lt"/>
              </a:rPr>
              <a:t>Once the box is Open Issues to Look For</a:t>
            </a:r>
          </a:p>
        </p:txBody>
      </p:sp>
      <p:graphicFrame>
        <p:nvGraphicFramePr>
          <p:cNvPr id="10243" name="Object 3"/>
          <p:cNvGraphicFramePr>
            <a:graphicFrameLocks noGrp="1"/>
          </p:cNvGraphicFramePr>
          <p:nvPr>
            <p:ph idx="1"/>
          </p:nvPr>
        </p:nvGraphicFramePr>
        <p:xfrm>
          <a:off x="631149" y="1752600"/>
          <a:ext cx="3773252" cy="4075113"/>
        </p:xfrm>
        <a:graphic>
          <a:graphicData uri="http://schemas.openxmlformats.org/presentationml/2006/ole">
            <mc:AlternateContent xmlns:mc="http://schemas.openxmlformats.org/markup-compatibility/2006">
              <mc:Choice xmlns:v="urn:schemas-microsoft-com:vml" Requires="v">
                <p:oleObj name="Chart" r:id="rId3" imgW="4762323" imgH="5143500" progId="MSGraph.Chart.8">
                  <p:embed followColorScheme="full"/>
                </p:oleObj>
              </mc:Choice>
              <mc:Fallback>
                <p:oleObj name="Chart" r:id="rId3" imgW="4762323" imgH="5143500" progId="MSGraph.Chart.8">
                  <p:embed followColorScheme="full"/>
                  <p:pic>
                    <p:nvPicPr>
                      <p:cNvPr id="10243" name="Object 3"/>
                      <p:cNvPicPr>
                        <a:picLocks noChangeArrowheads="1"/>
                      </p:cNvPicPr>
                      <p:nvPr/>
                    </p:nvPicPr>
                    <p:blipFill>
                      <a:blip r:embed="rId4"/>
                      <a:srcRect/>
                      <a:stretch>
                        <a:fillRect/>
                      </a:stretch>
                    </p:blipFill>
                    <p:spPr bwMode="auto">
                      <a:xfrm>
                        <a:off x="631149" y="1752600"/>
                        <a:ext cx="3773252"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4"/>
          <p:cNvSpPr>
            <a:spLocks noGrp="1" noChangeArrowheads="1"/>
          </p:cNvSpPr>
          <p:nvPr>
            <p:ph type="body" sz="half" idx="4294967295"/>
          </p:nvPr>
        </p:nvSpPr>
        <p:spPr bwMode="auto">
          <a:xfrm>
            <a:off x="381000" y="1408113"/>
            <a:ext cx="53340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normAutofit lnSpcReduction="10000"/>
          </a:bodyPr>
          <a:lstStyle/>
          <a:p>
            <a:pPr lvl="0"/>
            <a:r>
              <a:rPr lang="en-US" sz="2000" dirty="0">
                <a:latin typeface="Arial" panose="020B0604020202020204" pitchFamily="34" charset="0"/>
                <a:cs typeface="Arial" panose="020B0604020202020204" pitchFamily="34" charset="0"/>
              </a:rPr>
              <a:t>Open line – open line side connection to the meter socket. </a:t>
            </a:r>
          </a:p>
          <a:p>
            <a:pPr lvl="0"/>
            <a:r>
              <a:rPr lang="en-US" sz="2000" dirty="0">
                <a:latin typeface="Arial" panose="020B0604020202020204" pitchFamily="34" charset="0"/>
                <a:cs typeface="Arial" panose="020B0604020202020204" pitchFamily="34" charset="0"/>
              </a:rPr>
              <a:t>Missing neutral – missing neutral connection to the center lug in the meter socket</a:t>
            </a:r>
          </a:p>
          <a:p>
            <a:pPr lvl="0"/>
            <a:r>
              <a:rPr lang="en-US" sz="2000" dirty="0">
                <a:latin typeface="Arial" panose="020B0604020202020204" pitchFamily="34" charset="0"/>
                <a:cs typeface="Arial" panose="020B0604020202020204" pitchFamily="34" charset="0"/>
              </a:rPr>
              <a:t>Cross phase condition – cross wiring between the test block and the meter socket. </a:t>
            </a:r>
          </a:p>
          <a:p>
            <a:pPr lvl="0"/>
            <a:r>
              <a:rPr lang="en-US" sz="2000" dirty="0">
                <a:latin typeface="Arial" panose="020B0604020202020204" pitchFamily="34" charset="0"/>
                <a:cs typeface="Arial" panose="020B0604020202020204" pitchFamily="34" charset="0"/>
              </a:rPr>
              <a:t>Hidden jumpers line to load – diversion on both legs. </a:t>
            </a:r>
          </a:p>
          <a:p>
            <a:pPr lvl="0"/>
            <a:r>
              <a:rPr lang="en-US" sz="2000" dirty="0">
                <a:latin typeface="Arial" panose="020B0604020202020204" pitchFamily="34" charset="0"/>
                <a:cs typeface="Arial" panose="020B0604020202020204" pitchFamily="34" charset="0"/>
              </a:rPr>
              <a:t>Dead Short - dead short phase to ground on the load side of one leg of the socket. </a:t>
            </a:r>
          </a:p>
          <a:p>
            <a:pPr lvl="0"/>
            <a:r>
              <a:rPr lang="en-US" sz="2000" dirty="0">
                <a:latin typeface="Arial" panose="020B0604020202020204" pitchFamily="34" charset="0"/>
                <a:cs typeface="Arial" panose="020B0604020202020204" pitchFamily="34" charset="0"/>
              </a:rPr>
              <a:t>Partial Short - partial short phase to ground on the load side of one leg of the socket</a:t>
            </a:r>
          </a:p>
        </p:txBody>
      </p:sp>
      <p:pic>
        <p:nvPicPr>
          <p:cNvPr id="6" name="Picture 5">
            <a:extLst>
              <a:ext uri="{FF2B5EF4-FFF2-40B4-BE49-F238E27FC236}">
                <a16:creationId xmlns:a16="http://schemas.microsoft.com/office/drawing/2014/main" id="{7D9E37F2-C731-49F9-AD14-56BDBFFBA0D6}"/>
              </a:ext>
            </a:extLst>
          </p:cNvPr>
          <p:cNvPicPr>
            <a:picLocks noChangeAspect="1"/>
          </p:cNvPicPr>
          <p:nvPr/>
        </p:nvPicPr>
        <p:blipFill>
          <a:blip r:embed="rId5"/>
          <a:stretch>
            <a:fillRect/>
          </a:stretch>
        </p:blipFill>
        <p:spPr>
          <a:xfrm>
            <a:off x="5867400" y="1408113"/>
            <a:ext cx="2807518" cy="2302336"/>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502920" y="1225749"/>
            <a:ext cx="4953000" cy="252376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Socket Pullers</a:t>
            </a:r>
          </a:p>
          <a:p>
            <a:pPr marL="457200" indent="-457200" algn="l" eaLnBrk="1" hangingPunct="1">
              <a:buFont typeface="Arial" panose="020B0604020202020204" pitchFamily="34" charset="0"/>
              <a:buChar char="•"/>
            </a:pPr>
            <a:r>
              <a:rPr lang="en-US" altLang="en-US" sz="2800" dirty="0">
                <a:latin typeface="Arial" charset="0"/>
                <a:cs typeface="Arial" charset="0"/>
              </a:rPr>
              <a:t>Volt meters</a:t>
            </a:r>
          </a:p>
          <a:p>
            <a:pPr marL="457200" indent="-457200" algn="l" eaLnBrk="1" hangingPunct="1">
              <a:buFont typeface="Arial" panose="020B0604020202020204" pitchFamily="34" charset="0"/>
              <a:buChar char="•"/>
            </a:pPr>
            <a:r>
              <a:rPr lang="en-US" altLang="en-US" sz="2800" dirty="0">
                <a:latin typeface="Arial" charset="0"/>
                <a:cs typeface="Arial" charset="0"/>
              </a:rPr>
              <a:t>Specialized tools</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16388" name="Picture 4" descr="Hot Socket Repair K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048000"/>
            <a:ext cx="4000500" cy="26605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B50CF5D-854C-494E-BA95-D68B5002C068}"/>
              </a:ext>
            </a:extLst>
          </p:cNvPr>
          <p:cNvPicPr>
            <a:picLocks noChangeAspect="1"/>
          </p:cNvPicPr>
          <p:nvPr/>
        </p:nvPicPr>
        <p:blipFill>
          <a:blip r:embed="rId3"/>
          <a:stretch>
            <a:fillRect/>
          </a:stretch>
        </p:blipFill>
        <p:spPr>
          <a:xfrm>
            <a:off x="5455920" y="3869923"/>
            <a:ext cx="2759020" cy="220721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787541">
            <a:off x="5643791" y="1210531"/>
            <a:ext cx="2273375" cy="2262009"/>
          </a:xfrm>
          <a:prstGeom prst="rect">
            <a:avLst/>
          </a:prstGeom>
        </p:spPr>
      </p:pic>
      <p:sp>
        <p:nvSpPr>
          <p:cNvPr id="4" name="Title 3">
            <a:extLst>
              <a:ext uri="{FF2B5EF4-FFF2-40B4-BE49-F238E27FC236}">
                <a16:creationId xmlns:a16="http://schemas.microsoft.com/office/drawing/2014/main" id="{EB95A300-DEE3-BDCF-336F-7C633740BB25}"/>
              </a:ext>
            </a:extLst>
          </p:cNvPr>
          <p:cNvSpPr>
            <a:spLocks noGrp="1"/>
          </p:cNvSpPr>
          <p:nvPr>
            <p:ph type="title"/>
          </p:nvPr>
        </p:nvSpPr>
        <p:spPr/>
        <p:txBody>
          <a:bodyPr/>
          <a:lstStyle/>
          <a:p>
            <a:r>
              <a:rPr lang="en-US" dirty="0">
                <a:solidFill>
                  <a:srgbClr val="C00000"/>
                </a:solidFill>
              </a:rPr>
              <a:t>Tools</a:t>
            </a:r>
          </a:p>
        </p:txBody>
      </p:sp>
      <p:sp>
        <p:nvSpPr>
          <p:cNvPr id="2" name="Footer Placeholder 1">
            <a:extLst>
              <a:ext uri="{FF2B5EF4-FFF2-40B4-BE49-F238E27FC236}">
                <a16:creationId xmlns:a16="http://schemas.microsoft.com/office/drawing/2014/main" id="{1DAC602B-5C88-FC7E-1038-A6A1FAEBEF61}"/>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607219" y="1284681"/>
            <a:ext cx="4953000" cy="140346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Temporary Service Cover</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227604"/>
            <a:ext cx="3119438" cy="415925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923" y="3041607"/>
            <a:ext cx="2493047" cy="2469094"/>
          </a:xfrm>
          <a:prstGeom prst="rect">
            <a:avLst/>
          </a:prstGeom>
        </p:spPr>
      </p:pic>
      <p:sp>
        <p:nvSpPr>
          <p:cNvPr id="3" name="Footer Placeholder 2">
            <a:extLst>
              <a:ext uri="{FF2B5EF4-FFF2-40B4-BE49-F238E27FC236}">
                <a16:creationId xmlns:a16="http://schemas.microsoft.com/office/drawing/2014/main" id="{B3EB0CC3-54A4-9844-6478-3E52D8BC1156}"/>
              </a:ext>
            </a:extLst>
          </p:cNvPr>
          <p:cNvSpPr>
            <a:spLocks noGrp="1"/>
          </p:cNvSpPr>
          <p:nvPr>
            <p:ph type="ftr" sz="quarter" idx="3"/>
          </p:nvPr>
        </p:nvSpPr>
        <p:spPr/>
        <p:txBody>
          <a:bodyPr/>
          <a:lstStyle/>
          <a:p>
            <a:r>
              <a:rPr lang="en-US"/>
              <a:t>tescometering.com</a:t>
            </a:r>
            <a:endParaRPr lang="en-US" dirty="0"/>
          </a:p>
        </p:txBody>
      </p:sp>
      <p:sp>
        <p:nvSpPr>
          <p:cNvPr id="8" name="Title 3">
            <a:extLst>
              <a:ext uri="{FF2B5EF4-FFF2-40B4-BE49-F238E27FC236}">
                <a16:creationId xmlns:a16="http://schemas.microsoft.com/office/drawing/2014/main" id="{5B0BD88C-BB70-0266-F4D2-799072C0D368}"/>
              </a:ext>
            </a:extLst>
          </p:cNvPr>
          <p:cNvSpPr txBox="1">
            <a:spLocks/>
          </p:cNvSpPr>
          <p:nvPr/>
        </p:nvSpPr>
        <p:spPr>
          <a:xfrm>
            <a:off x="1556951" y="136525"/>
            <a:ext cx="7208107" cy="679832"/>
          </a:xfrm>
          <a:prstGeom prst="rect">
            <a:avLst/>
          </a:prstGeom>
        </p:spPr>
        <p:txBody>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r>
              <a:rPr lang="en-US" dirty="0">
                <a:solidFill>
                  <a:srgbClr val="C00000"/>
                </a:solidFill>
              </a:rPr>
              <a:t>Tools</a:t>
            </a:r>
          </a:p>
        </p:txBody>
      </p:sp>
    </p:spTree>
    <p:extLst>
      <p:ext uri="{BB962C8B-B14F-4D97-AF65-F5344CB8AC3E}">
        <p14:creationId xmlns:p14="http://schemas.microsoft.com/office/powerpoint/2010/main" val="1196383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0845F7B-AAF0-3840-9DD9-43C22DA3360E}"/>
              </a:ext>
            </a:extLst>
          </p:cNvPr>
          <p:cNvSpPr>
            <a:spLocks noGrp="1" noChangeArrowheads="1"/>
          </p:cNvSpPr>
          <p:nvPr>
            <p:ph type="title"/>
          </p:nvPr>
        </p:nvSpPr>
        <p:spPr>
          <a:xfrm>
            <a:off x="1371600" y="152400"/>
            <a:ext cx="7313613" cy="701675"/>
          </a:xfrm>
        </p:spPr>
        <p:txBody>
          <a:bodyPr/>
          <a:lstStyle/>
          <a:p>
            <a:pPr eaLnBrk="1" fontAlgn="auto" hangingPunct="1">
              <a:spcAft>
                <a:spcPts val="0"/>
              </a:spcAft>
              <a:defRPr/>
            </a:pPr>
            <a:r>
              <a:rPr altLang="en-US" sz="3600" dirty="0"/>
              <a:t>Periodic Site Inspections…..</a:t>
            </a:r>
          </a:p>
        </p:txBody>
      </p:sp>
      <p:sp>
        <p:nvSpPr>
          <p:cNvPr id="5" name="Footer Placeholder 4">
            <a:extLst>
              <a:ext uri="{FF2B5EF4-FFF2-40B4-BE49-F238E27FC236}">
                <a16:creationId xmlns:a16="http://schemas.microsoft.com/office/drawing/2014/main" id="{EF26217B-55EB-8577-FEED-7538B988CE21}"/>
              </a:ext>
            </a:extLst>
          </p:cNvPr>
          <p:cNvSpPr>
            <a:spLocks noGrp="1"/>
          </p:cNvSpPr>
          <p:nvPr>
            <p:ph type="ftr" sz="quarter" idx="3"/>
          </p:nvPr>
        </p:nvSpPr>
        <p:spPr/>
        <p:txBody>
          <a:bodyPr/>
          <a:lstStyle/>
          <a:p>
            <a:r>
              <a:rPr lang="en-US" dirty="0" err="1"/>
              <a:t>tescometering.com</a:t>
            </a:r>
            <a:endParaRPr lang="en-US" dirty="0"/>
          </a:p>
        </p:txBody>
      </p:sp>
      <p:sp>
        <p:nvSpPr>
          <p:cNvPr id="3" name="Rectangle 2">
            <a:extLst>
              <a:ext uri="{FF2B5EF4-FFF2-40B4-BE49-F238E27FC236}">
                <a16:creationId xmlns:a16="http://schemas.microsoft.com/office/drawing/2014/main" id="{37FB7B05-091A-42A8-B4DB-B896BEF94F0F}"/>
              </a:ext>
            </a:extLst>
          </p:cNvPr>
          <p:cNvSpPr/>
          <p:nvPr/>
        </p:nvSpPr>
        <p:spPr>
          <a:xfrm>
            <a:off x="469900" y="1277938"/>
            <a:ext cx="4572000" cy="4524375"/>
          </a:xfrm>
          <a:prstGeom prst="rect">
            <a:avLst/>
          </a:prstGeom>
        </p:spPr>
        <p:txBody>
          <a:bodyPr>
            <a:spAutoFit/>
          </a:bodyPr>
          <a:lstStyle/>
          <a:p>
            <a:pPr algn="ctr" eaLnBrk="1" hangingPunct="1">
              <a:defRPr/>
            </a:pPr>
            <a:r>
              <a:rPr lang="en-US" altLang="en-US" b="1" u="sng" kern="0" dirty="0">
                <a:latin typeface="Arial" charset="0"/>
              </a:rPr>
              <a:t>….Can Discover or Prevent:</a:t>
            </a:r>
          </a:p>
          <a:p>
            <a:pPr marL="342900" indent="-342900" eaLnBrk="1" hangingPunct="1">
              <a:buFont typeface="Arial" panose="020B0604020202020204" pitchFamily="34" charset="0"/>
              <a:buChar char="•"/>
              <a:defRPr/>
            </a:pPr>
            <a:endParaRPr lang="en-US" altLang="en-US" kern="0" dirty="0">
              <a:latin typeface="Arial" charset="0"/>
            </a:endParaRPr>
          </a:p>
          <a:p>
            <a:pPr marL="342900" indent="-342900" eaLnBrk="1" hangingPunct="1">
              <a:buFont typeface="Arial" panose="020B0604020202020204" pitchFamily="34" charset="0"/>
              <a:buChar char="•"/>
              <a:defRPr/>
            </a:pPr>
            <a:r>
              <a:rPr lang="en-US" altLang="en-US" kern="0" dirty="0">
                <a:latin typeface="Arial" charset="0"/>
              </a:rPr>
              <a:t>Billing Errors</a:t>
            </a:r>
          </a:p>
          <a:p>
            <a:pPr marL="342900" indent="-342900" eaLnBrk="1" hangingPunct="1">
              <a:buFont typeface="Arial" panose="020B0604020202020204" pitchFamily="34" charset="0"/>
              <a:buChar char="•"/>
              <a:defRPr/>
            </a:pPr>
            <a:r>
              <a:rPr lang="en-US" altLang="en-US" kern="0" dirty="0">
                <a:latin typeface="Arial" charset="0"/>
              </a:rPr>
              <a:t>Bad Metering set-up</a:t>
            </a:r>
          </a:p>
          <a:p>
            <a:pPr marL="342900" indent="-342900" eaLnBrk="1" hangingPunct="1">
              <a:buFont typeface="Arial" panose="020B0604020202020204" pitchFamily="34" charset="0"/>
              <a:buChar char="•"/>
              <a:defRPr/>
            </a:pPr>
            <a:r>
              <a:rPr lang="en-US" altLang="en-US" kern="0" dirty="0">
                <a:latin typeface="Arial" charset="0"/>
              </a:rPr>
              <a:t>Detect Current Diversion</a:t>
            </a:r>
          </a:p>
          <a:p>
            <a:pPr marL="342900" indent="-342900" eaLnBrk="1" hangingPunct="1">
              <a:buFont typeface="Arial" panose="020B0604020202020204" pitchFamily="34" charset="0"/>
              <a:buChar char="•"/>
              <a:defRPr/>
            </a:pPr>
            <a:r>
              <a:rPr lang="en-US" altLang="en-US" kern="0" dirty="0">
                <a:latin typeface="Arial" charset="0"/>
              </a:rPr>
              <a:t>Identify Potential Safety Issues</a:t>
            </a:r>
          </a:p>
          <a:p>
            <a:pPr marL="342900" indent="-342900" eaLnBrk="1" hangingPunct="1">
              <a:buFont typeface="Arial" panose="020B0604020202020204" pitchFamily="34" charset="0"/>
              <a:buChar char="•"/>
              <a:defRPr/>
            </a:pPr>
            <a:r>
              <a:rPr lang="en-US" altLang="en-US" kern="0" dirty="0">
                <a:latin typeface="Arial" charset="0"/>
              </a:rPr>
              <a:t>Metering Issues (issues not </a:t>
            </a:r>
            <a:br>
              <a:rPr lang="en-US" altLang="en-US" kern="0" dirty="0">
                <a:latin typeface="Arial" charset="0"/>
              </a:rPr>
            </a:br>
            <a:r>
              <a:rPr lang="en-US" altLang="en-US" kern="0" dirty="0">
                <a:latin typeface="Arial" charset="0"/>
              </a:rPr>
              <a:t>related to meter accuracy)</a:t>
            </a:r>
          </a:p>
          <a:p>
            <a:pPr marL="342900" indent="-342900" eaLnBrk="1" hangingPunct="1">
              <a:buFont typeface="Arial" panose="020B0604020202020204" pitchFamily="34" charset="0"/>
              <a:buChar char="•"/>
              <a:defRPr/>
            </a:pPr>
            <a:r>
              <a:rPr lang="en-US" altLang="en-US" kern="0" dirty="0">
                <a:latin typeface="Arial" charset="0"/>
              </a:rPr>
              <a:t>AMR/AMI Communications </a:t>
            </a:r>
            <a:r>
              <a:rPr lang="en-US" altLang="en-US" dirty="0">
                <a:latin typeface="Arial" charset="0"/>
              </a:rPr>
              <a:t>Issues</a:t>
            </a:r>
          </a:p>
          <a:p>
            <a:pPr marL="342900" indent="-342900" eaLnBrk="1" hangingPunct="1">
              <a:buFont typeface="Arial" panose="020B0604020202020204" pitchFamily="34" charset="0"/>
              <a:buChar char="•"/>
              <a:defRPr/>
            </a:pPr>
            <a:r>
              <a:rPr lang="en-US" altLang="en-US" dirty="0">
                <a:latin typeface="Arial" charset="0"/>
              </a:rPr>
              <a:t>The need for Unscheduled Truck Rolls due to Undetected Field Related Issues</a:t>
            </a:r>
          </a:p>
          <a:p>
            <a:pPr marL="342900" indent="-342900" eaLnBrk="1" hangingPunct="1">
              <a:buFont typeface="Arial" panose="020B0604020202020204" pitchFamily="34" charset="0"/>
              <a:buChar char="•"/>
              <a:defRPr/>
            </a:pPr>
            <a:r>
              <a:rPr lang="en-US" altLang="en-US" dirty="0">
                <a:latin typeface="Arial" charset="0"/>
              </a:rPr>
              <a:t>Discrepancies between what is believed to be at a given site versus the actual setup and equipment at the site </a:t>
            </a:r>
          </a:p>
          <a:p>
            <a:pPr marL="342900" indent="-342900" eaLnBrk="1" hangingPunct="1">
              <a:buFont typeface="Arial" panose="020B0604020202020204" pitchFamily="34" charset="0"/>
              <a:buChar char="•"/>
              <a:defRPr/>
            </a:pPr>
            <a:endParaRPr lang="en-US" altLang="en-US" dirty="0">
              <a:latin typeface="Arial" charset="0"/>
            </a:endParaRPr>
          </a:p>
          <a:p>
            <a:pPr marL="342900" indent="-342900" eaLnBrk="1" hangingPunct="1">
              <a:buFont typeface="Arial" panose="020B0604020202020204" pitchFamily="34" charset="0"/>
              <a:buChar char="•"/>
              <a:defRPr/>
            </a:pPr>
            <a:endParaRPr lang="en-US" kern="0" dirty="0">
              <a:latin typeface="Arial" charset="0"/>
            </a:endParaRPr>
          </a:p>
        </p:txBody>
      </p:sp>
      <p:pic>
        <p:nvPicPr>
          <p:cNvPr id="63493" name="Picture 6">
            <a:extLst>
              <a:ext uri="{FF2B5EF4-FFF2-40B4-BE49-F238E27FC236}">
                <a16:creationId xmlns:a16="http://schemas.microsoft.com/office/drawing/2014/main" id="{A770C308-0364-6AC7-676F-8116B898F8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0350" y="2286000"/>
            <a:ext cx="3344863"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533400" y="1066800"/>
            <a:ext cx="8077200" cy="270227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ctr" eaLnBrk="1" hangingPunct="1"/>
            <a:r>
              <a:rPr lang="en-US" sz="3200" b="0" i="0" u="none" strike="noStrike" dirty="0">
                <a:solidFill>
                  <a:srgbClr val="212121"/>
                </a:solidFill>
                <a:effectLst/>
                <a:latin typeface="+mn-lt"/>
              </a:rPr>
              <a:t>We test and verify the sites to </a:t>
            </a:r>
            <a:r>
              <a:rPr lang="en-US" sz="3200" b="0" i="0" u="none" strike="noStrike" dirty="0">
                <a:solidFill>
                  <a:srgbClr val="C00000"/>
                </a:solidFill>
                <a:effectLst/>
                <a:latin typeface="+mn-lt"/>
              </a:rPr>
              <a:t>make sure </a:t>
            </a:r>
            <a:br>
              <a:rPr lang="en-US" sz="3200" b="0" i="0" u="none" strike="noStrike" dirty="0">
                <a:solidFill>
                  <a:srgbClr val="212121"/>
                </a:solidFill>
                <a:effectLst/>
                <a:latin typeface="+mn-lt"/>
              </a:rPr>
            </a:br>
            <a:r>
              <a:rPr lang="en-US" sz="3200" b="0" i="0" u="none" strike="noStrike" dirty="0">
                <a:solidFill>
                  <a:srgbClr val="212121"/>
                </a:solidFill>
                <a:effectLst/>
                <a:latin typeface="+mn-lt"/>
              </a:rPr>
              <a:t>we are not losing money or unfairly billing the customer and to </a:t>
            </a:r>
            <a:r>
              <a:rPr lang="en-US" sz="3200" b="0" i="0" u="none" strike="noStrike" dirty="0">
                <a:solidFill>
                  <a:srgbClr val="C00000"/>
                </a:solidFill>
                <a:effectLst/>
                <a:latin typeface="+mn-lt"/>
              </a:rPr>
              <a:t>make sure </a:t>
            </a:r>
            <a:br>
              <a:rPr lang="en-US" sz="3200" b="0" i="0" u="none" strike="noStrike" dirty="0">
                <a:solidFill>
                  <a:srgbClr val="212121"/>
                </a:solidFill>
                <a:effectLst/>
                <a:latin typeface="+mn-lt"/>
              </a:rPr>
            </a:br>
            <a:r>
              <a:rPr lang="en-US" sz="3200" b="0" i="0" u="none" strike="noStrike" dirty="0">
                <a:solidFill>
                  <a:srgbClr val="212121"/>
                </a:solidFill>
                <a:effectLst/>
                <a:latin typeface="+mn-lt"/>
              </a:rPr>
              <a:t>the sites are safe.</a:t>
            </a:r>
            <a:endParaRPr lang="en-US" altLang="en-US" sz="3200" dirty="0">
              <a:latin typeface="+mn-lt"/>
              <a:cs typeface="Arial" charset="0"/>
            </a:endParaRP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sp>
        <p:nvSpPr>
          <p:cNvPr id="3" name="Title 2">
            <a:extLst>
              <a:ext uri="{FF2B5EF4-FFF2-40B4-BE49-F238E27FC236}">
                <a16:creationId xmlns:a16="http://schemas.microsoft.com/office/drawing/2014/main" id="{24DAEA03-1610-259B-A5B2-67D88FC689C9}"/>
              </a:ext>
            </a:extLst>
          </p:cNvPr>
          <p:cNvSpPr>
            <a:spLocks noGrp="1"/>
          </p:cNvSpPr>
          <p:nvPr>
            <p:ph type="title"/>
          </p:nvPr>
        </p:nvSpPr>
        <p:spPr>
          <a:xfrm>
            <a:off x="1371600" y="152400"/>
            <a:ext cx="7360507" cy="679832"/>
          </a:xfrm>
        </p:spPr>
        <p:txBody>
          <a:bodyPr/>
          <a:lstStyle/>
          <a:p>
            <a:r>
              <a:rPr lang="en-US" sz="3600" dirty="0">
                <a:solidFill>
                  <a:srgbClr val="C00000"/>
                </a:solidFill>
              </a:rPr>
              <a:t>Most Importantly…</a:t>
            </a:r>
          </a:p>
        </p:txBody>
      </p:sp>
      <p:sp>
        <p:nvSpPr>
          <p:cNvPr id="2" name="Footer Placeholder 1">
            <a:extLst>
              <a:ext uri="{FF2B5EF4-FFF2-40B4-BE49-F238E27FC236}">
                <a16:creationId xmlns:a16="http://schemas.microsoft.com/office/drawing/2014/main" id="{7B817B88-122F-F39B-98E9-5137DE19EF56}"/>
              </a:ext>
            </a:extLst>
          </p:cNvPr>
          <p:cNvSpPr>
            <a:spLocks noGrp="1"/>
          </p:cNvSpPr>
          <p:nvPr>
            <p:ph type="ftr" sz="quarter" idx="3"/>
          </p:nvPr>
        </p:nvSpPr>
        <p:spPr/>
        <p:txBody>
          <a:bodyPr/>
          <a:lstStyle/>
          <a:p>
            <a:r>
              <a:rPr lang="en-US"/>
              <a:t>tescometering.com</a:t>
            </a:r>
            <a:endParaRPr lang="en-US" dirty="0"/>
          </a:p>
        </p:txBody>
      </p:sp>
      <p:pic>
        <p:nvPicPr>
          <p:cNvPr id="2050" name="Picture 2" descr="Lost Stock Illustration - Download Image Now - Currency, Loss, Lost - iStock">
            <a:extLst>
              <a:ext uri="{FF2B5EF4-FFF2-40B4-BE49-F238E27FC236}">
                <a16:creationId xmlns:a16="http://schemas.microsoft.com/office/drawing/2014/main" id="{9B9C7FA3-45E6-9AFF-9E32-0441839CCC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12" t="11940" r="25490"/>
          <a:stretch/>
        </p:blipFill>
        <p:spPr bwMode="auto">
          <a:xfrm>
            <a:off x="1143000" y="3124200"/>
            <a:ext cx="2300612" cy="30755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afety Manager: Job Description, Salary, Skills, &amp; More">
            <a:extLst>
              <a:ext uri="{FF2B5EF4-FFF2-40B4-BE49-F238E27FC236}">
                <a16:creationId xmlns:a16="http://schemas.microsoft.com/office/drawing/2014/main" id="{1F561B02-019C-D04C-B57C-9A8715CDE6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124200"/>
            <a:ext cx="4191000" cy="3075583"/>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Close with solid fill">
            <a:extLst>
              <a:ext uri="{FF2B5EF4-FFF2-40B4-BE49-F238E27FC236}">
                <a16:creationId xmlns:a16="http://schemas.microsoft.com/office/drawing/2014/main" id="{E51CD795-97EB-563A-FF8E-05744972EF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5337" y="3230880"/>
            <a:ext cx="2077876" cy="2077876"/>
          </a:xfrm>
          <a:prstGeom prst="rect">
            <a:avLst/>
          </a:prstGeom>
        </p:spPr>
      </p:pic>
      <p:pic>
        <p:nvPicPr>
          <p:cNvPr id="8" name="Graphic 7" descr="Checkmark with solid fill">
            <a:extLst>
              <a:ext uri="{FF2B5EF4-FFF2-40B4-BE49-F238E27FC236}">
                <a16:creationId xmlns:a16="http://schemas.microsoft.com/office/drawing/2014/main" id="{689BE1F0-4BD7-E2F3-72F7-347BE8FF5C1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38784" y="3424881"/>
            <a:ext cx="1814188" cy="1814188"/>
          </a:xfrm>
          <a:prstGeom prst="rect">
            <a:avLst/>
          </a:prstGeom>
        </p:spPr>
      </p:pic>
    </p:spTree>
    <p:extLst>
      <p:ext uri="{BB962C8B-B14F-4D97-AF65-F5344CB8AC3E}">
        <p14:creationId xmlns:p14="http://schemas.microsoft.com/office/powerpoint/2010/main" val="1619167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AF0EEE5-95E0-49EC-6AD9-C5E8CF202C25}"/>
              </a:ext>
            </a:extLst>
          </p:cNvPr>
          <p:cNvSpPr>
            <a:spLocks noGrp="1" noChangeArrowheads="1"/>
          </p:cNvSpPr>
          <p:nvPr>
            <p:ph type="title"/>
          </p:nvPr>
        </p:nvSpPr>
        <p:spPr>
          <a:xfrm>
            <a:off x="1524000" y="152400"/>
            <a:ext cx="7208107" cy="679832"/>
          </a:xfrm>
          <a:noFill/>
        </p:spPr>
        <p:txBody>
          <a:bodyPr/>
          <a:lstStyle/>
          <a:p>
            <a:pPr eaLnBrk="1" hangingPunct="1"/>
            <a:r>
              <a:rPr lang="en-US" altLang="en-US" dirty="0"/>
              <a:t>Premise</a:t>
            </a:r>
          </a:p>
        </p:txBody>
      </p:sp>
      <p:sp>
        <p:nvSpPr>
          <p:cNvPr id="15363" name="Rectangle 3">
            <a:extLst>
              <a:ext uri="{FF2B5EF4-FFF2-40B4-BE49-F238E27FC236}">
                <a16:creationId xmlns:a16="http://schemas.microsoft.com/office/drawing/2014/main" id="{4403F8C8-A767-071A-1DD0-34E8572A525C}"/>
              </a:ext>
            </a:extLst>
          </p:cNvPr>
          <p:cNvSpPr>
            <a:spLocks noGrp="1" noChangeArrowheads="1"/>
          </p:cNvSpPr>
          <p:nvPr>
            <p:ph idx="1"/>
          </p:nvPr>
        </p:nvSpPr>
        <p:spPr>
          <a:xfrm>
            <a:off x="628650" y="1066801"/>
            <a:ext cx="7886700" cy="5085450"/>
          </a:xfrm>
          <a:solidFill>
            <a:srgbClr val="FFFFFF"/>
          </a:solidFill>
        </p:spPr>
        <p:txBody>
          <a:bodyPr>
            <a:normAutofit/>
          </a:bodyPr>
          <a:lstStyle/>
          <a:p>
            <a:pPr marL="292100" indent="-292100" eaLnBrk="1" hangingPunct="1">
              <a:lnSpc>
                <a:spcPct val="80000"/>
              </a:lnSpc>
              <a:spcAft>
                <a:spcPct val="100000"/>
              </a:spcAft>
            </a:pPr>
            <a:r>
              <a:rPr lang="en-US" altLang="en-US" sz="2400" dirty="0"/>
              <a:t>Over much of the 20th century, utilities, regulators and customers each relied upon lab and field meter testing efforts which were primarily focused upon the accuracy of the watt-hour meter and demand register.  </a:t>
            </a:r>
          </a:p>
          <a:p>
            <a:pPr marL="292100" indent="-292100" eaLnBrk="1" hangingPunct="1">
              <a:lnSpc>
                <a:spcPct val="80000"/>
              </a:lnSpc>
              <a:spcAft>
                <a:spcPct val="100000"/>
              </a:spcAft>
            </a:pPr>
            <a:r>
              <a:rPr lang="en-US" altLang="en-US" sz="2400" dirty="0"/>
              <a:t>With over 80% of the meters in North America now being AMI meters.  The focus has now shifted to the metering installation as a whole, and not the accuracy of the meter.</a:t>
            </a:r>
          </a:p>
        </p:txBody>
      </p:sp>
      <p:sp>
        <p:nvSpPr>
          <p:cNvPr id="2" name="Footer Placeholder 1">
            <a:extLst>
              <a:ext uri="{FF2B5EF4-FFF2-40B4-BE49-F238E27FC236}">
                <a16:creationId xmlns:a16="http://schemas.microsoft.com/office/drawing/2014/main" id="{F749D298-CC70-0D88-7EC6-8F827E07B643}"/>
              </a:ext>
            </a:extLst>
          </p:cNvPr>
          <p:cNvSpPr>
            <a:spLocks noGrp="1"/>
          </p:cNvSpPr>
          <p:nvPr>
            <p:ph type="ftr" sz="quarter" idx="3"/>
          </p:nvPr>
        </p:nvSpPr>
        <p:spPr/>
        <p:txBody>
          <a:bodyPr/>
          <a:lstStyle/>
          <a:p>
            <a:r>
              <a:rPr lang="en-US" dirty="0" err="1"/>
              <a:t>tescometering.com</a:t>
            </a:r>
            <a:endParaRPr lang="en-US" dirty="0"/>
          </a:p>
        </p:txBody>
      </p:sp>
      <p:sp>
        <p:nvSpPr>
          <p:cNvPr id="3" name="Slide Number Placeholder 2">
            <a:extLst>
              <a:ext uri="{FF2B5EF4-FFF2-40B4-BE49-F238E27FC236}">
                <a16:creationId xmlns:a16="http://schemas.microsoft.com/office/drawing/2014/main" id="{127E14F7-1798-79EB-9490-D587F7333880}"/>
              </a:ext>
            </a:extLst>
          </p:cNvPr>
          <p:cNvSpPr>
            <a:spLocks noGrp="1"/>
          </p:cNvSpPr>
          <p:nvPr>
            <p:ph type="sldNum" sz="quarter" idx="4"/>
          </p:nvPr>
        </p:nvSpPr>
        <p:spPr/>
        <p:txBody>
          <a:bodyPr/>
          <a:lstStyle/>
          <a:p>
            <a:fld id="{4BEAC4C4-F0A7-4B61-A827-E4198D078267}" type="slidenum">
              <a:rPr lang="en-US" smtClean="0"/>
              <a:t>2</a:t>
            </a:fld>
            <a:endParaRPr lang="en-US" dirty="0"/>
          </a:p>
        </p:txBody>
      </p:sp>
      <p:pic>
        <p:nvPicPr>
          <p:cNvPr id="15366" name="Picture 6" descr="154,020 Word Focus Images, Stock Photos, 3D objects, &amp; Vectors |  Shutterstock">
            <a:extLst>
              <a:ext uri="{FF2B5EF4-FFF2-40B4-BE49-F238E27FC236}">
                <a16:creationId xmlns:a16="http://schemas.microsoft.com/office/drawing/2014/main" id="{D3A44A41-2CE8-78D5-B0A9-98F45F1096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883"/>
          <a:stretch/>
        </p:blipFill>
        <p:spPr bwMode="auto">
          <a:xfrm>
            <a:off x="2714626" y="4521904"/>
            <a:ext cx="3714748" cy="11333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dirty="0">
                <a:latin typeface="+mj-lt"/>
                <a:cs typeface="Arial" panose="020B0604020202020204" pitchFamily="34" charset="0"/>
              </a:rPr>
              <a:t>Questions and Discussion</a:t>
            </a:r>
          </a:p>
        </p:txBody>
      </p:sp>
      <p:sp>
        <p:nvSpPr>
          <p:cNvPr id="9" name="Rectangle 5">
            <a:extLst>
              <a:ext uri="{FF2B5EF4-FFF2-40B4-BE49-F238E27FC236}">
                <a16:creationId xmlns:a16="http://schemas.microsoft.com/office/drawing/2014/main" id="{2FE8F9E2-C6BB-3ED2-0D0D-AC9DB0B5D74B}"/>
              </a:ext>
            </a:extLst>
          </p:cNvPr>
          <p:cNvSpPr>
            <a:spLocks noGrp="1" noChangeArrowheads="1"/>
          </p:cNvSpPr>
          <p:nvPr>
            <p:ph idx="1"/>
          </p:nvPr>
        </p:nvSpPr>
        <p:spPr>
          <a:noFill/>
        </p:spPr>
        <p:txBody>
          <a:bodyPr vert="horz" lIns="91440" tIns="45720" rIns="91440" bIns="45720" rtlCol="0" anchor="t">
            <a:normAutofit/>
          </a:bodyPr>
          <a:lstStyle/>
          <a:p>
            <a:pPr algn="ctr" eaLnBrk="1" hangingPunct="1">
              <a:buFontTx/>
              <a:buNone/>
            </a:pPr>
            <a:r>
              <a:rPr lang="en-US" altLang="en-US" dirty="0">
                <a:latin typeface="Arial" panose="020B0604020202020204" pitchFamily="34" charset="0"/>
                <a:cs typeface="Arial" panose="020B0604020202020204" pitchFamily="34" charset="0"/>
              </a:rPr>
              <a:t>Tom Lawton</a:t>
            </a:r>
          </a:p>
          <a:p>
            <a:pPr algn="ctr" eaLnBrk="1" hangingPunct="1">
              <a:buFontTx/>
              <a:buNone/>
            </a:pPr>
            <a:r>
              <a:rPr lang="en-US" altLang="en-US" sz="2000" i="1" dirty="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chemeClr val="accent6">
                    <a:lumMod val="50000"/>
                  </a:schemeClr>
                </a:solidFill>
                <a:latin typeface="Arial" panose="020B0604020202020204" pitchFamily="34" charset="0"/>
                <a:cs typeface="Arial" panose="020B0604020202020204" pitchFamily="34" charset="0"/>
              </a:rPr>
              <a:t>tom.lawton@tescometering.com</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a:buNone/>
            </a:pPr>
            <a:r>
              <a:rPr lang="en-US" altLang="en-US" sz="2400" b="1" dirty="0">
                <a:latin typeface="Arial"/>
                <a:cs typeface="Arial"/>
              </a:rPr>
              <a:t>TESCO Metering </a:t>
            </a:r>
            <a:r>
              <a:rPr lang="en-US" altLang="en-US" sz="1800" i="1" dirty="0">
                <a:latin typeface="Arial"/>
                <a:cs typeface="Arial"/>
              </a:rPr>
              <a:t>Bristol, PA</a:t>
            </a:r>
          </a:p>
          <a:p>
            <a:pPr algn="ctr" eaLnBrk="1" hangingPunct="1">
              <a:buFontTx/>
              <a:buNone/>
            </a:pPr>
            <a:r>
              <a:rPr lang="en-US" altLang="en-US" sz="2400" dirty="0">
                <a:solidFill>
                  <a:schemeClr val="accent6">
                    <a:lumMod val="50000"/>
                  </a:schemeClr>
                </a:solidFill>
                <a:latin typeface="Arial" panose="020B0604020202020204" pitchFamily="34" charset="0"/>
                <a:cs typeface="Arial" panose="020B0604020202020204" pitchFamily="34" charset="0"/>
              </a:rPr>
              <a:t>215.228.0500</a:t>
            </a:r>
            <a:endParaRPr lang="en-US" altLang="en-US" sz="2000" dirty="0">
              <a:solidFill>
                <a:schemeClr val="accent6">
                  <a:lumMod val="50000"/>
                </a:schemeClr>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chemeClr val="accent6">
                    <a:lumMod val="50000"/>
                  </a:schemeClr>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sp>
        <p:nvSpPr>
          <p:cNvPr id="2" name="Footer Placeholder 1">
            <a:extLst>
              <a:ext uri="{FF2B5EF4-FFF2-40B4-BE49-F238E27FC236}">
                <a16:creationId xmlns:a16="http://schemas.microsoft.com/office/drawing/2014/main" id="{8DA3292B-757C-35F5-664D-389BC7452D0A}"/>
              </a:ext>
            </a:extLst>
          </p:cNvPr>
          <p:cNvSpPr>
            <a:spLocks noGrp="1"/>
          </p:cNvSpPr>
          <p:nvPr>
            <p:ph type="ftr" sz="quarter" idx="3"/>
          </p:nvPr>
        </p:nvSpPr>
        <p:spPr/>
        <p:txBody>
          <a:bodyPr/>
          <a:lstStyle/>
          <a:p>
            <a:r>
              <a:rPr lang="en-US" dirty="0" err="1"/>
              <a:t>tescometering.com</a:t>
            </a:r>
            <a:endParaRPr lang="en-US" dirty="0"/>
          </a:p>
        </p:txBody>
      </p:sp>
      <p:sp>
        <p:nvSpPr>
          <p:cNvPr id="3" name="Slide Number Placeholder 2">
            <a:extLst>
              <a:ext uri="{FF2B5EF4-FFF2-40B4-BE49-F238E27FC236}">
                <a16:creationId xmlns:a16="http://schemas.microsoft.com/office/drawing/2014/main" id="{FEA31A7D-D387-7CBC-E6A1-2C80059B3772}"/>
              </a:ext>
            </a:extLst>
          </p:cNvPr>
          <p:cNvSpPr>
            <a:spLocks noGrp="1"/>
          </p:cNvSpPr>
          <p:nvPr>
            <p:ph type="sldNum" sz="quarter" idx="4"/>
          </p:nvPr>
        </p:nvSpPr>
        <p:spPr/>
        <p:txBody>
          <a:bodyPr/>
          <a:lstStyle/>
          <a:p>
            <a:fld id="{4BEAC4C4-F0A7-4B61-A827-E4198D078267}" type="slidenum">
              <a:rPr lang="en-US" smtClean="0"/>
              <a:t>20</a:t>
            </a:fld>
            <a:endParaRPr lang="en-US" dirty="0"/>
          </a:p>
        </p:txBody>
      </p:sp>
      <p:sp>
        <p:nvSpPr>
          <p:cNvPr id="30724" name="Text Box 5"/>
          <p:cNvSpPr txBox="1">
            <a:spLocks noChangeArrowheads="1"/>
          </p:cNvSpPr>
          <p:nvPr/>
        </p:nvSpPr>
        <p:spPr bwMode="auto">
          <a:xfrm>
            <a:off x="1050925" y="5675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dirty="0">
              <a:solidFill>
                <a:schemeClr val="tx1"/>
              </a:solidFill>
            </a:endParaRPr>
          </a:p>
        </p:txBody>
      </p:sp>
      <p:pic>
        <p:nvPicPr>
          <p:cNvPr id="8"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08817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3">
            <a:extLst>
              <a:ext uri="{FF2B5EF4-FFF2-40B4-BE49-F238E27FC236}">
                <a16:creationId xmlns:a16="http://schemas.microsoft.com/office/drawing/2014/main" id="{27F18868-B856-926E-4A9B-C0C9F8BC3AB9}"/>
              </a:ext>
            </a:extLst>
          </p:cNvPr>
          <p:cNvSpPr txBox="1">
            <a:spLocks noChangeArrowheads="1"/>
          </p:cNvSpPr>
          <p:nvPr/>
        </p:nvSpPr>
        <p:spPr bwMode="auto">
          <a:xfrm>
            <a:off x="871105" y="5134407"/>
            <a:ext cx="76962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chemeClr val="accent1"/>
                </a:solidFill>
                <a:latin typeface="Arial"/>
                <a:cs typeface="Arial"/>
              </a:rPr>
              <a:t>ISO 9001:2015 Certified Quality Company</a:t>
            </a:r>
            <a:br>
              <a:rPr lang="en-US" altLang="en-US" sz="1400" b="1" dirty="0">
                <a:solidFill>
                  <a:schemeClr val="accent1"/>
                </a:solidFill>
                <a:latin typeface="Arial"/>
                <a:cs typeface="Arial"/>
              </a:rPr>
            </a:br>
            <a:r>
              <a:rPr lang="en-US" altLang="en-US" sz="1400" b="1" dirty="0">
                <a:solidFill>
                  <a:schemeClr val="accent1"/>
                </a:solidFill>
                <a:latin typeface="Arial"/>
                <a:cs typeface="Arial"/>
              </a:rPr>
              <a:t>ISO 17025:2017 Accredited Laboratory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E430DCF8-1571-4A8C-9618-77661443338E}"/>
              </a:ext>
            </a:extLst>
          </p:cNvPr>
          <p:cNvSpPr>
            <a:spLocks noGrp="1" noChangeArrowheads="1"/>
          </p:cNvSpPr>
          <p:nvPr>
            <p:ph type="title"/>
          </p:nvPr>
        </p:nvSpPr>
        <p:spPr>
          <a:noFill/>
        </p:spPr>
        <p:txBody>
          <a:bodyPr/>
          <a:lstStyle/>
          <a:p>
            <a:pPr marL="838200" indent="-838200" eaLnBrk="1" hangingPunct="1"/>
            <a:r>
              <a:rPr lang="en-US" altLang="en-US" dirty="0"/>
              <a:t>Field Testing</a:t>
            </a:r>
          </a:p>
        </p:txBody>
      </p:sp>
      <p:sp>
        <p:nvSpPr>
          <p:cNvPr id="3" name="Footer Placeholder 1">
            <a:extLst>
              <a:ext uri="{FF2B5EF4-FFF2-40B4-BE49-F238E27FC236}">
                <a16:creationId xmlns:a16="http://schemas.microsoft.com/office/drawing/2014/main" id="{A71CE969-9F03-B1AF-676C-2820A782FE49}"/>
              </a:ext>
            </a:extLst>
          </p:cNvPr>
          <p:cNvSpPr>
            <a:spLocks noGrp="1"/>
          </p:cNvSpPr>
          <p:nvPr>
            <p:ph type="ftr" sz="quarter" idx="3"/>
          </p:nvPr>
        </p:nvSpPr>
        <p:spPr/>
        <p:txBody>
          <a:bodyPr/>
          <a:lstStyle/>
          <a:p>
            <a:r>
              <a:rPr lang="en-US" dirty="0" err="1"/>
              <a:t>tescometering.com</a:t>
            </a:r>
            <a:endParaRPr lang="en-US" dirty="0"/>
          </a:p>
        </p:txBody>
      </p:sp>
      <p:sp>
        <p:nvSpPr>
          <p:cNvPr id="4" name="Slide Number Placeholder 2">
            <a:extLst>
              <a:ext uri="{FF2B5EF4-FFF2-40B4-BE49-F238E27FC236}">
                <a16:creationId xmlns:a16="http://schemas.microsoft.com/office/drawing/2014/main" id="{DBBF0A94-B485-FC2D-93B2-150D24A8576A}"/>
              </a:ext>
            </a:extLst>
          </p:cNvPr>
          <p:cNvSpPr>
            <a:spLocks noGrp="1"/>
          </p:cNvSpPr>
          <p:nvPr>
            <p:ph type="sldNum" sz="quarter" idx="4"/>
          </p:nvPr>
        </p:nvSpPr>
        <p:spPr/>
        <p:txBody>
          <a:bodyPr/>
          <a:lstStyle/>
          <a:p>
            <a:fld id="{4BEAC4C4-F0A7-4B61-A827-E4198D078267}" type="slidenum">
              <a:rPr lang="en-US" smtClean="0"/>
              <a:t>3</a:t>
            </a:fld>
            <a:endParaRPr lang="en-US" dirty="0"/>
          </a:p>
        </p:txBody>
      </p:sp>
      <p:sp>
        <p:nvSpPr>
          <p:cNvPr id="16387" name="Text Box 8">
            <a:extLst>
              <a:ext uri="{FF2B5EF4-FFF2-40B4-BE49-F238E27FC236}">
                <a16:creationId xmlns:a16="http://schemas.microsoft.com/office/drawing/2014/main" id="{B1EE6903-9B08-2FB1-14D4-DA86EC7DDAA1}"/>
              </a:ext>
            </a:extLst>
          </p:cNvPr>
          <p:cNvSpPr txBox="1">
            <a:spLocks noChangeArrowheads="1"/>
          </p:cNvSpPr>
          <p:nvPr/>
        </p:nvSpPr>
        <p:spPr bwMode="auto">
          <a:xfrm>
            <a:off x="381000" y="1192403"/>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buChar char="•"/>
              <a:defRPr sz="3200">
                <a:solidFill>
                  <a:schemeClr val="tx1"/>
                </a:solidFill>
                <a:latin typeface="Arial" panose="020B0604020202020204" pitchFamily="34" charset="0"/>
              </a:defRPr>
            </a:lvl1pPr>
            <a:lvl2pPr marL="742950" indent="-285750" eaLnBrk="0" hangingPunct="0">
              <a:spcAft>
                <a:spcPct val="0"/>
              </a:spcAft>
              <a:buChar char="–"/>
              <a:defRPr sz="2800">
                <a:solidFill>
                  <a:schemeClr val="tx1"/>
                </a:solidFill>
                <a:latin typeface="Arial" panose="020B0604020202020204" pitchFamily="34" charset="0"/>
              </a:defRPr>
            </a:lvl2pPr>
            <a:lvl3pPr marL="1143000" indent="-228600" eaLnBrk="0" hangingPunct="0">
              <a:spcAft>
                <a:spcPct val="0"/>
              </a:spcAft>
              <a:buChar char="•"/>
              <a:defRPr sz="2400">
                <a:solidFill>
                  <a:schemeClr val="tx1"/>
                </a:solidFill>
                <a:latin typeface="Arial" panose="020B0604020202020204" pitchFamily="34" charset="0"/>
              </a:defRPr>
            </a:lvl3pPr>
            <a:lvl4pPr marL="1600200" indent="-228600" eaLnBrk="0" hangingPunct="0">
              <a:spcAft>
                <a:spcPct val="0"/>
              </a:spcAft>
              <a:buChar char="–"/>
              <a:defRPr sz="2000">
                <a:solidFill>
                  <a:schemeClr val="tx1"/>
                </a:solidFill>
                <a:latin typeface="Arial" panose="020B0604020202020204" pitchFamily="34" charset="0"/>
              </a:defRPr>
            </a:lvl4pPr>
            <a:lvl5pPr marL="2057400" indent="-228600" eaLnBrk="0" hangingPunct="0">
              <a:spcAft>
                <a:spcPct val="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50000"/>
              </a:spcBef>
              <a:buFontTx/>
              <a:buNone/>
            </a:pPr>
            <a:r>
              <a:rPr lang="en-US" altLang="en-US" sz="2400" b="1" dirty="0">
                <a:solidFill>
                  <a:srgbClr val="CC3300"/>
                </a:solidFill>
              </a:rPr>
              <a:t>Common Features and Common Sources of Concern</a:t>
            </a:r>
            <a:r>
              <a:rPr lang="en-US" altLang="en-US" sz="2400" b="1" dirty="0"/>
              <a:t> </a:t>
            </a:r>
          </a:p>
        </p:txBody>
      </p:sp>
      <p:sp>
        <p:nvSpPr>
          <p:cNvPr id="16388" name="Rectangle 11">
            <a:extLst>
              <a:ext uri="{FF2B5EF4-FFF2-40B4-BE49-F238E27FC236}">
                <a16:creationId xmlns:a16="http://schemas.microsoft.com/office/drawing/2014/main" id="{E2E28857-F7D1-9B40-3BCE-08021FC5E3D0}"/>
              </a:ext>
            </a:extLst>
          </p:cNvPr>
          <p:cNvSpPr>
            <a:spLocks noChangeArrowheads="1"/>
          </p:cNvSpPr>
          <p:nvPr/>
        </p:nvSpPr>
        <p:spPr bwMode="auto">
          <a:xfrm>
            <a:off x="474689" y="2001837"/>
            <a:ext cx="41148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Aft>
                <a:spcPct val="0"/>
              </a:spcAft>
              <a:buChar char="•"/>
              <a:defRPr sz="3200">
                <a:solidFill>
                  <a:schemeClr val="tx1"/>
                </a:solidFill>
                <a:latin typeface="Arial" panose="020B0604020202020204" pitchFamily="34" charset="0"/>
              </a:defRPr>
            </a:lvl1pPr>
            <a:lvl2pPr marL="742950" indent="-285750" eaLnBrk="0" hangingPunct="0">
              <a:spcAft>
                <a:spcPct val="0"/>
              </a:spcAft>
              <a:buChar char="–"/>
              <a:defRPr sz="2800">
                <a:solidFill>
                  <a:schemeClr val="tx1"/>
                </a:solidFill>
                <a:latin typeface="Arial" panose="020B0604020202020204" pitchFamily="34" charset="0"/>
              </a:defRPr>
            </a:lvl2pPr>
            <a:lvl3pPr marL="1143000" indent="-228600" eaLnBrk="0" hangingPunct="0">
              <a:spcAft>
                <a:spcPct val="0"/>
              </a:spcAft>
              <a:buChar char="•"/>
              <a:defRPr sz="2400">
                <a:solidFill>
                  <a:schemeClr val="tx1"/>
                </a:solidFill>
                <a:latin typeface="Arial" panose="020B0604020202020204" pitchFamily="34" charset="0"/>
              </a:defRPr>
            </a:lvl3pPr>
            <a:lvl4pPr marL="1600200" indent="-228600" eaLnBrk="0" hangingPunct="0">
              <a:spcAft>
                <a:spcPct val="0"/>
              </a:spcAft>
              <a:buChar char="–"/>
              <a:defRPr sz="2000">
                <a:solidFill>
                  <a:schemeClr val="tx1"/>
                </a:solidFill>
                <a:latin typeface="Arial" panose="020B0604020202020204" pitchFamily="34" charset="0"/>
              </a:defRPr>
            </a:lvl4pPr>
            <a:lvl5pPr marL="2057400" indent="-228600" eaLnBrk="0" hangingPunct="0">
              <a:spcAft>
                <a:spcPct val="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800" dirty="0"/>
              <a:t>   Electro Mechanical meters were subject to registration errors caused by mechanical issues with moving parts resulting in either the loss of revenue to the utility or over billing for the customer. Some of the more common problems were:</a:t>
            </a:r>
          </a:p>
          <a:p>
            <a:pPr eaLnBrk="1" hangingPunct="1">
              <a:lnSpc>
                <a:spcPct val="100000"/>
              </a:lnSpc>
              <a:spcBef>
                <a:spcPct val="0"/>
              </a:spcBef>
              <a:buFontTx/>
              <a:buNone/>
            </a:pPr>
            <a:endParaRPr lang="en-US" altLang="en-US" sz="1800" dirty="0"/>
          </a:p>
          <a:p>
            <a:pPr eaLnBrk="1" hangingPunct="1">
              <a:lnSpc>
                <a:spcPct val="100000"/>
              </a:lnSpc>
              <a:spcBef>
                <a:spcPct val="0"/>
              </a:spcBef>
            </a:pPr>
            <a:r>
              <a:rPr lang="en-US" altLang="en-US" sz="1800" dirty="0"/>
              <a:t>Friction wear</a:t>
            </a:r>
          </a:p>
          <a:p>
            <a:pPr eaLnBrk="1" hangingPunct="1">
              <a:lnSpc>
                <a:spcPct val="100000"/>
              </a:lnSpc>
              <a:spcBef>
                <a:spcPct val="0"/>
              </a:spcBef>
            </a:pPr>
            <a:r>
              <a:rPr lang="en-US" altLang="en-US" sz="1800" dirty="0"/>
              <a:t>Gear mesh misalignment</a:t>
            </a:r>
          </a:p>
          <a:p>
            <a:pPr eaLnBrk="1" hangingPunct="1">
              <a:lnSpc>
                <a:spcPct val="100000"/>
              </a:lnSpc>
              <a:spcBef>
                <a:spcPct val="0"/>
              </a:spcBef>
            </a:pPr>
            <a:r>
              <a:rPr lang="en-US" altLang="en-US" sz="1800" dirty="0"/>
              <a:t>Retarding magnet failure</a:t>
            </a:r>
          </a:p>
          <a:p>
            <a:pPr eaLnBrk="1" hangingPunct="1">
              <a:lnSpc>
                <a:spcPct val="100000"/>
              </a:lnSpc>
              <a:spcBef>
                <a:spcPct val="0"/>
              </a:spcBef>
            </a:pPr>
            <a:r>
              <a:rPr lang="en-US" altLang="en-US" sz="1800" dirty="0"/>
              <a:t>Timing motors</a:t>
            </a:r>
          </a:p>
        </p:txBody>
      </p:sp>
      <p:pic>
        <p:nvPicPr>
          <p:cNvPr id="16389" name="Picture 10" descr="metering tech2">
            <a:extLst>
              <a:ext uri="{FF2B5EF4-FFF2-40B4-BE49-F238E27FC236}">
                <a16:creationId xmlns:a16="http://schemas.microsoft.com/office/drawing/2014/main" id="{DC30DE25-3CDE-7C52-C05E-98B8EA411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0" y="2362200"/>
            <a:ext cx="355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2DA695B6-A576-E702-DA06-64CAD784BA4B}"/>
              </a:ext>
            </a:extLst>
          </p:cNvPr>
          <p:cNvSpPr>
            <a:spLocks noGrp="1" noChangeArrowheads="1"/>
          </p:cNvSpPr>
          <p:nvPr>
            <p:ph type="title"/>
          </p:nvPr>
        </p:nvSpPr>
        <p:spPr>
          <a:xfrm>
            <a:off x="1524000" y="147408"/>
            <a:ext cx="7208107" cy="679832"/>
          </a:xfrm>
          <a:noFill/>
        </p:spPr>
        <p:txBody>
          <a:bodyPr/>
          <a:lstStyle/>
          <a:p>
            <a:pPr eaLnBrk="1" hangingPunct="1"/>
            <a:r>
              <a:rPr lang="en-US" altLang="en-US" sz="2400" dirty="0"/>
              <a:t>Electronic Meters – New Failure Modes Require New Testing and Inspection Methods</a:t>
            </a:r>
            <a:endParaRPr lang="en-US" altLang="en-US" sz="4000" dirty="0"/>
          </a:p>
        </p:txBody>
      </p:sp>
      <p:sp>
        <p:nvSpPr>
          <p:cNvPr id="17411" name="Rectangle 8">
            <a:extLst>
              <a:ext uri="{FF2B5EF4-FFF2-40B4-BE49-F238E27FC236}">
                <a16:creationId xmlns:a16="http://schemas.microsoft.com/office/drawing/2014/main" id="{65622B92-7FBD-7037-0791-8BAEA9822DFF}"/>
              </a:ext>
            </a:extLst>
          </p:cNvPr>
          <p:cNvSpPr>
            <a:spLocks noGrp="1" noChangeArrowheads="1"/>
          </p:cNvSpPr>
          <p:nvPr>
            <p:ph idx="1"/>
          </p:nvPr>
        </p:nvSpPr>
        <p:spPr>
          <a:noFill/>
        </p:spPr>
        <p:txBody>
          <a:bodyPr/>
          <a:lstStyle/>
          <a:p>
            <a:pPr marL="292100" indent="-292100" eaLnBrk="1" hangingPunct="1">
              <a:lnSpc>
                <a:spcPct val="90000"/>
              </a:lnSpc>
              <a:spcAft>
                <a:spcPct val="100000"/>
              </a:spcAft>
              <a:buFontTx/>
              <a:buNone/>
            </a:pPr>
            <a:r>
              <a:rPr lang="en-US" altLang="en-US" sz="1800" dirty="0"/>
              <a:t>Electronic meters fail as do electro-mechanical meters but differently</a:t>
            </a:r>
          </a:p>
          <a:p>
            <a:pPr marL="292100" indent="-292100" eaLnBrk="1" hangingPunct="1">
              <a:lnSpc>
                <a:spcPct val="90000"/>
              </a:lnSpc>
              <a:spcAft>
                <a:spcPct val="100000"/>
              </a:spcAft>
            </a:pPr>
            <a:r>
              <a:rPr lang="en-US" altLang="en-US" sz="1800" dirty="0"/>
              <a:t>Their overall life expectancy is </a:t>
            </a:r>
            <a:br>
              <a:rPr lang="en-US" altLang="en-US" sz="1800" dirty="0"/>
            </a:br>
            <a:r>
              <a:rPr lang="en-US" altLang="en-US" sz="1800" dirty="0"/>
              <a:t>not nearly the same</a:t>
            </a:r>
          </a:p>
          <a:p>
            <a:pPr marL="292100" indent="-292100" eaLnBrk="1" hangingPunct="1">
              <a:lnSpc>
                <a:spcPct val="90000"/>
              </a:lnSpc>
              <a:spcAft>
                <a:spcPct val="100000"/>
              </a:spcAft>
            </a:pPr>
            <a:r>
              <a:rPr lang="en-US" altLang="en-US" sz="1800" dirty="0"/>
              <a:t>Failure modes include drift (unexpected)</a:t>
            </a:r>
          </a:p>
          <a:p>
            <a:pPr marL="292100" indent="-292100" eaLnBrk="1" hangingPunct="1">
              <a:lnSpc>
                <a:spcPct val="90000"/>
              </a:lnSpc>
              <a:spcAft>
                <a:spcPct val="100000"/>
              </a:spcAft>
            </a:pPr>
            <a:r>
              <a:rPr lang="en-US" altLang="en-US" sz="1800" dirty="0"/>
              <a:t>Failure modes include catastrophic </a:t>
            </a:r>
            <a:br>
              <a:rPr lang="en-US" altLang="en-US" sz="1800" dirty="0"/>
            </a:br>
            <a:r>
              <a:rPr lang="en-US" altLang="en-US" sz="1800" dirty="0"/>
              <a:t>(expected)</a:t>
            </a:r>
          </a:p>
          <a:p>
            <a:pPr marL="292100" indent="-292100" eaLnBrk="1" hangingPunct="1">
              <a:lnSpc>
                <a:spcPct val="90000"/>
              </a:lnSpc>
              <a:spcAft>
                <a:spcPct val="100000"/>
              </a:spcAft>
            </a:pPr>
            <a:r>
              <a:rPr lang="en-US" altLang="en-US" sz="1800" dirty="0"/>
              <a:t>Failure modes include non-catastrophic but significant measurement error modes</a:t>
            </a:r>
          </a:p>
          <a:p>
            <a:pPr marL="292100" indent="-292100" eaLnBrk="1" hangingPunct="1">
              <a:lnSpc>
                <a:spcPct val="90000"/>
              </a:lnSpc>
              <a:spcAft>
                <a:spcPct val="100000"/>
              </a:spcAft>
            </a:pPr>
            <a:r>
              <a:rPr lang="en-US" altLang="en-US" sz="1800" dirty="0"/>
              <a:t>Failure modes can include non-measurement issues which render the meter ineffective or inaccurate for billing purposes</a:t>
            </a:r>
          </a:p>
        </p:txBody>
      </p:sp>
      <p:sp>
        <p:nvSpPr>
          <p:cNvPr id="2" name="Footer Placeholder 1">
            <a:extLst>
              <a:ext uri="{FF2B5EF4-FFF2-40B4-BE49-F238E27FC236}">
                <a16:creationId xmlns:a16="http://schemas.microsoft.com/office/drawing/2014/main" id="{327BF036-7F19-ABC1-55DE-5184DE5F3389}"/>
              </a:ext>
            </a:extLst>
          </p:cNvPr>
          <p:cNvSpPr>
            <a:spLocks noGrp="1"/>
          </p:cNvSpPr>
          <p:nvPr>
            <p:ph type="ftr" sz="quarter" idx="3"/>
          </p:nvPr>
        </p:nvSpPr>
        <p:spPr/>
        <p:txBody>
          <a:bodyPr/>
          <a:lstStyle/>
          <a:p>
            <a:r>
              <a:rPr lang="en-US" dirty="0" err="1"/>
              <a:t>tescometering.com</a:t>
            </a:r>
            <a:endParaRPr lang="en-US" dirty="0"/>
          </a:p>
        </p:txBody>
      </p:sp>
      <p:sp>
        <p:nvSpPr>
          <p:cNvPr id="3" name="Slide Number Placeholder 2">
            <a:extLst>
              <a:ext uri="{FF2B5EF4-FFF2-40B4-BE49-F238E27FC236}">
                <a16:creationId xmlns:a16="http://schemas.microsoft.com/office/drawing/2014/main" id="{FB13169B-49B6-9EE7-D257-670191DFF4F3}"/>
              </a:ext>
            </a:extLst>
          </p:cNvPr>
          <p:cNvSpPr>
            <a:spLocks noGrp="1"/>
          </p:cNvSpPr>
          <p:nvPr>
            <p:ph type="sldNum" sz="quarter" idx="4"/>
          </p:nvPr>
        </p:nvSpPr>
        <p:spPr/>
        <p:txBody>
          <a:bodyPr/>
          <a:lstStyle/>
          <a:p>
            <a:fld id="{4BEAC4C4-F0A7-4B61-A827-E4198D078267}" type="slidenum">
              <a:rPr lang="en-US" smtClean="0"/>
              <a:t>4</a:t>
            </a:fld>
            <a:endParaRPr lang="en-US" dirty="0"/>
          </a:p>
        </p:txBody>
      </p:sp>
      <p:pic>
        <p:nvPicPr>
          <p:cNvPr id="17414" name="Picture 6" descr="Embrace Failure, It's Part of the Journey to Success | by Peterson C |  Better Programming">
            <a:extLst>
              <a:ext uri="{FF2B5EF4-FFF2-40B4-BE49-F238E27FC236}">
                <a16:creationId xmlns:a16="http://schemas.microsoft.com/office/drawing/2014/main" id="{F531AD68-F9BF-3AB9-68BC-73815AB8F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903" y="1981200"/>
            <a:ext cx="3909736" cy="20526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FF5D50B0-6A49-B73A-99EB-419A1FE0C5E1}"/>
              </a:ext>
            </a:extLst>
          </p:cNvPr>
          <p:cNvSpPr>
            <a:spLocks noGrp="1" noChangeArrowheads="1"/>
          </p:cNvSpPr>
          <p:nvPr>
            <p:ph type="title"/>
          </p:nvPr>
        </p:nvSpPr>
        <p:spPr>
          <a:noFill/>
        </p:spPr>
        <p:txBody>
          <a:bodyPr>
            <a:normAutofit/>
          </a:bodyPr>
          <a:lstStyle/>
          <a:p>
            <a:pPr eaLnBrk="1" hangingPunct="1"/>
            <a:r>
              <a:rPr lang="en-US" altLang="en-US" dirty="0"/>
              <a:t>Best Practices</a:t>
            </a:r>
          </a:p>
        </p:txBody>
      </p:sp>
      <p:sp>
        <p:nvSpPr>
          <p:cNvPr id="18435" name="Rectangle 3">
            <a:extLst>
              <a:ext uri="{FF2B5EF4-FFF2-40B4-BE49-F238E27FC236}">
                <a16:creationId xmlns:a16="http://schemas.microsoft.com/office/drawing/2014/main" id="{9B5ED8CD-C7B1-80E0-A240-296494E03C74}"/>
              </a:ext>
            </a:extLst>
          </p:cNvPr>
          <p:cNvSpPr>
            <a:spLocks noGrp="1" noChangeArrowheads="1"/>
          </p:cNvSpPr>
          <p:nvPr>
            <p:ph idx="1"/>
          </p:nvPr>
        </p:nvSpPr>
        <p:spPr/>
        <p:txBody>
          <a:bodyPr/>
          <a:lstStyle/>
          <a:p>
            <a:pPr eaLnBrk="1" hangingPunct="1"/>
            <a:r>
              <a:rPr lang="en-US" altLang="en-US" sz="2200"/>
              <a:t>Residential vs Commercial</a:t>
            </a:r>
          </a:p>
          <a:p>
            <a:pPr eaLnBrk="1" hangingPunct="1"/>
            <a:r>
              <a:rPr lang="en-US" altLang="en-US" sz="2200"/>
              <a:t>Self-Contained vs Transformer Rated</a:t>
            </a:r>
          </a:p>
          <a:p>
            <a:pPr eaLnBrk="1" hangingPunct="1"/>
            <a:r>
              <a:rPr lang="en-US" altLang="en-US" sz="2200"/>
              <a:t>Follow the money and be as proactive as possible</a:t>
            </a:r>
          </a:p>
        </p:txBody>
      </p:sp>
      <p:sp>
        <p:nvSpPr>
          <p:cNvPr id="4" name="Footer Placeholder 1">
            <a:extLst>
              <a:ext uri="{FF2B5EF4-FFF2-40B4-BE49-F238E27FC236}">
                <a16:creationId xmlns:a16="http://schemas.microsoft.com/office/drawing/2014/main" id="{7F378FF5-017E-7F5E-1633-9EF3C90C9038}"/>
              </a:ext>
            </a:extLst>
          </p:cNvPr>
          <p:cNvSpPr>
            <a:spLocks noGrp="1"/>
          </p:cNvSpPr>
          <p:nvPr>
            <p:ph type="ftr" sz="quarter" idx="3"/>
          </p:nvPr>
        </p:nvSpPr>
        <p:spPr/>
        <p:txBody>
          <a:bodyPr/>
          <a:lstStyle/>
          <a:p>
            <a:r>
              <a:rPr lang="en-US" dirty="0" err="1"/>
              <a:t>tescometering.com</a:t>
            </a:r>
            <a:endParaRPr lang="en-US" dirty="0"/>
          </a:p>
        </p:txBody>
      </p:sp>
      <p:sp>
        <p:nvSpPr>
          <p:cNvPr id="5" name="Slide Number Placeholder 2">
            <a:extLst>
              <a:ext uri="{FF2B5EF4-FFF2-40B4-BE49-F238E27FC236}">
                <a16:creationId xmlns:a16="http://schemas.microsoft.com/office/drawing/2014/main" id="{75F40D29-DCC4-6918-2ACD-A131493EE7E8}"/>
              </a:ext>
            </a:extLst>
          </p:cNvPr>
          <p:cNvSpPr>
            <a:spLocks noGrp="1"/>
          </p:cNvSpPr>
          <p:nvPr>
            <p:ph type="sldNum" sz="quarter" idx="4"/>
          </p:nvPr>
        </p:nvSpPr>
        <p:spPr/>
        <p:txBody>
          <a:bodyPr/>
          <a:lstStyle/>
          <a:p>
            <a:fld id="{4BEAC4C4-F0A7-4B61-A827-E4198D078267}" type="slidenum">
              <a:rPr lang="en-US" smtClean="0"/>
              <a:t>5</a:t>
            </a:fld>
            <a:endParaRPr lang="en-US" dirty="0"/>
          </a:p>
        </p:txBody>
      </p:sp>
      <p:pic>
        <p:nvPicPr>
          <p:cNvPr id="18436" name="Picture 17" descr="Best Practices3">
            <a:extLst>
              <a:ext uri="{FF2B5EF4-FFF2-40B4-BE49-F238E27FC236}">
                <a16:creationId xmlns:a16="http://schemas.microsoft.com/office/drawing/2014/main" id="{7CDD6AFD-465F-EDD2-C5C6-CA4183AFDF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192463"/>
            <a:ext cx="365760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91512AF-0ACF-EDB6-5552-C04271CD0A44}"/>
              </a:ext>
            </a:extLst>
          </p:cNvPr>
          <p:cNvSpPr>
            <a:spLocks noGrp="1" noChangeArrowheads="1"/>
          </p:cNvSpPr>
          <p:nvPr>
            <p:ph type="title"/>
          </p:nvPr>
        </p:nvSpPr>
        <p:spPr/>
        <p:txBody>
          <a:bodyPr/>
          <a:lstStyle/>
          <a:p>
            <a:pPr eaLnBrk="1" fontAlgn="auto" hangingPunct="1">
              <a:lnSpc>
                <a:spcPts val="2900"/>
              </a:lnSpc>
              <a:spcAft>
                <a:spcPts val="0"/>
              </a:spcAft>
              <a:defRPr/>
            </a:pPr>
            <a:r>
              <a:rPr altLang="en-US" sz="2800" dirty="0"/>
              <a:t>Site Verification: Why should we invest our limited meter service resources here</a:t>
            </a:r>
          </a:p>
        </p:txBody>
      </p:sp>
      <p:sp>
        <p:nvSpPr>
          <p:cNvPr id="4" name="Footer Placeholder 3">
            <a:extLst>
              <a:ext uri="{FF2B5EF4-FFF2-40B4-BE49-F238E27FC236}">
                <a16:creationId xmlns:a16="http://schemas.microsoft.com/office/drawing/2014/main" id="{211E19EF-5BEE-B392-DE72-9F57DD1DDC2D}"/>
              </a:ext>
            </a:extLst>
          </p:cNvPr>
          <p:cNvSpPr>
            <a:spLocks noGrp="1"/>
          </p:cNvSpPr>
          <p:nvPr>
            <p:ph type="ftr" sz="quarter" idx="3"/>
          </p:nvPr>
        </p:nvSpPr>
        <p:spPr/>
        <p:txBody>
          <a:bodyPr/>
          <a:lstStyle/>
          <a:p>
            <a:r>
              <a:rPr lang="en-US" dirty="0" err="1"/>
              <a:t>tescometering.com</a:t>
            </a:r>
            <a:endParaRPr lang="en-US" dirty="0"/>
          </a:p>
        </p:txBody>
      </p:sp>
      <p:sp>
        <p:nvSpPr>
          <p:cNvPr id="57348" name="Subtitle 2">
            <a:extLst>
              <a:ext uri="{FF2B5EF4-FFF2-40B4-BE49-F238E27FC236}">
                <a16:creationId xmlns:a16="http://schemas.microsoft.com/office/drawing/2014/main" id="{7A8BC910-D407-7C75-A4F8-1712E7C0FCFC}"/>
              </a:ext>
            </a:extLst>
          </p:cNvPr>
          <p:cNvSpPr txBox="1">
            <a:spLocks/>
          </p:cNvSpPr>
          <p:nvPr/>
        </p:nvSpPr>
        <p:spPr bwMode="auto">
          <a:xfrm>
            <a:off x="469900" y="1447800"/>
            <a:ext cx="7924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173038" indent="-173038">
              <a:defRPr>
                <a:solidFill>
                  <a:schemeClr val="tx1"/>
                </a:solidFill>
                <a:latin typeface="Arial" panose="020B0604020202020204" pitchFamily="34" charset="0"/>
              </a:defRPr>
            </a:lvl2pPr>
            <a:lvl3pPr marL="401638" indent="-163513">
              <a:defRPr>
                <a:solidFill>
                  <a:schemeClr val="tx1"/>
                </a:solidFill>
                <a:latin typeface="Arial" panose="020B0604020202020204" pitchFamily="34" charset="0"/>
              </a:defRPr>
            </a:lvl3pPr>
            <a:lvl4pPr marL="630238" indent="-163513">
              <a:defRPr>
                <a:solidFill>
                  <a:schemeClr val="tx1"/>
                </a:solidFill>
                <a:latin typeface="Arial" panose="020B0604020202020204" pitchFamily="34" charset="0"/>
              </a:defRPr>
            </a:lvl4pPr>
            <a:lvl5pPr marL="858838" indent="-173038">
              <a:defRPr>
                <a:solidFill>
                  <a:schemeClr val="tx1"/>
                </a:solidFill>
                <a:latin typeface="Arial" panose="020B0604020202020204" pitchFamily="34" charset="0"/>
              </a:defRPr>
            </a:lvl5pPr>
            <a:lvl6pPr marL="1316038" indent="-173038" eaLnBrk="0" fontAlgn="base" hangingPunct="0">
              <a:spcBef>
                <a:spcPct val="0"/>
              </a:spcBef>
              <a:spcAft>
                <a:spcPct val="0"/>
              </a:spcAft>
              <a:defRPr>
                <a:solidFill>
                  <a:schemeClr val="tx1"/>
                </a:solidFill>
                <a:latin typeface="Arial" panose="020B0604020202020204" pitchFamily="34" charset="0"/>
              </a:defRPr>
            </a:lvl6pPr>
            <a:lvl7pPr marL="1773238" indent="-173038" eaLnBrk="0" fontAlgn="base" hangingPunct="0">
              <a:spcBef>
                <a:spcPct val="0"/>
              </a:spcBef>
              <a:spcAft>
                <a:spcPct val="0"/>
              </a:spcAft>
              <a:defRPr>
                <a:solidFill>
                  <a:schemeClr val="tx1"/>
                </a:solidFill>
                <a:latin typeface="Arial" panose="020B0604020202020204" pitchFamily="34" charset="0"/>
              </a:defRPr>
            </a:lvl7pPr>
            <a:lvl8pPr marL="2230438" indent="-173038" eaLnBrk="0" fontAlgn="base" hangingPunct="0">
              <a:spcBef>
                <a:spcPct val="0"/>
              </a:spcBef>
              <a:spcAft>
                <a:spcPct val="0"/>
              </a:spcAft>
              <a:defRPr>
                <a:solidFill>
                  <a:schemeClr val="tx1"/>
                </a:solidFill>
                <a:latin typeface="Arial" panose="020B0604020202020204" pitchFamily="34" charset="0"/>
              </a:defRPr>
            </a:lvl8pPr>
            <a:lvl9pPr marL="2687638" indent="-173038"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ts val="800"/>
              </a:spcBef>
            </a:pPr>
            <a:endParaRPr lang="en-US" altLang="en-US" sz="2600" b="1"/>
          </a:p>
          <a:p>
            <a:pPr eaLnBrk="1" hangingPunct="1">
              <a:lnSpc>
                <a:spcPct val="80000"/>
              </a:lnSpc>
              <a:spcBef>
                <a:spcPts val="800"/>
              </a:spcBef>
            </a:pPr>
            <a:endParaRPr lang="en-US" altLang="en-US" sz="600" b="1"/>
          </a:p>
        </p:txBody>
      </p:sp>
      <p:sp>
        <p:nvSpPr>
          <p:cNvPr id="57349" name="Rectangle 3">
            <a:extLst>
              <a:ext uri="{FF2B5EF4-FFF2-40B4-BE49-F238E27FC236}">
                <a16:creationId xmlns:a16="http://schemas.microsoft.com/office/drawing/2014/main" id="{01B617D7-9407-7EB2-CE88-AABE0DDAF237}"/>
              </a:ext>
            </a:extLst>
          </p:cNvPr>
          <p:cNvSpPr>
            <a:spLocks noChangeArrowheads="1"/>
          </p:cNvSpPr>
          <p:nvPr/>
        </p:nvSpPr>
        <p:spPr bwMode="auto">
          <a:xfrm>
            <a:off x="481012" y="1143000"/>
            <a:ext cx="528478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ct val="100000"/>
              </a:spcAft>
              <a:buFontTx/>
              <a:buChar char="•"/>
            </a:pPr>
            <a:r>
              <a:rPr lang="en-US" altLang="en-US" sz="1800" dirty="0">
                <a:latin typeface="Arial" panose="020B0604020202020204" pitchFamily="34" charset="0"/>
              </a:rPr>
              <a:t>These customers represent a disproportionately large amount of the overall revenue for every utility in North America. </a:t>
            </a:r>
          </a:p>
          <a:p>
            <a:pPr eaLnBrk="1" hangingPunct="1">
              <a:lnSpc>
                <a:spcPct val="100000"/>
              </a:lnSpc>
              <a:spcBef>
                <a:spcPct val="0"/>
              </a:spcBef>
              <a:spcAft>
                <a:spcPct val="100000"/>
              </a:spcAft>
              <a:buFontTx/>
              <a:buChar char="•"/>
            </a:pPr>
            <a:r>
              <a:rPr lang="en-US" altLang="en-US" sz="1800" dirty="0">
                <a:latin typeface="Arial" panose="020B0604020202020204" pitchFamily="34" charset="0"/>
              </a:rPr>
              <a:t>For many utilities, the ten percent of their customers who have transformer rated metering services can represent over 70% of their overall revenue.  </a:t>
            </a:r>
          </a:p>
          <a:p>
            <a:pPr eaLnBrk="1" hangingPunct="1">
              <a:lnSpc>
                <a:spcPct val="100000"/>
              </a:lnSpc>
              <a:spcBef>
                <a:spcPct val="0"/>
              </a:spcBef>
              <a:spcAft>
                <a:spcPct val="100000"/>
              </a:spcAft>
              <a:buFontTx/>
              <a:buChar char="•"/>
            </a:pPr>
            <a:r>
              <a:rPr lang="en-US" altLang="en-US" sz="1800" dirty="0">
                <a:latin typeface="Arial" panose="020B0604020202020204" pitchFamily="34" charset="0"/>
              </a:rPr>
              <a:t>While these numbers will vary from utility to utility the basic premise should be the same for all utilities: This is where Meter Services can make the most difference and should focus their efforts.</a:t>
            </a:r>
          </a:p>
          <a:p>
            <a:pPr eaLnBrk="1" hangingPunct="1">
              <a:lnSpc>
                <a:spcPct val="100000"/>
              </a:lnSpc>
              <a:spcBef>
                <a:spcPct val="0"/>
              </a:spcBef>
              <a:spcAft>
                <a:spcPct val="100000"/>
              </a:spcAft>
              <a:buFontTx/>
              <a:buChar char="•"/>
            </a:pPr>
            <a:r>
              <a:rPr lang="en-US" altLang="en-US" sz="1800" dirty="0">
                <a:latin typeface="Arial" panose="020B0604020202020204" pitchFamily="34" charset="0"/>
              </a:rPr>
              <a:t>This is one of the larger benefits that AMI can provide for our Utilities – more time to spend on C&amp;I metering and less on residential metering.</a:t>
            </a:r>
          </a:p>
        </p:txBody>
      </p:sp>
      <p:sp>
        <p:nvSpPr>
          <p:cNvPr id="57350" name="TextBox 4">
            <a:extLst>
              <a:ext uri="{FF2B5EF4-FFF2-40B4-BE49-F238E27FC236}">
                <a16:creationId xmlns:a16="http://schemas.microsoft.com/office/drawing/2014/main" id="{A5825CA6-5CD0-3BD9-1A10-5BB47A1C10E0}"/>
              </a:ext>
            </a:extLst>
          </p:cNvPr>
          <p:cNvSpPr txBox="1">
            <a:spLocks noChangeArrowheads="1"/>
          </p:cNvSpPr>
          <p:nvPr/>
        </p:nvSpPr>
        <p:spPr bwMode="auto">
          <a:xfrm>
            <a:off x="6057900" y="1333500"/>
            <a:ext cx="2628900" cy="1231900"/>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altLang="en-US" b="1" i="1" dirty="0">
                <a:solidFill>
                  <a:schemeClr val="accent6">
                    <a:lumMod val="50000"/>
                  </a:schemeClr>
                </a:solidFill>
                <a:latin typeface="Arial" panose="020B0604020202020204" pitchFamily="34" charset="0"/>
              </a:rPr>
              <a:t>Easy Answer: </a:t>
            </a:r>
            <a:br>
              <a:rPr lang="en-US" altLang="en-US" b="1" i="1" dirty="0">
                <a:solidFill>
                  <a:schemeClr val="accent6">
                    <a:lumMod val="50000"/>
                  </a:schemeClr>
                </a:solidFill>
                <a:latin typeface="Arial" panose="020B0604020202020204" pitchFamily="34" charset="0"/>
              </a:rPr>
            </a:br>
            <a:r>
              <a:rPr lang="en-US" altLang="en-US" b="1" i="1" dirty="0">
                <a:solidFill>
                  <a:schemeClr val="accent6">
                    <a:lumMod val="50000"/>
                  </a:schemeClr>
                </a:solidFill>
                <a:latin typeface="Arial" panose="020B0604020202020204" pitchFamily="34" charset="0"/>
              </a:rPr>
              <a:t>Money.</a:t>
            </a:r>
          </a:p>
          <a:p>
            <a:pPr eaLnBrk="1" hangingPunct="1">
              <a:lnSpc>
                <a:spcPct val="100000"/>
              </a:lnSpc>
              <a:spcBef>
                <a:spcPct val="0"/>
              </a:spcBef>
              <a:buFontTx/>
              <a:buNone/>
              <a:defRPr/>
            </a:pPr>
            <a:endParaRPr lang="en-US" altLang="en-US" sz="1800" dirty="0">
              <a:latin typeface="Arial" panose="020B0604020202020204" pitchFamily="34" charset="0"/>
            </a:endParaRPr>
          </a:p>
        </p:txBody>
      </p:sp>
      <p:pic>
        <p:nvPicPr>
          <p:cNvPr id="57351" name="Picture 2" descr="Image result for money">
            <a:extLst>
              <a:ext uri="{FF2B5EF4-FFF2-40B4-BE49-F238E27FC236}">
                <a16:creationId xmlns:a16="http://schemas.microsoft.com/office/drawing/2014/main" id="{AF13113A-6F7E-E287-B17B-4A91406A3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752" t="7605" r="8876" b="6284"/>
          <a:stretch>
            <a:fillRect/>
          </a:stretch>
        </p:blipFill>
        <p:spPr bwMode="auto">
          <a:xfrm>
            <a:off x="6206464" y="2285345"/>
            <a:ext cx="1556191" cy="229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DFD1B9E9-2B92-C15C-F1D3-670FA3A21A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6792" y="4602979"/>
            <a:ext cx="2531215" cy="18430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D1A149A-66FF-8B51-F108-C788BD01F3DD}"/>
              </a:ext>
            </a:extLst>
          </p:cNvPr>
          <p:cNvSpPr>
            <a:spLocks noGrp="1" noChangeArrowheads="1"/>
          </p:cNvSpPr>
          <p:nvPr>
            <p:ph type="title"/>
          </p:nvPr>
        </p:nvSpPr>
        <p:spPr>
          <a:xfrm>
            <a:off x="1295400" y="-152400"/>
            <a:ext cx="7521575" cy="1295400"/>
          </a:xfrm>
        </p:spPr>
        <p:txBody>
          <a:bodyPr/>
          <a:lstStyle/>
          <a:p>
            <a:pPr eaLnBrk="1" fontAlgn="auto" hangingPunct="1">
              <a:lnSpc>
                <a:spcPts val="2800"/>
              </a:lnSpc>
              <a:spcAft>
                <a:spcPts val="0"/>
              </a:spcAft>
              <a:defRPr/>
            </a:pPr>
            <a:r>
              <a:rPr altLang="en-US" sz="2800" dirty="0"/>
              <a:t>Potential list of tasks to be completed during a Site Verification of a Transformer Rated Metering Site</a:t>
            </a:r>
          </a:p>
        </p:txBody>
      </p:sp>
      <p:sp>
        <p:nvSpPr>
          <p:cNvPr id="5" name="Footer Placeholder 4">
            <a:extLst>
              <a:ext uri="{FF2B5EF4-FFF2-40B4-BE49-F238E27FC236}">
                <a16:creationId xmlns:a16="http://schemas.microsoft.com/office/drawing/2014/main" id="{C6CF2721-E3E9-1B13-B2B3-584C136186C7}"/>
              </a:ext>
            </a:extLst>
          </p:cNvPr>
          <p:cNvSpPr>
            <a:spLocks noGrp="1"/>
          </p:cNvSpPr>
          <p:nvPr>
            <p:ph type="ftr" sz="quarter" idx="3"/>
          </p:nvPr>
        </p:nvSpPr>
        <p:spPr/>
        <p:txBody>
          <a:bodyPr/>
          <a:lstStyle/>
          <a:p>
            <a:r>
              <a:rPr lang="en-US" dirty="0" err="1"/>
              <a:t>tescometering.com</a:t>
            </a:r>
            <a:endParaRPr lang="en-US" dirty="0"/>
          </a:p>
        </p:txBody>
      </p:sp>
      <p:sp>
        <p:nvSpPr>
          <p:cNvPr id="3" name="Rectangle 2">
            <a:extLst>
              <a:ext uri="{FF2B5EF4-FFF2-40B4-BE49-F238E27FC236}">
                <a16:creationId xmlns:a16="http://schemas.microsoft.com/office/drawing/2014/main" id="{A95E5747-8A10-EF55-0625-254D72B448BF}"/>
              </a:ext>
            </a:extLst>
          </p:cNvPr>
          <p:cNvSpPr/>
          <p:nvPr/>
        </p:nvSpPr>
        <p:spPr>
          <a:xfrm>
            <a:off x="457200" y="1550209"/>
            <a:ext cx="5562600" cy="4344988"/>
          </a:xfrm>
          <a:prstGeom prst="rect">
            <a:avLst/>
          </a:prstGeom>
        </p:spPr>
        <p:txBody>
          <a:bodyPr>
            <a:spAutoFit/>
          </a:bodyPr>
          <a:lstStyle/>
          <a:p>
            <a:pPr marL="285750" indent="-285750" eaLnBrk="1" hangingPunct="1">
              <a:lnSpc>
                <a:spcPts val="1680"/>
              </a:lnSpc>
              <a:spcBef>
                <a:spcPts val="163"/>
              </a:spcBef>
              <a:buFont typeface="Arial" panose="020B0604020202020204" pitchFamily="34" charset="0"/>
              <a:buChar char="•"/>
              <a:defRPr/>
            </a:pPr>
            <a:r>
              <a:rPr lang="en-US" altLang="en-US" dirty="0">
                <a:latin typeface="+mn-lt"/>
              </a:rPr>
              <a:t>Double check the meter number, the location the test result and the meter record</a:t>
            </a:r>
          </a:p>
          <a:p>
            <a:pPr eaLnBrk="1" hangingPunct="1">
              <a:lnSpc>
                <a:spcPts val="1680"/>
              </a:lnSpc>
              <a:spcBef>
                <a:spcPts val="163"/>
              </a:spcBef>
              <a:defRPr/>
            </a:pPr>
            <a:endParaRPr lang="en-US" altLang="en-US" dirty="0">
              <a:latin typeface="+mn-lt"/>
            </a:endParaRPr>
          </a:p>
          <a:p>
            <a:pPr marL="285750" indent="-285750" eaLnBrk="1" hangingPunct="1">
              <a:lnSpc>
                <a:spcPts val="1680"/>
              </a:lnSpc>
              <a:spcBef>
                <a:spcPts val="163"/>
              </a:spcBef>
              <a:buFont typeface="Arial" panose="020B0604020202020204" pitchFamily="34" charset="0"/>
              <a:buChar char="•"/>
              <a:defRPr/>
            </a:pPr>
            <a:r>
              <a:rPr lang="en-US" altLang="en-US" dirty="0">
                <a:latin typeface="+mn-lt"/>
              </a:rPr>
              <a:t>Perform a visual safety inspection of the site. This includes utility and customer equipment. Things to look for include intact down ground on pole, properly attached enclosure, unwanted voltage on enclosure, proper trimming and site tidiness (absence of discarded seals, etc.)</a:t>
            </a:r>
          </a:p>
          <a:p>
            <a:pPr eaLnBrk="1" hangingPunct="1">
              <a:lnSpc>
                <a:spcPts val="1680"/>
              </a:lnSpc>
              <a:spcBef>
                <a:spcPts val="163"/>
              </a:spcBef>
              <a:defRPr/>
            </a:pPr>
            <a:endParaRPr lang="en-US" altLang="en-US" dirty="0">
              <a:latin typeface="+mn-lt"/>
            </a:endParaRPr>
          </a:p>
          <a:p>
            <a:pPr marL="285750" indent="-285750" eaLnBrk="1" hangingPunct="1">
              <a:lnSpc>
                <a:spcPts val="1680"/>
              </a:lnSpc>
              <a:spcBef>
                <a:spcPts val="163"/>
              </a:spcBef>
              <a:buFont typeface="Arial" panose="020B0604020202020204" pitchFamily="34" charset="0"/>
              <a:buChar char="•"/>
              <a:defRPr/>
            </a:pPr>
            <a:r>
              <a:rPr lang="en-US" altLang="en-US" dirty="0">
                <a:latin typeface="+mn-lt"/>
              </a:rPr>
              <a:t>Visually inspect for energy diversions (intentional and not). This includes broken or missing wires, jumpers, open test switch, unconnected wires and foreign objects on meters or other metering equipment. Broken or missing wires can seriously cause the under measurement of energy. A simple broken wire on a CT or VT can cause the loss of 1/3 to 1/2 of the registration on either 3 element or 2 element metering, respectively.</a:t>
            </a:r>
          </a:p>
        </p:txBody>
      </p:sp>
      <p:pic>
        <p:nvPicPr>
          <p:cNvPr id="58375" name="Picture 6" descr="Seaboard Welding Supply - Visual Inspection">
            <a:extLst>
              <a:ext uri="{FF2B5EF4-FFF2-40B4-BE49-F238E27FC236}">
                <a16:creationId xmlns:a16="http://schemas.microsoft.com/office/drawing/2014/main" id="{792F47AD-B306-EB97-2D2E-3C10E84D6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619" r="12781"/>
          <a:stretch>
            <a:fillRect/>
          </a:stretch>
        </p:blipFill>
        <p:spPr bwMode="auto">
          <a:xfrm>
            <a:off x="6019800" y="962803"/>
            <a:ext cx="266700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6" descr="What is a Checklist? - Smartpedia - t2informatik">
            <a:extLst>
              <a:ext uri="{FF2B5EF4-FFF2-40B4-BE49-F238E27FC236}">
                <a16:creationId xmlns:a16="http://schemas.microsoft.com/office/drawing/2014/main" id="{581AC8D7-FA00-B7FE-3AFD-088007A98C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775" y="4629857"/>
            <a:ext cx="2362200" cy="16043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827CFA-4FAF-E2C5-7EC5-BB7D695DE72E}"/>
              </a:ext>
            </a:extLst>
          </p:cNvPr>
          <p:cNvSpPr/>
          <p:nvPr/>
        </p:nvSpPr>
        <p:spPr>
          <a:xfrm>
            <a:off x="457200" y="799827"/>
            <a:ext cx="5867400" cy="5894499"/>
          </a:xfrm>
          <a:prstGeom prst="rect">
            <a:avLst/>
          </a:prstGeom>
        </p:spPr>
        <p:txBody>
          <a:bodyPr wrap="square">
            <a:spAutoFit/>
          </a:bodyPr>
          <a:lstStyle/>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Visually check lightning arrestors and transformers for damage or leaks.</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Check for proper grounding and bonding of metering equipment. Poor grounding and bonding practices may result in inaccurate measurements that go undetected for long periods of time. Implementing a single point ground policy and practice can reduce or eliminate this issue.</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Burden test CTs and voltage check </a:t>
            </a:r>
            <a:r>
              <a:rPr lang="en-US" altLang="en-US" sz="1600" dirty="0" err="1">
                <a:latin typeface="+mn-lt"/>
                <a:cs typeface="Arial" panose="020B0604020202020204" pitchFamily="34" charset="0"/>
              </a:rPr>
              <a:t>PTs.</a:t>
            </a:r>
            <a:r>
              <a:rPr lang="en-US" altLang="en-US" sz="1600" dirty="0">
                <a:latin typeface="+mn-lt"/>
                <a:cs typeface="Arial" panose="020B0604020202020204" pitchFamily="34" charset="0"/>
              </a:rPr>
              <a:t> </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Verify service voltage. Stuck regulator or seasonal capacitor </a:t>
            </a:r>
            <a:br>
              <a:rPr lang="en-US" altLang="en-US" sz="1600" dirty="0">
                <a:latin typeface="+mn-lt"/>
                <a:cs typeface="Arial" panose="020B0604020202020204" pitchFamily="34" charset="0"/>
              </a:rPr>
            </a:br>
            <a:r>
              <a:rPr lang="en-US" altLang="en-US" sz="1600" dirty="0">
                <a:latin typeface="+mn-lt"/>
                <a:cs typeface="Arial" panose="020B0604020202020204" pitchFamily="34" charset="0"/>
              </a:rPr>
              <a:t>can impact service voltage.</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Verify the condition of metering control wire. This includes looking for cracks in insulation, broken wires, loose connections, etc. </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Confirm we have a Blondel compliant metering set up</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Compare the test switch wiring with the wiring at the CTs and VTs. Verify CTs and VTs not cross wired. Be sure CTs are grounded in one location (test switch) only. </a:t>
            </a:r>
          </a:p>
          <a:p>
            <a:pPr marL="285750" indent="-285750" eaLnBrk="1" hangingPunct="1">
              <a:lnSpc>
                <a:spcPts val="1680"/>
              </a:lnSpc>
              <a:spcBef>
                <a:spcPts val="163"/>
              </a:spcBef>
              <a:buFont typeface="Arial" panose="020B0604020202020204" pitchFamily="34" charset="0"/>
              <a:buChar char="•"/>
              <a:defRPr/>
            </a:pPr>
            <a:endParaRPr lang="en-US" altLang="en-US" sz="1400" dirty="0">
              <a:latin typeface="+mn-lt"/>
              <a:cs typeface="Arial" panose="020B0604020202020204" pitchFamily="34" charset="0"/>
            </a:endParaRPr>
          </a:p>
        </p:txBody>
      </p:sp>
      <p:sp>
        <p:nvSpPr>
          <p:cNvPr id="7" name="Rectangle 2">
            <a:extLst>
              <a:ext uri="{FF2B5EF4-FFF2-40B4-BE49-F238E27FC236}">
                <a16:creationId xmlns:a16="http://schemas.microsoft.com/office/drawing/2014/main" id="{DEF3DB3F-AC2B-C14B-08C1-1479210C4C3A}"/>
              </a:ext>
            </a:extLst>
          </p:cNvPr>
          <p:cNvSpPr txBox="1">
            <a:spLocks noChangeArrowheads="1"/>
          </p:cNvSpPr>
          <p:nvPr/>
        </p:nvSpPr>
        <p:spPr>
          <a:xfrm>
            <a:off x="1371600" y="103188"/>
            <a:ext cx="7521575" cy="777875"/>
          </a:xfrm>
          <a:prstGeom prst="rect">
            <a:avLst/>
          </a:prstGeom>
        </p:spPr>
        <p:txBody>
          <a:bodyPr anchor="ctr"/>
          <a:lstStyle>
            <a:lvl1pPr algn="r" rtl="0" eaLnBrk="0" fontAlgn="base" hangingPunct="0">
              <a:lnSpc>
                <a:spcPct val="90000"/>
              </a:lnSpc>
              <a:spcBef>
                <a:spcPct val="0"/>
              </a:spcBef>
              <a:spcAft>
                <a:spcPct val="0"/>
              </a:spcAft>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vl2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2pPr>
            <a:lvl3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3pPr>
            <a:lvl4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4pPr>
            <a:lvl5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5pPr>
            <a:lvl6pPr marL="457200" algn="r" rtl="0" fontAlgn="base">
              <a:lnSpc>
                <a:spcPct val="90000"/>
              </a:lnSpc>
              <a:spcBef>
                <a:spcPct val="0"/>
              </a:spcBef>
              <a:spcAft>
                <a:spcPct val="0"/>
              </a:spcAft>
              <a:defRPr sz="4400">
                <a:solidFill>
                  <a:srgbClr val="FF0000"/>
                </a:solidFill>
                <a:latin typeface="Calibri" panose="020F0502020204030204" pitchFamily="34" charset="0"/>
              </a:defRPr>
            </a:lvl6pPr>
            <a:lvl7pPr marL="914400" algn="r" rtl="0" fontAlgn="base">
              <a:lnSpc>
                <a:spcPct val="90000"/>
              </a:lnSpc>
              <a:spcBef>
                <a:spcPct val="0"/>
              </a:spcBef>
              <a:spcAft>
                <a:spcPct val="0"/>
              </a:spcAft>
              <a:defRPr sz="4400">
                <a:solidFill>
                  <a:srgbClr val="FF0000"/>
                </a:solidFill>
                <a:latin typeface="Calibri" panose="020F0502020204030204" pitchFamily="34" charset="0"/>
              </a:defRPr>
            </a:lvl7pPr>
            <a:lvl8pPr marL="1371600" algn="r" rtl="0" fontAlgn="base">
              <a:lnSpc>
                <a:spcPct val="90000"/>
              </a:lnSpc>
              <a:spcBef>
                <a:spcPct val="0"/>
              </a:spcBef>
              <a:spcAft>
                <a:spcPct val="0"/>
              </a:spcAft>
              <a:defRPr sz="4400">
                <a:solidFill>
                  <a:srgbClr val="FF0000"/>
                </a:solidFill>
                <a:latin typeface="Calibri" panose="020F0502020204030204" pitchFamily="34" charset="0"/>
              </a:defRPr>
            </a:lvl8pPr>
            <a:lvl9pPr marL="1828800" algn="r" rtl="0" fontAlgn="base">
              <a:lnSpc>
                <a:spcPct val="90000"/>
              </a:lnSpc>
              <a:spcBef>
                <a:spcPct val="0"/>
              </a:spcBef>
              <a:spcAft>
                <a:spcPct val="0"/>
              </a:spcAft>
              <a:defRPr sz="4400">
                <a:solidFill>
                  <a:srgbClr val="FF0000"/>
                </a:solidFill>
                <a:latin typeface="Calibri" panose="020F0502020204030204" pitchFamily="34" charset="0"/>
              </a:defRPr>
            </a:lvl9pPr>
          </a:lstStyle>
          <a:p>
            <a:pPr eaLnBrk="1" fontAlgn="auto" hangingPunct="1">
              <a:spcAft>
                <a:spcPts val="0"/>
              </a:spcAft>
              <a:defRPr/>
            </a:pPr>
            <a:r>
              <a:rPr altLang="en-US" sz="3600" dirty="0">
                <a:solidFill>
                  <a:srgbClr val="C00000"/>
                </a:solidFill>
              </a:rPr>
              <a:t>Site Verification Checklist </a:t>
            </a:r>
            <a:r>
              <a:rPr altLang="en-US" sz="3000" dirty="0">
                <a:solidFill>
                  <a:srgbClr val="C00000"/>
                </a:solidFill>
              </a:rPr>
              <a:t>(</a:t>
            </a:r>
            <a:r>
              <a:rPr altLang="en-US" sz="3000" dirty="0" err="1">
                <a:solidFill>
                  <a:srgbClr val="C00000"/>
                </a:solidFill>
              </a:rPr>
              <a:t>cont</a:t>
            </a:r>
            <a:r>
              <a:rPr altLang="en-US" sz="3000" dirty="0">
                <a:solidFill>
                  <a:srgbClr val="C00000"/>
                </a:solidFill>
              </a:rPr>
              <a:t>)</a:t>
            </a:r>
          </a:p>
        </p:txBody>
      </p:sp>
      <p:sp>
        <p:nvSpPr>
          <p:cNvPr id="5" name="Footer Placeholder 4">
            <a:extLst>
              <a:ext uri="{FF2B5EF4-FFF2-40B4-BE49-F238E27FC236}">
                <a16:creationId xmlns:a16="http://schemas.microsoft.com/office/drawing/2014/main" id="{E9C1A118-15DA-7654-7BD1-F263C6445442}"/>
              </a:ext>
            </a:extLst>
          </p:cNvPr>
          <p:cNvSpPr>
            <a:spLocks noGrp="1"/>
          </p:cNvSpPr>
          <p:nvPr>
            <p:ph type="ftr" sz="quarter" idx="3"/>
          </p:nvPr>
        </p:nvSpPr>
        <p:spPr/>
        <p:txBody>
          <a:bodyPr/>
          <a:lstStyle/>
          <a:p>
            <a:r>
              <a:rPr lang="en-US" dirty="0" err="1"/>
              <a:t>tescometering.com</a:t>
            </a:r>
            <a:endParaRPr lang="en-US" dirty="0"/>
          </a:p>
        </p:txBody>
      </p:sp>
      <p:pic>
        <p:nvPicPr>
          <p:cNvPr id="1026" name="Picture 2" descr="Value of Visual Inspection | dedicated to Project Controls">
            <a:extLst>
              <a:ext uri="{FF2B5EF4-FFF2-40B4-BE49-F238E27FC236}">
                <a16:creationId xmlns:a16="http://schemas.microsoft.com/office/drawing/2014/main" id="{483F8726-5E12-BE1D-78F9-43CE89832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86000"/>
            <a:ext cx="2590800" cy="16211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What is a Checklist? - Smartpedia - t2informatik">
            <a:extLst>
              <a:ext uri="{FF2B5EF4-FFF2-40B4-BE49-F238E27FC236}">
                <a16:creationId xmlns:a16="http://schemas.microsoft.com/office/drawing/2014/main" id="{179D8384-58C1-D40A-4CCB-E779BB73B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376669"/>
            <a:ext cx="2362200" cy="16043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B4388D1-1F23-AA91-917C-C47CDAC1ECCC}"/>
              </a:ext>
            </a:extLst>
          </p:cNvPr>
          <p:cNvSpPr>
            <a:spLocks noGrp="1" noChangeArrowheads="1"/>
          </p:cNvSpPr>
          <p:nvPr>
            <p:ph type="title"/>
          </p:nvPr>
        </p:nvSpPr>
        <p:spPr>
          <a:xfrm>
            <a:off x="1371600" y="132444"/>
            <a:ext cx="7445375" cy="777875"/>
          </a:xfrm>
        </p:spPr>
        <p:txBody>
          <a:bodyPr/>
          <a:lstStyle/>
          <a:p>
            <a:pPr eaLnBrk="1" fontAlgn="auto" hangingPunct="1">
              <a:spcAft>
                <a:spcPts val="0"/>
              </a:spcAft>
              <a:defRPr/>
            </a:pPr>
            <a:r>
              <a:rPr altLang="en-US" sz="3600" dirty="0"/>
              <a:t>Site Verification Checklist </a:t>
            </a:r>
            <a:r>
              <a:rPr altLang="en-US" sz="3000" dirty="0"/>
              <a:t>(</a:t>
            </a:r>
            <a:r>
              <a:rPr altLang="en-US" sz="3000" dirty="0" err="1"/>
              <a:t>cont</a:t>
            </a:r>
            <a:r>
              <a:rPr altLang="en-US" sz="3000" dirty="0"/>
              <a:t>)</a:t>
            </a:r>
          </a:p>
        </p:txBody>
      </p:sp>
      <p:sp>
        <p:nvSpPr>
          <p:cNvPr id="4" name="Footer Placeholder 3">
            <a:extLst>
              <a:ext uri="{FF2B5EF4-FFF2-40B4-BE49-F238E27FC236}">
                <a16:creationId xmlns:a16="http://schemas.microsoft.com/office/drawing/2014/main" id="{B0A16386-B5C6-5292-F10E-2CDA7C91CE3F}"/>
              </a:ext>
            </a:extLst>
          </p:cNvPr>
          <p:cNvSpPr>
            <a:spLocks noGrp="1"/>
          </p:cNvSpPr>
          <p:nvPr>
            <p:ph type="ftr" sz="quarter" idx="3"/>
          </p:nvPr>
        </p:nvSpPr>
        <p:spPr/>
        <p:txBody>
          <a:bodyPr/>
          <a:lstStyle/>
          <a:p>
            <a:r>
              <a:rPr lang="en-US" dirty="0" err="1"/>
              <a:t>tescometering.com</a:t>
            </a:r>
            <a:endParaRPr lang="en-US" dirty="0"/>
          </a:p>
        </p:txBody>
      </p:sp>
      <p:sp>
        <p:nvSpPr>
          <p:cNvPr id="59396" name="Rectangle 2">
            <a:extLst>
              <a:ext uri="{FF2B5EF4-FFF2-40B4-BE49-F238E27FC236}">
                <a16:creationId xmlns:a16="http://schemas.microsoft.com/office/drawing/2014/main" id="{99659FB3-22DB-D0B9-A2FF-823437F15967}"/>
              </a:ext>
            </a:extLst>
          </p:cNvPr>
          <p:cNvSpPr txBox="1">
            <a:spLocks noChangeArrowheads="1"/>
          </p:cNvSpPr>
          <p:nvPr/>
        </p:nvSpPr>
        <p:spPr bwMode="auto">
          <a:xfrm>
            <a:off x="285750" y="1143000"/>
            <a:ext cx="8401050" cy="4343400"/>
          </a:xfrm>
          <a:prstGeom prst="rect">
            <a:avLst/>
          </a:prstGeom>
          <a:noFill/>
          <a:ln>
            <a:noFill/>
          </a:ln>
          <a:effec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80000"/>
              </a:lnSpc>
              <a:spcBef>
                <a:spcPct val="0"/>
              </a:spcBef>
              <a:buFontTx/>
              <a:buChar char="•"/>
              <a:defRPr/>
            </a:pPr>
            <a:endParaRPr lang="en-US" altLang="en-US" sz="2000" dirty="0">
              <a:latin typeface="+mn-lt"/>
            </a:endParaRPr>
          </a:p>
          <a:p>
            <a:pPr>
              <a:lnSpc>
                <a:spcPct val="80000"/>
              </a:lnSpc>
              <a:spcBef>
                <a:spcPct val="0"/>
              </a:spcBef>
              <a:buFontTx/>
              <a:buChar char="•"/>
              <a:defRPr/>
            </a:pPr>
            <a:r>
              <a:rPr lang="en-US" altLang="en-US" sz="2000" dirty="0">
                <a:latin typeface="+mn-lt"/>
              </a:rPr>
              <a:t>Check for bad test switch by examining voltage at the top and bottom of the switch. Also verify amps using amp probe on both sides of the test switch. Verify neutral connection to cabinet (voltage). </a:t>
            </a:r>
          </a:p>
          <a:p>
            <a:pPr>
              <a:lnSpc>
                <a:spcPct val="80000"/>
              </a:lnSpc>
              <a:spcBef>
                <a:spcPct val="0"/>
              </a:spcBef>
              <a:buFontTx/>
              <a:buChar char="•"/>
              <a:defRPr/>
            </a:pPr>
            <a:endParaRPr lang="en-US" altLang="en-US" sz="2000" dirty="0">
              <a:latin typeface="+mn-lt"/>
            </a:endParaRPr>
          </a:p>
          <a:p>
            <a:pPr>
              <a:lnSpc>
                <a:spcPct val="80000"/>
              </a:lnSpc>
              <a:spcBef>
                <a:spcPct val="0"/>
              </a:spcBef>
              <a:buFontTx/>
              <a:buChar char="•"/>
              <a:defRPr/>
            </a:pPr>
            <a:r>
              <a:rPr lang="en-US" altLang="en-US" sz="2000" dirty="0">
                <a:latin typeface="+mn-lt"/>
              </a:rPr>
              <a:t>Check rotation by closing in one phase at a time at the test switch and observing the phase meter for forward rotation. If forward rotation is not observed measurements may be significantly impacted as the phases could be cancelling each other out, but more importantly could be damaging customer equipment.  </a:t>
            </a:r>
          </a:p>
          <a:p>
            <a:pPr>
              <a:lnSpc>
                <a:spcPct val="80000"/>
              </a:lnSpc>
              <a:spcBef>
                <a:spcPct val="0"/>
              </a:spcBef>
              <a:buFontTx/>
              <a:buChar char="•"/>
              <a:defRPr/>
            </a:pPr>
            <a:endParaRPr lang="en-US" altLang="en-US" sz="1600" dirty="0">
              <a:latin typeface="+mn-lt"/>
            </a:endParaRPr>
          </a:p>
          <a:p>
            <a:pPr>
              <a:lnSpc>
                <a:spcPct val="80000"/>
              </a:lnSpc>
              <a:spcBef>
                <a:spcPct val="20000"/>
              </a:spcBef>
              <a:buFontTx/>
              <a:buNone/>
              <a:defRPr/>
            </a:pPr>
            <a:endParaRPr lang="en-US" altLang="en-US" sz="1400" dirty="0">
              <a:latin typeface="Arial" panose="020B0604020202020204" pitchFamily="34" charset="0"/>
            </a:endParaRPr>
          </a:p>
        </p:txBody>
      </p:sp>
      <p:pic>
        <p:nvPicPr>
          <p:cNvPr id="3" name="Picture 2" descr="A group of metal clamps&#10;&#10;Description automatically generated">
            <a:extLst>
              <a:ext uri="{FF2B5EF4-FFF2-40B4-BE49-F238E27FC236}">
                <a16:creationId xmlns:a16="http://schemas.microsoft.com/office/drawing/2014/main" id="{B43313B5-B822-6E40-3D11-7CDDC9AE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0775" y="3679165"/>
            <a:ext cx="4191000" cy="2858676"/>
          </a:xfrm>
          <a:prstGeom prst="rect">
            <a:avLst/>
          </a:prstGeom>
        </p:spPr>
      </p:pic>
    </p:spTree>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TESCO Template 2024_FINAL</Template>
  <TotalTime>3585</TotalTime>
  <Words>1587</Words>
  <Application>Microsoft Office PowerPoint</Application>
  <PresentationFormat>On-screen Show (4:3)</PresentationFormat>
  <Paragraphs>180</Paragraphs>
  <Slides>20</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Times New Roman</vt:lpstr>
      <vt:lpstr>TESCO Template</vt:lpstr>
      <vt:lpstr>Chart</vt:lpstr>
      <vt:lpstr>Site Verification – Protocols &amp; Tools for Complex Metering Installations</vt:lpstr>
      <vt:lpstr>Premise</vt:lpstr>
      <vt:lpstr>Field Testing</vt:lpstr>
      <vt:lpstr>Electronic Meters – New Failure Modes Require New Testing and Inspection Methods</vt:lpstr>
      <vt:lpstr>Best Practices</vt:lpstr>
      <vt:lpstr>Site Verification: Why should we invest our limited meter service resources here</vt:lpstr>
      <vt:lpstr>Potential list of tasks to be completed during a Site Verification of a Transformer Rated Metering Site</vt:lpstr>
      <vt:lpstr>PowerPoint Presentation</vt:lpstr>
      <vt:lpstr>Site Verification Checklist (cont)</vt:lpstr>
      <vt:lpstr>Site Verification Checklist (cont)</vt:lpstr>
      <vt:lpstr>Site Verification Checklist (cont)</vt:lpstr>
      <vt:lpstr>Shop Testing </vt:lpstr>
      <vt:lpstr>Testing Frequency &amp; Cost </vt:lpstr>
      <vt:lpstr>Best Practices </vt:lpstr>
      <vt:lpstr>Once the box is Open Issues to Look For</vt:lpstr>
      <vt:lpstr>Tools</vt:lpstr>
      <vt:lpstr>PowerPoint Presentation</vt:lpstr>
      <vt:lpstr>Periodic Site Inspections…..</vt:lpstr>
      <vt:lpstr>Most Importantly…</vt:lpstr>
      <vt:lpstr>Questions and Discussion</vt:lpstr>
    </vt:vector>
  </TitlesOfParts>
  <Company>Advent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Ujjay Brawley</cp:lastModifiedBy>
  <cp:revision>65</cp:revision>
  <dcterms:created xsi:type="dcterms:W3CDTF">2012-09-24T21:06:00Z</dcterms:created>
  <dcterms:modified xsi:type="dcterms:W3CDTF">2024-06-14T17:17:00Z</dcterms:modified>
</cp:coreProperties>
</file>