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98" r:id="rId4"/>
  </p:sldMasterIdLst>
  <p:notesMasterIdLst>
    <p:notesMasterId r:id="rId34"/>
  </p:notesMasterIdLst>
  <p:handoutMasterIdLst>
    <p:handoutMasterId r:id="rId35"/>
  </p:handoutMasterIdLst>
  <p:sldIdLst>
    <p:sldId id="256" r:id="rId5"/>
    <p:sldId id="356" r:id="rId6"/>
    <p:sldId id="399" r:id="rId7"/>
    <p:sldId id="419" r:id="rId8"/>
    <p:sldId id="420" r:id="rId9"/>
    <p:sldId id="422" r:id="rId10"/>
    <p:sldId id="376" r:id="rId11"/>
    <p:sldId id="402" r:id="rId12"/>
    <p:sldId id="403" r:id="rId13"/>
    <p:sldId id="393" r:id="rId14"/>
    <p:sldId id="405" r:id="rId15"/>
    <p:sldId id="394" r:id="rId16"/>
    <p:sldId id="395" r:id="rId17"/>
    <p:sldId id="406" r:id="rId18"/>
    <p:sldId id="407" r:id="rId19"/>
    <p:sldId id="408" r:id="rId20"/>
    <p:sldId id="384" r:id="rId21"/>
    <p:sldId id="385" r:id="rId22"/>
    <p:sldId id="386" r:id="rId23"/>
    <p:sldId id="387" r:id="rId24"/>
    <p:sldId id="388" r:id="rId25"/>
    <p:sldId id="389" r:id="rId26"/>
    <p:sldId id="409" r:id="rId27"/>
    <p:sldId id="410" r:id="rId28"/>
    <p:sldId id="411" r:id="rId29"/>
    <p:sldId id="412" r:id="rId30"/>
    <p:sldId id="413" r:id="rId31"/>
    <p:sldId id="354" r:id="rId32"/>
    <p:sldId id="470" r:id="rId33"/>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66"/>
    <a:srgbClr val="0033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74A7B0-5B98-AB40-976F-5EEFE53D9C03}" v="2" dt="2023-06-12T11:06:28.8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p:cViewPr varScale="1">
        <p:scale>
          <a:sx n="106" d="100"/>
          <a:sy n="106" d="100"/>
        </p:scale>
        <p:origin x="176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89"/>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0" y="0"/>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defTabSz="925513">
              <a:defRPr sz="1200">
                <a:latin typeface="Times New Roman" pitchFamily="18" charset="0"/>
              </a:defRPr>
            </a:lvl1pPr>
          </a:lstStyle>
          <a:p>
            <a:pPr>
              <a:defRPr/>
            </a:pPr>
            <a:endParaRPr lang="en-US" altLang="en-US" dirty="0"/>
          </a:p>
        </p:txBody>
      </p:sp>
      <p:sp>
        <p:nvSpPr>
          <p:cNvPr id="95235" name="Rectangle 3"/>
          <p:cNvSpPr>
            <a:spLocks noGrp="1" noChangeArrowheads="1"/>
          </p:cNvSpPr>
          <p:nvPr>
            <p:ph type="dt" sz="quarter" idx="1"/>
          </p:nvPr>
        </p:nvSpPr>
        <p:spPr bwMode="auto">
          <a:xfrm>
            <a:off x="3938588" y="0"/>
            <a:ext cx="301148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algn="r" defTabSz="925513">
              <a:defRPr sz="1200">
                <a:latin typeface="Times New Roman" pitchFamily="18" charset="0"/>
              </a:defRPr>
            </a:lvl1pPr>
          </a:lstStyle>
          <a:p>
            <a:pPr>
              <a:defRPr/>
            </a:pPr>
            <a:endParaRPr lang="en-US" altLang="en-US" dirty="0"/>
          </a:p>
        </p:txBody>
      </p:sp>
      <p:sp>
        <p:nvSpPr>
          <p:cNvPr id="95236" name="Rectangle 4"/>
          <p:cNvSpPr>
            <a:spLocks noGrp="1" noChangeArrowheads="1"/>
          </p:cNvSpPr>
          <p:nvPr>
            <p:ph type="ftr" sz="quarter" idx="2"/>
          </p:nvPr>
        </p:nvSpPr>
        <p:spPr bwMode="auto">
          <a:xfrm>
            <a:off x="0" y="8774113"/>
            <a:ext cx="3011488"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defTabSz="925513">
              <a:defRPr sz="1200">
                <a:latin typeface="Times New Roman" pitchFamily="18" charset="0"/>
              </a:defRPr>
            </a:lvl1pPr>
          </a:lstStyle>
          <a:p>
            <a:pPr>
              <a:defRPr/>
            </a:pPr>
            <a:endParaRPr lang="en-US" altLang="en-US" dirty="0"/>
          </a:p>
        </p:txBody>
      </p:sp>
      <p:sp>
        <p:nvSpPr>
          <p:cNvPr id="95237" name="Rectangle 5"/>
          <p:cNvSpPr>
            <a:spLocks noGrp="1" noChangeArrowheads="1"/>
          </p:cNvSpPr>
          <p:nvPr>
            <p:ph type="sldNum" sz="quarter" idx="3"/>
          </p:nvPr>
        </p:nvSpPr>
        <p:spPr bwMode="auto">
          <a:xfrm>
            <a:off x="3938588" y="8774113"/>
            <a:ext cx="3011487"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algn="r" defTabSz="925513">
              <a:defRPr sz="1200">
                <a:latin typeface="Times New Roman" pitchFamily="18" charset="0"/>
              </a:defRPr>
            </a:lvl1pPr>
          </a:lstStyle>
          <a:p>
            <a:pPr>
              <a:defRPr/>
            </a:pPr>
            <a:fld id="{8E8BF11D-70EE-4B1A-9791-1DD230BD9763}" type="slidenum">
              <a:rPr lang="en-US" altLang="en-US"/>
              <a:pPr>
                <a:defRPr/>
              </a:pPr>
              <a:t>‹#›</a:t>
            </a:fld>
            <a:endParaRPr lang="en-US" altLang="en-US" dirty="0"/>
          </a:p>
        </p:txBody>
      </p:sp>
    </p:spTree>
    <p:extLst>
      <p:ext uri="{BB962C8B-B14F-4D97-AF65-F5344CB8AC3E}">
        <p14:creationId xmlns:p14="http://schemas.microsoft.com/office/powerpoint/2010/main" val="1092679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defTabSz="925513">
              <a:spcBef>
                <a:spcPct val="0"/>
              </a:spcBef>
              <a:defRPr sz="1200">
                <a:solidFill>
                  <a:schemeClr val="tx1"/>
                </a:solidFill>
                <a:latin typeface="Arial" charset="0"/>
              </a:defRPr>
            </a:lvl1pPr>
          </a:lstStyle>
          <a:p>
            <a:pPr>
              <a:defRPr/>
            </a:pPr>
            <a:endParaRPr lang="ru-RU" altLang="en-US"/>
          </a:p>
        </p:txBody>
      </p:sp>
      <p:sp>
        <p:nvSpPr>
          <p:cNvPr id="2051" name="Rectangle 3"/>
          <p:cNvSpPr>
            <a:spLocks noGrp="1" noChangeArrowheads="1"/>
          </p:cNvSpPr>
          <p:nvPr>
            <p:ph type="dt" idx="1"/>
          </p:nvPr>
        </p:nvSpPr>
        <p:spPr bwMode="auto">
          <a:xfrm>
            <a:off x="3937000" y="0"/>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algn="r" defTabSz="925513">
              <a:spcBef>
                <a:spcPct val="0"/>
              </a:spcBef>
              <a:defRPr sz="1200">
                <a:solidFill>
                  <a:schemeClr val="tx1"/>
                </a:solidFill>
                <a:latin typeface="Arial" charset="0"/>
              </a:defRPr>
            </a:lvl1pPr>
          </a:lstStyle>
          <a:p>
            <a:pPr>
              <a:defRPr/>
            </a:pPr>
            <a:endParaRPr lang="ru-RU" altLang="en-US"/>
          </a:p>
        </p:txBody>
      </p:sp>
      <p:sp>
        <p:nvSpPr>
          <p:cNvPr id="29700" name="Rectangle 4"/>
          <p:cNvSpPr>
            <a:spLocks noGrp="1" noRot="1" noChangeAspect="1" noChangeArrowheads="1" noTextEdit="1"/>
          </p:cNvSpPr>
          <p:nvPr>
            <p:ph type="sldImg" idx="2"/>
          </p:nvPr>
        </p:nvSpPr>
        <p:spPr bwMode="auto">
          <a:xfrm>
            <a:off x="1166813" y="693738"/>
            <a:ext cx="4616450" cy="346233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695325" y="4387850"/>
            <a:ext cx="5559425" cy="415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p>
            <a:pPr lvl="0"/>
            <a:r>
              <a:rPr lang="ru-RU" altLang="en-US" noProof="0"/>
              <a:t>Click to edit Master text styles</a:t>
            </a:r>
          </a:p>
          <a:p>
            <a:pPr lvl="1"/>
            <a:r>
              <a:rPr lang="ru-RU" altLang="en-US" noProof="0"/>
              <a:t>Second level</a:t>
            </a:r>
          </a:p>
          <a:p>
            <a:pPr lvl="2"/>
            <a:r>
              <a:rPr lang="ru-RU" altLang="en-US" noProof="0"/>
              <a:t>Third level</a:t>
            </a:r>
          </a:p>
          <a:p>
            <a:pPr lvl="3"/>
            <a:r>
              <a:rPr lang="ru-RU" altLang="en-US" noProof="0"/>
              <a:t>Fourth level</a:t>
            </a:r>
          </a:p>
          <a:p>
            <a:pPr lvl="4"/>
            <a:r>
              <a:rPr lang="ru-RU" altLang="en-US" noProof="0"/>
              <a:t>Fifth level</a:t>
            </a:r>
          </a:p>
        </p:txBody>
      </p:sp>
      <p:sp>
        <p:nvSpPr>
          <p:cNvPr id="2054" name="Rectangle 6"/>
          <p:cNvSpPr>
            <a:spLocks noGrp="1" noChangeArrowheads="1"/>
          </p:cNvSpPr>
          <p:nvPr>
            <p:ph type="ftr" sz="quarter" idx="4"/>
          </p:nvPr>
        </p:nvSpPr>
        <p:spPr bwMode="auto">
          <a:xfrm>
            <a:off x="0" y="8774113"/>
            <a:ext cx="301148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defTabSz="925513">
              <a:spcBef>
                <a:spcPct val="0"/>
              </a:spcBef>
              <a:defRPr sz="1200">
                <a:solidFill>
                  <a:schemeClr val="tx1"/>
                </a:solidFill>
                <a:latin typeface="Arial" charset="0"/>
              </a:defRPr>
            </a:lvl1pPr>
          </a:lstStyle>
          <a:p>
            <a:pPr>
              <a:defRPr/>
            </a:pPr>
            <a:endParaRPr lang="ru-RU" altLang="en-US"/>
          </a:p>
        </p:txBody>
      </p:sp>
      <p:sp>
        <p:nvSpPr>
          <p:cNvPr id="2055" name="Rectangle 7"/>
          <p:cNvSpPr>
            <a:spLocks noGrp="1" noChangeArrowheads="1"/>
          </p:cNvSpPr>
          <p:nvPr>
            <p:ph type="sldNum" sz="quarter" idx="5"/>
          </p:nvPr>
        </p:nvSpPr>
        <p:spPr bwMode="auto">
          <a:xfrm>
            <a:off x="3937000" y="8774113"/>
            <a:ext cx="301148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algn="r" defTabSz="925513">
              <a:spcBef>
                <a:spcPct val="0"/>
              </a:spcBef>
              <a:defRPr sz="1200">
                <a:solidFill>
                  <a:schemeClr val="tx1"/>
                </a:solidFill>
                <a:latin typeface="Arial" charset="0"/>
              </a:defRPr>
            </a:lvl1pPr>
          </a:lstStyle>
          <a:p>
            <a:pPr>
              <a:defRPr/>
            </a:pPr>
            <a:fld id="{13E6DDF0-1D55-4C73-9775-6A02CCEAADA5}" type="slidenum">
              <a:rPr lang="ru-RU" altLang="en-US"/>
              <a:pPr>
                <a:defRPr/>
              </a:pPr>
              <a:t>‹#›</a:t>
            </a:fld>
            <a:endParaRPr lang="ru-RU" altLang="en-US"/>
          </a:p>
        </p:txBody>
      </p:sp>
    </p:spTree>
    <p:extLst>
      <p:ext uri="{BB962C8B-B14F-4D97-AF65-F5344CB8AC3E}">
        <p14:creationId xmlns:p14="http://schemas.microsoft.com/office/powerpoint/2010/main" val="3509266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50443" indent="-287538">
              <a:spcBef>
                <a:spcPct val="30000"/>
              </a:spcBef>
              <a:defRPr sz="1200">
                <a:solidFill>
                  <a:schemeClr val="tx1"/>
                </a:solidFill>
                <a:latin typeface="Arial" charset="0"/>
              </a:defRPr>
            </a:lvl2pPr>
            <a:lvl3pPr marL="1154893" indent="-230662">
              <a:spcBef>
                <a:spcPct val="30000"/>
              </a:spcBef>
              <a:defRPr sz="1200">
                <a:solidFill>
                  <a:schemeClr val="tx1"/>
                </a:solidFill>
                <a:latin typeface="Arial" charset="0"/>
              </a:defRPr>
            </a:lvl3pPr>
            <a:lvl4pPr marL="1617797" indent="-230662">
              <a:spcBef>
                <a:spcPct val="30000"/>
              </a:spcBef>
              <a:defRPr sz="1200">
                <a:solidFill>
                  <a:schemeClr val="tx1"/>
                </a:solidFill>
                <a:latin typeface="Arial" charset="0"/>
              </a:defRPr>
            </a:lvl4pPr>
            <a:lvl5pPr marL="2080702" indent="-230662">
              <a:spcBef>
                <a:spcPct val="30000"/>
              </a:spcBef>
              <a:defRPr sz="1200">
                <a:solidFill>
                  <a:schemeClr val="tx1"/>
                </a:solidFill>
                <a:latin typeface="Arial" charset="0"/>
              </a:defRPr>
            </a:lvl5pPr>
            <a:lvl6pPr marL="2535708" indent="-230662" eaLnBrk="0" fontAlgn="base" hangingPunct="0">
              <a:spcBef>
                <a:spcPct val="30000"/>
              </a:spcBef>
              <a:spcAft>
                <a:spcPct val="0"/>
              </a:spcAft>
              <a:defRPr sz="1200">
                <a:solidFill>
                  <a:schemeClr val="tx1"/>
                </a:solidFill>
                <a:latin typeface="Arial" charset="0"/>
              </a:defRPr>
            </a:lvl6pPr>
            <a:lvl7pPr marL="2990713" indent="-230662" eaLnBrk="0" fontAlgn="base" hangingPunct="0">
              <a:spcBef>
                <a:spcPct val="30000"/>
              </a:spcBef>
              <a:spcAft>
                <a:spcPct val="0"/>
              </a:spcAft>
              <a:defRPr sz="1200">
                <a:solidFill>
                  <a:schemeClr val="tx1"/>
                </a:solidFill>
                <a:latin typeface="Arial" charset="0"/>
              </a:defRPr>
            </a:lvl7pPr>
            <a:lvl8pPr marL="3445719" indent="-230662" eaLnBrk="0" fontAlgn="base" hangingPunct="0">
              <a:spcBef>
                <a:spcPct val="30000"/>
              </a:spcBef>
              <a:spcAft>
                <a:spcPct val="0"/>
              </a:spcAft>
              <a:defRPr sz="1200">
                <a:solidFill>
                  <a:schemeClr val="tx1"/>
                </a:solidFill>
                <a:latin typeface="Arial" charset="0"/>
              </a:defRPr>
            </a:lvl8pPr>
            <a:lvl9pPr marL="3900724" indent="-230662" eaLnBrk="0" fontAlgn="base" hangingPunct="0">
              <a:spcBef>
                <a:spcPct val="30000"/>
              </a:spcBef>
              <a:spcAft>
                <a:spcPct val="0"/>
              </a:spcAft>
              <a:defRPr sz="1200">
                <a:solidFill>
                  <a:schemeClr val="tx1"/>
                </a:solidFill>
                <a:latin typeface="Arial" charset="0"/>
              </a:defRPr>
            </a:lvl9pPr>
          </a:lstStyle>
          <a:p>
            <a:pPr>
              <a:spcBef>
                <a:spcPct val="0"/>
              </a:spcBef>
            </a:pPr>
            <a:fld id="{958066B4-364A-4BE8-B589-361E4041CB60}" type="slidenum">
              <a:rPr lang="en-US" altLang="en-US" smtClean="0"/>
              <a:pPr>
                <a:spcBef>
                  <a:spcPct val="0"/>
                </a:spcBef>
              </a:pPr>
              <a:t>4</a:t>
            </a:fld>
            <a:endParaRPr lang="en-US" altLang="en-US" dirty="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50443" indent="-287538">
              <a:spcBef>
                <a:spcPct val="30000"/>
              </a:spcBef>
              <a:defRPr sz="1200">
                <a:solidFill>
                  <a:schemeClr val="tx1"/>
                </a:solidFill>
                <a:latin typeface="Arial" charset="0"/>
              </a:defRPr>
            </a:lvl2pPr>
            <a:lvl3pPr marL="1154893" indent="-230662">
              <a:spcBef>
                <a:spcPct val="30000"/>
              </a:spcBef>
              <a:defRPr sz="1200">
                <a:solidFill>
                  <a:schemeClr val="tx1"/>
                </a:solidFill>
                <a:latin typeface="Arial" charset="0"/>
              </a:defRPr>
            </a:lvl3pPr>
            <a:lvl4pPr marL="1617797" indent="-230662">
              <a:spcBef>
                <a:spcPct val="30000"/>
              </a:spcBef>
              <a:defRPr sz="1200">
                <a:solidFill>
                  <a:schemeClr val="tx1"/>
                </a:solidFill>
                <a:latin typeface="Arial" charset="0"/>
              </a:defRPr>
            </a:lvl4pPr>
            <a:lvl5pPr marL="2080702" indent="-230662">
              <a:spcBef>
                <a:spcPct val="30000"/>
              </a:spcBef>
              <a:defRPr sz="1200">
                <a:solidFill>
                  <a:schemeClr val="tx1"/>
                </a:solidFill>
                <a:latin typeface="Arial" charset="0"/>
              </a:defRPr>
            </a:lvl5pPr>
            <a:lvl6pPr marL="2535708" indent="-230662" eaLnBrk="0" fontAlgn="base" hangingPunct="0">
              <a:spcBef>
                <a:spcPct val="30000"/>
              </a:spcBef>
              <a:spcAft>
                <a:spcPct val="0"/>
              </a:spcAft>
              <a:defRPr sz="1200">
                <a:solidFill>
                  <a:schemeClr val="tx1"/>
                </a:solidFill>
                <a:latin typeface="Arial" charset="0"/>
              </a:defRPr>
            </a:lvl6pPr>
            <a:lvl7pPr marL="2990713" indent="-230662" eaLnBrk="0" fontAlgn="base" hangingPunct="0">
              <a:spcBef>
                <a:spcPct val="30000"/>
              </a:spcBef>
              <a:spcAft>
                <a:spcPct val="0"/>
              </a:spcAft>
              <a:defRPr sz="1200">
                <a:solidFill>
                  <a:schemeClr val="tx1"/>
                </a:solidFill>
                <a:latin typeface="Arial" charset="0"/>
              </a:defRPr>
            </a:lvl7pPr>
            <a:lvl8pPr marL="3445719" indent="-230662" eaLnBrk="0" fontAlgn="base" hangingPunct="0">
              <a:spcBef>
                <a:spcPct val="30000"/>
              </a:spcBef>
              <a:spcAft>
                <a:spcPct val="0"/>
              </a:spcAft>
              <a:defRPr sz="1200">
                <a:solidFill>
                  <a:schemeClr val="tx1"/>
                </a:solidFill>
                <a:latin typeface="Arial" charset="0"/>
              </a:defRPr>
            </a:lvl8pPr>
            <a:lvl9pPr marL="3900724" indent="-230662" eaLnBrk="0" fontAlgn="base" hangingPunct="0">
              <a:spcBef>
                <a:spcPct val="30000"/>
              </a:spcBef>
              <a:spcAft>
                <a:spcPct val="0"/>
              </a:spcAft>
              <a:defRPr sz="1200">
                <a:solidFill>
                  <a:schemeClr val="tx1"/>
                </a:solidFill>
                <a:latin typeface="Arial" charset="0"/>
              </a:defRPr>
            </a:lvl9pPr>
          </a:lstStyle>
          <a:p>
            <a:pPr>
              <a:spcBef>
                <a:spcPct val="0"/>
              </a:spcBef>
            </a:pPr>
            <a:fld id="{7A00EA21-504F-4336-AED0-82775EDF60F6}" type="slidenum">
              <a:rPr lang="en-US" altLang="en-US" smtClean="0"/>
              <a:pPr>
                <a:spcBef>
                  <a:spcPct val="0"/>
                </a:spcBef>
              </a:pPr>
              <a:t>5</a:t>
            </a:fld>
            <a:endParaRPr lang="en-US" altLang="en-US" dirty="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lgn="l" defTabSz="925513" eaLnBrk="0" hangingPunct="0">
              <a:defRPr sz="1200">
                <a:solidFill>
                  <a:schemeClr val="tx1"/>
                </a:solidFill>
                <a:latin typeface="Arial" pitchFamily="34" charset="0"/>
              </a:defRPr>
            </a:lvl1pPr>
            <a:lvl2pPr marL="742950" indent="-285750" algn="l" defTabSz="925513" eaLnBrk="0" hangingPunct="0">
              <a:defRPr sz="1200">
                <a:solidFill>
                  <a:schemeClr val="tx1"/>
                </a:solidFill>
                <a:latin typeface="Arial" pitchFamily="34" charset="0"/>
              </a:defRPr>
            </a:lvl2pPr>
            <a:lvl3pPr marL="1143000" indent="-228600" algn="l" defTabSz="925513" eaLnBrk="0" hangingPunct="0">
              <a:defRPr sz="1200">
                <a:solidFill>
                  <a:schemeClr val="tx1"/>
                </a:solidFill>
                <a:latin typeface="Arial" pitchFamily="34" charset="0"/>
              </a:defRPr>
            </a:lvl3pPr>
            <a:lvl4pPr marL="1600200" indent="-228600" algn="l" defTabSz="925513" eaLnBrk="0" hangingPunct="0">
              <a:defRPr sz="1200">
                <a:solidFill>
                  <a:schemeClr val="tx1"/>
                </a:solidFill>
                <a:latin typeface="Arial" pitchFamily="34" charset="0"/>
              </a:defRPr>
            </a:lvl4pPr>
            <a:lvl5pPr marL="2057400" indent="-228600" algn="l" defTabSz="925513" eaLnBrk="0" hangingPunct="0">
              <a:defRPr sz="1200">
                <a:solidFill>
                  <a:schemeClr val="tx1"/>
                </a:solidFill>
                <a:latin typeface="Arial" pitchFamily="34" charset="0"/>
              </a:defRPr>
            </a:lvl5pPr>
            <a:lvl6pPr marL="2514600" indent="-228600" defTabSz="925513" eaLnBrk="0" fontAlgn="base" hangingPunct="0">
              <a:spcBef>
                <a:spcPct val="30000"/>
              </a:spcBef>
              <a:spcAft>
                <a:spcPct val="0"/>
              </a:spcAft>
              <a:defRPr sz="1200">
                <a:solidFill>
                  <a:schemeClr val="tx1"/>
                </a:solidFill>
                <a:latin typeface="Arial" pitchFamily="34" charset="0"/>
              </a:defRPr>
            </a:lvl6pPr>
            <a:lvl7pPr marL="2971800" indent="-228600" defTabSz="925513" eaLnBrk="0" fontAlgn="base" hangingPunct="0">
              <a:spcBef>
                <a:spcPct val="30000"/>
              </a:spcBef>
              <a:spcAft>
                <a:spcPct val="0"/>
              </a:spcAft>
              <a:defRPr sz="1200">
                <a:solidFill>
                  <a:schemeClr val="tx1"/>
                </a:solidFill>
                <a:latin typeface="Arial" pitchFamily="34" charset="0"/>
              </a:defRPr>
            </a:lvl7pPr>
            <a:lvl8pPr marL="3429000" indent="-228600" defTabSz="925513" eaLnBrk="0" fontAlgn="base" hangingPunct="0">
              <a:spcBef>
                <a:spcPct val="30000"/>
              </a:spcBef>
              <a:spcAft>
                <a:spcPct val="0"/>
              </a:spcAft>
              <a:defRPr sz="1200">
                <a:solidFill>
                  <a:schemeClr val="tx1"/>
                </a:solidFill>
                <a:latin typeface="Arial" pitchFamily="34" charset="0"/>
              </a:defRPr>
            </a:lvl8pPr>
            <a:lvl9pPr marL="3886200" indent="-228600" defTabSz="925513" eaLnBrk="0" fontAlgn="base" hangingPunct="0">
              <a:spcBef>
                <a:spcPct val="30000"/>
              </a:spcBef>
              <a:spcAft>
                <a:spcPct val="0"/>
              </a:spcAft>
              <a:defRPr sz="1200">
                <a:solidFill>
                  <a:schemeClr val="tx1"/>
                </a:solidFill>
                <a:latin typeface="Arial" pitchFamily="34" charset="0"/>
              </a:defRPr>
            </a:lvl9pPr>
          </a:lstStyle>
          <a:p>
            <a:pPr algn="r" eaLnBrk="1" hangingPunct="1"/>
            <a:fld id="{8049FD43-9CF3-4929-92ED-CAD31DCB0854}" type="slidenum">
              <a:rPr lang="ru-RU" altLang="en-US" smtClean="0"/>
              <a:pPr algn="r" eaLnBrk="1" hangingPunct="1"/>
              <a:t>28</a:t>
            </a:fld>
            <a:endParaRPr lang="ru-RU" altLang="en-US"/>
          </a:p>
        </p:txBody>
      </p:sp>
      <p:sp>
        <p:nvSpPr>
          <p:cNvPr id="38915" name="Rectangle 2"/>
          <p:cNvSpPr>
            <a:spLocks noGrp="1" noRot="1" noChangeAspect="1" noChangeArrowheads="1" noTextEdit="1"/>
          </p:cNvSpPr>
          <p:nvPr>
            <p:ph type="sldImg"/>
          </p:nvPr>
        </p:nvSpPr>
        <p:spPr>
          <a:xfrm>
            <a:off x="1166813" y="692150"/>
            <a:ext cx="4618037" cy="3463925"/>
          </a:xfrm>
          <a:ln/>
        </p:spPr>
      </p:sp>
      <p:sp>
        <p:nvSpPr>
          <p:cNvPr id="38916" name="Rectangle 3"/>
          <p:cNvSpPr>
            <a:spLocks noGrp="1" noChangeArrowheads="1"/>
          </p:cNvSpPr>
          <p:nvPr>
            <p:ph type="body" idx="1"/>
          </p:nvPr>
        </p:nvSpPr>
        <p:spPr>
          <a:xfrm>
            <a:off x="695325" y="4387850"/>
            <a:ext cx="5559425" cy="4156075"/>
          </a:xfrm>
          <a:noFill/>
        </p:spPr>
        <p:txBody>
          <a:bodyPr/>
          <a:lstStyle/>
          <a:p>
            <a:pPr eaLnBrk="1" hangingPunct="1"/>
            <a:endParaRPr lang="en-US" altLang="en-US" dirty="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A building with a tower&#10;&#10;Description automatically generated">
            <a:extLst>
              <a:ext uri="{FF2B5EF4-FFF2-40B4-BE49-F238E27FC236}">
                <a16:creationId xmlns:a16="http://schemas.microsoft.com/office/drawing/2014/main" id="{F77047B3-F3DD-E46C-8FBD-2018A2CC3A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253" y="0"/>
            <a:ext cx="2335427" cy="6858000"/>
          </a:xfrm>
          <a:prstGeom prst="rect">
            <a:avLst/>
          </a:prstGeom>
        </p:spPr>
      </p:pic>
      <p:sp>
        <p:nvSpPr>
          <p:cNvPr id="2" name="Title 1"/>
          <p:cNvSpPr>
            <a:spLocks noGrp="1"/>
          </p:cNvSpPr>
          <p:nvPr>
            <p:ph type="ctrTitle"/>
          </p:nvPr>
        </p:nvSpPr>
        <p:spPr>
          <a:xfrm>
            <a:off x="2072174" y="1952367"/>
            <a:ext cx="7071826" cy="1557595"/>
          </a:xfrm>
        </p:spPr>
        <p:txBody>
          <a:bodyPr anchor="b">
            <a:normAutofit/>
          </a:bodyPr>
          <a:lstStyle>
            <a:lvl1pPr algn="ctr">
              <a:defRPr lang="en-US" sz="7200" b="1" kern="1200" dirty="0" smtClean="0">
                <a:solidFill>
                  <a:srgbClr val="E41937"/>
                </a:solidFill>
                <a:latin typeface="Calibri" panose="020F0502020204030204" pitchFamily="34" charset="0"/>
                <a:ea typeface="+mn-ea"/>
                <a:cs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072174" y="3509965"/>
            <a:ext cx="7071826" cy="674859"/>
          </a:xfrm>
        </p:spPr>
        <p:txBody>
          <a:bodyPr>
            <a:noAutofit/>
          </a:bodyPr>
          <a:lstStyle>
            <a:lvl1pPr marL="0" indent="0" algn="ctr">
              <a:buNone/>
              <a:defRPr lang="en-US" sz="5400" kern="120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Rectangle 3">
            <a:extLst>
              <a:ext uri="{FF2B5EF4-FFF2-40B4-BE49-F238E27FC236}">
                <a16:creationId xmlns:a16="http://schemas.microsoft.com/office/drawing/2014/main" id="{80EE48A7-EDD1-9928-3AF4-97BF1B7DBE5B}"/>
              </a:ext>
            </a:extLst>
          </p:cNvPr>
          <p:cNvSpPr/>
          <p:nvPr/>
        </p:nvSpPr>
        <p:spPr>
          <a:xfrm>
            <a:off x="2072175" y="762002"/>
            <a:ext cx="6690826" cy="3803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descr="A red and black logo&#10;&#10;Description automatically generated">
            <a:extLst>
              <a:ext uri="{FF2B5EF4-FFF2-40B4-BE49-F238E27FC236}">
                <a16:creationId xmlns:a16="http://schemas.microsoft.com/office/drawing/2014/main" id="{6E3EB278-4700-7289-F26D-5F94CB1F9E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1000" y="228600"/>
            <a:ext cx="2329391" cy="1421018"/>
          </a:xfrm>
          <a:prstGeom prst="rect">
            <a:avLst/>
          </a:prstGeom>
        </p:spPr>
      </p:pic>
    </p:spTree>
    <p:extLst>
      <p:ext uri="{BB962C8B-B14F-4D97-AF65-F5344CB8AC3E}">
        <p14:creationId xmlns:p14="http://schemas.microsoft.com/office/powerpoint/2010/main" val="3269447233"/>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B86F4-63E7-4383-9532-DCF232787893}"/>
              </a:ext>
            </a:extLst>
          </p:cNvPr>
          <p:cNvSpPr>
            <a:spLocks noGrp="1"/>
          </p:cNvSpPr>
          <p:nvPr>
            <p:ph type="title"/>
          </p:nvPr>
        </p:nvSpPr>
        <p:spPr>
          <a:xfrm>
            <a:off x="1556951" y="136524"/>
            <a:ext cx="7146325" cy="699567"/>
          </a:xfrm>
        </p:spPr>
        <p:txBody>
          <a:bodyPr/>
          <a:lstStyle/>
          <a:p>
            <a:r>
              <a:rPr lang="en-US"/>
              <a:t>Click to edit Master title style</a:t>
            </a:r>
          </a:p>
        </p:txBody>
      </p:sp>
      <p:sp>
        <p:nvSpPr>
          <p:cNvPr id="6" name="Footer Placeholder 4">
            <a:extLst>
              <a:ext uri="{FF2B5EF4-FFF2-40B4-BE49-F238E27FC236}">
                <a16:creationId xmlns:a16="http://schemas.microsoft.com/office/drawing/2014/main" id="{EE3CDAD9-5B2A-457C-8529-7105255CD57A}"/>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7" name="Slide Number Placeholder 5">
            <a:extLst>
              <a:ext uri="{FF2B5EF4-FFF2-40B4-BE49-F238E27FC236}">
                <a16:creationId xmlns:a16="http://schemas.microsoft.com/office/drawing/2014/main" id="{0FDEDE86-11F3-430D-A22E-FE21C4BA7C6D}"/>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2021880327"/>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6952" y="136525"/>
            <a:ext cx="7208107" cy="679832"/>
          </a:xfrm>
        </p:spPr>
        <p:txBody>
          <a:bodyPr>
            <a:noAutofit/>
          </a:bodyPr>
          <a:lstStyle>
            <a:lvl1pPr>
              <a:defRPr sz="3600">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1309817"/>
            <a:ext cx="7886700" cy="48424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C1B4E3D2-6523-4F84-A951-C6829D40F3F0}"/>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FF2C09E2-0F6A-4950-80B1-3784761379E9}"/>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219494365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72174" y="570261"/>
            <a:ext cx="7069034" cy="3442130"/>
          </a:xfrm>
        </p:spPr>
        <p:txBody>
          <a:bodyPr anchor="b">
            <a:noAutofit/>
          </a:bodyPr>
          <a:lstStyle>
            <a:lvl1pPr>
              <a:defRPr sz="6600" b="1">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2186609" y="4566676"/>
            <a:ext cx="6323978"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B85CCE1F-5BFE-436E-A352-A0224124D78F}"/>
              </a:ext>
            </a:extLst>
          </p:cNvPr>
          <p:cNvSpPr>
            <a:spLocks noGrp="1"/>
          </p:cNvSpPr>
          <p:nvPr>
            <p:ph type="ftr" sz="quarter" idx="3"/>
          </p:nvPr>
        </p:nvSpPr>
        <p:spPr>
          <a:xfrm>
            <a:off x="2142018" y="6356352"/>
            <a:ext cx="2970772"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8" name="Slide Number Placeholder 5">
            <a:extLst>
              <a:ext uri="{FF2B5EF4-FFF2-40B4-BE49-F238E27FC236}">
                <a16:creationId xmlns:a16="http://schemas.microsoft.com/office/drawing/2014/main" id="{4A8CE0CA-7507-423A-8995-E96F69FD8AD6}"/>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5" name="Rectangle 4">
            <a:extLst>
              <a:ext uri="{FF2B5EF4-FFF2-40B4-BE49-F238E27FC236}">
                <a16:creationId xmlns:a16="http://schemas.microsoft.com/office/drawing/2014/main" id="{E78CC3A4-B862-EF21-7892-19E165FA85F9}"/>
              </a:ext>
            </a:extLst>
          </p:cNvPr>
          <p:cNvSpPr/>
          <p:nvPr/>
        </p:nvSpPr>
        <p:spPr>
          <a:xfrm>
            <a:off x="1504951" y="723016"/>
            <a:ext cx="7468929" cy="3651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descr="A building with a tower&#10;&#10;Description automatically generated">
            <a:extLst>
              <a:ext uri="{FF2B5EF4-FFF2-40B4-BE49-F238E27FC236}">
                <a16:creationId xmlns:a16="http://schemas.microsoft.com/office/drawing/2014/main" id="{5BFA177E-4D12-6311-2BA3-00768C94FD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253" y="0"/>
            <a:ext cx="2335427" cy="6858000"/>
          </a:xfrm>
          <a:prstGeom prst="rect">
            <a:avLst/>
          </a:prstGeom>
        </p:spPr>
      </p:pic>
      <p:pic>
        <p:nvPicPr>
          <p:cNvPr id="9" name="Picture 8" descr="A red and black logo&#10;&#10;Description automatically generated">
            <a:extLst>
              <a:ext uri="{FF2B5EF4-FFF2-40B4-BE49-F238E27FC236}">
                <a16:creationId xmlns:a16="http://schemas.microsoft.com/office/drawing/2014/main" id="{12952CE3-364E-1AF8-155D-3DAF073B6B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1000" y="228600"/>
            <a:ext cx="2329391" cy="1421018"/>
          </a:xfrm>
          <a:prstGeom prst="rect">
            <a:avLst/>
          </a:prstGeom>
        </p:spPr>
      </p:pic>
    </p:spTree>
    <p:extLst>
      <p:ext uri="{BB962C8B-B14F-4D97-AF65-F5344CB8AC3E}">
        <p14:creationId xmlns:p14="http://schemas.microsoft.com/office/powerpoint/2010/main" val="2395077253"/>
      </p:ext>
    </p:extLst>
  </p:cSld>
  <p:clrMapOvr>
    <a:masterClrMapping/>
  </p:clrMapOvr>
  <p:hf hdr="0" dt="0"/>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25D47C2-4CDB-41A5-B70C-43A0977D9ADC}"/>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34071A1D-1215-4B6C-B056-EB737D2A866C}"/>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3200176917"/>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97592" y="329991"/>
            <a:ext cx="7146323" cy="518625"/>
          </a:xfrm>
        </p:spPr>
        <p:txBody>
          <a:bodyPr/>
          <a:lstStyle>
            <a:lvl1pPr>
              <a:defRPr>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a:extLst>
              <a:ext uri="{FF2B5EF4-FFF2-40B4-BE49-F238E27FC236}">
                <a16:creationId xmlns:a16="http://schemas.microsoft.com/office/drawing/2014/main" id="{84CC7AF6-FE01-498E-8EC4-10C598268DEB}"/>
              </a:ext>
            </a:extLst>
          </p:cNvPr>
          <p:cNvSpPr>
            <a:spLocks noGrp="1"/>
          </p:cNvSpPr>
          <p:nvPr>
            <p:ph type="ftr" sz="quarter" idx="10"/>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11" name="Slide Number Placeholder 5">
            <a:extLst>
              <a:ext uri="{FF2B5EF4-FFF2-40B4-BE49-F238E27FC236}">
                <a16:creationId xmlns:a16="http://schemas.microsoft.com/office/drawing/2014/main" id="{3613EE7B-FBE8-4FED-A3B3-2D98DB699616}"/>
              </a:ext>
            </a:extLst>
          </p:cNvPr>
          <p:cNvSpPr>
            <a:spLocks noGrp="1"/>
          </p:cNvSpPr>
          <p:nvPr>
            <p:ph type="sldNum" sz="quarter" idx="11"/>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3732454755"/>
      </p:ext>
    </p:extLst>
  </p:cSld>
  <p:clrMapOvr>
    <a:masterClrMapping/>
  </p:clrMapOvr>
  <p:hf hdr="0" dt="0"/>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6951" y="136526"/>
            <a:ext cx="7221289" cy="810827"/>
          </a:xfrm>
        </p:spPr>
        <p:txBody>
          <a:bodyPr/>
          <a:lstStyle>
            <a:lvl1pPr>
              <a:defRPr>
                <a:solidFill>
                  <a:schemeClr val="accent1"/>
                </a:solidFill>
              </a:defRPr>
            </a:lvl1p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08343AB8-FDC8-4BDD-9F5D-8F5008EE59D0}"/>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7" name="Slide Number Placeholder 5">
            <a:extLst>
              <a:ext uri="{FF2B5EF4-FFF2-40B4-BE49-F238E27FC236}">
                <a16:creationId xmlns:a16="http://schemas.microsoft.com/office/drawing/2014/main" id="{27B76846-C3D9-46DA-9875-A8C9D81A3FB7}"/>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172186057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53E242F-D047-40E0-904E-9D2C58699B6F}"/>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6" name="Slide Number Placeholder 5">
            <a:extLst>
              <a:ext uri="{FF2B5EF4-FFF2-40B4-BE49-F238E27FC236}">
                <a16:creationId xmlns:a16="http://schemas.microsoft.com/office/drawing/2014/main" id="{5FC95787-535C-450B-88E4-80BB5E6957E1}"/>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3339163269"/>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C6C3806-062B-428D-9C60-7F07794F33E9}"/>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4B4219FE-B80A-4E50-8CB4-E3E85F3FFFD2}"/>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10" name="Title 1">
            <a:extLst>
              <a:ext uri="{FF2B5EF4-FFF2-40B4-BE49-F238E27FC236}">
                <a16:creationId xmlns:a16="http://schemas.microsoft.com/office/drawing/2014/main" id="{89F983AF-02B5-494E-9FCE-53D8F53A47C3}"/>
              </a:ext>
            </a:extLst>
          </p:cNvPr>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11" name="Text Placeholder 3">
            <a:extLst>
              <a:ext uri="{FF2B5EF4-FFF2-40B4-BE49-F238E27FC236}">
                <a16:creationId xmlns:a16="http://schemas.microsoft.com/office/drawing/2014/main" id="{4D764A5D-28CB-4BF8-80DC-96083F2AEBA4}"/>
              </a:ext>
            </a:extLst>
          </p:cNvPr>
          <p:cNvSpPr>
            <a:spLocks noGrp="1"/>
          </p:cNvSpPr>
          <p:nvPr>
            <p:ph type="body" sz="half" idx="2"/>
          </p:nvPr>
        </p:nvSpPr>
        <p:spPr>
          <a:xfrm>
            <a:off x="629841" y="2916196"/>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56016427"/>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916196"/>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98DF29A6-E9EC-4586-AC5E-CF2B1E782024}"/>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FB9AED3D-4FCF-4D9B-A060-41F491F78758}"/>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577139311"/>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88872" y="99580"/>
            <a:ext cx="7759711" cy="9348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186249"/>
            <a:ext cx="7886700" cy="4990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tescometering.com</a:t>
            </a:r>
            <a:endParaRPr lang="en-US" dirty="0"/>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10" name="Rectangle 9">
            <a:extLst>
              <a:ext uri="{FF2B5EF4-FFF2-40B4-BE49-F238E27FC236}">
                <a16:creationId xmlns:a16="http://schemas.microsoft.com/office/drawing/2014/main" id="{A6C796F7-BF61-443C-9DF2-0CFC9EBAAC23}"/>
              </a:ext>
            </a:extLst>
          </p:cNvPr>
          <p:cNvSpPr/>
          <p:nvPr/>
        </p:nvSpPr>
        <p:spPr>
          <a:xfrm>
            <a:off x="395417" y="861383"/>
            <a:ext cx="8353168"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descr="A red and black logo&#10;&#10;Description automatically generated">
            <a:extLst>
              <a:ext uri="{FF2B5EF4-FFF2-40B4-BE49-F238E27FC236}">
                <a16:creationId xmlns:a16="http://schemas.microsoft.com/office/drawing/2014/main" id="{AE2CF0B3-A287-11F2-1C2C-62AAA79364C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88804" y="145687"/>
            <a:ext cx="1135196" cy="692513"/>
          </a:xfrm>
          <a:prstGeom prst="rect">
            <a:avLst/>
          </a:prstGeom>
        </p:spPr>
      </p:pic>
      <p:sp>
        <p:nvSpPr>
          <p:cNvPr id="4" name="Text Box 13">
            <a:extLst>
              <a:ext uri="{FF2B5EF4-FFF2-40B4-BE49-F238E27FC236}">
                <a16:creationId xmlns:a16="http://schemas.microsoft.com/office/drawing/2014/main" id="{F8360CBF-8AF2-2808-CAF9-E106B45B0116}"/>
              </a:ext>
            </a:extLst>
          </p:cNvPr>
          <p:cNvSpPr txBox="1">
            <a:spLocks noChangeArrowheads="1"/>
          </p:cNvSpPr>
          <p:nvPr userDrawn="1"/>
        </p:nvSpPr>
        <p:spPr bwMode="auto">
          <a:xfrm>
            <a:off x="0" y="914400"/>
            <a:ext cx="1676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eaLnBrk="1" hangingPunct="1">
              <a:spcBef>
                <a:spcPct val="50000"/>
              </a:spcBef>
              <a:defRPr/>
            </a:pPr>
            <a:endParaRPr lang="en-US" altLang="en-US" sz="900" dirty="0">
              <a:solidFill>
                <a:schemeClr val="tx1"/>
              </a:solidFill>
              <a:latin typeface="AvantGarde"/>
            </a:endParaRPr>
          </a:p>
        </p:txBody>
      </p:sp>
    </p:spTree>
    <p:extLst>
      <p:ext uri="{BB962C8B-B14F-4D97-AF65-F5344CB8AC3E}">
        <p14:creationId xmlns:p14="http://schemas.microsoft.com/office/powerpoint/2010/main" val="399216163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Lst>
  <p:hf hdr="0" dt="0"/>
  <p:txStyles>
    <p:titleStyle>
      <a:lvl1pPr algn="r" defTabSz="914400" rtl="0" eaLnBrk="1" latinLnBrk="0" hangingPunct="1">
        <a:lnSpc>
          <a:spcPct val="90000"/>
        </a:lnSpc>
        <a:spcBef>
          <a:spcPct val="0"/>
        </a:spcBef>
        <a:buNone/>
        <a:defRPr lang="en-US" sz="3600" kern="1200" cap="small" dirty="0" smtClean="0">
          <a:solidFill>
            <a:schemeClr val="accent6">
              <a:lumMod val="50000"/>
            </a:schemeClr>
          </a:solidFill>
          <a:effectLst>
            <a:outerShdw blurRad="50800" dist="38100" dir="10800000" algn="r" rotWithShape="0">
              <a:prstClr val="black">
                <a:alpha val="40000"/>
              </a:prstClr>
            </a:outerShdw>
          </a:effectLst>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userDrawn="1">
          <p15:clr>
            <a:srgbClr val="F26B43"/>
          </p15:clr>
        </p15:guide>
        <p15:guide id="4"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en.wikipedia.org/wiki/Electrical_power_industry" TargetMode="External"/><Relationship Id="rId2" Type="http://schemas.openxmlformats.org/officeDocument/2006/relationships/hyperlink" Target="http://en.wikipedia.org/wiki/Protective_relay"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83B5F18-9223-4EA5-8186-9DCC7A37AADC}"/>
              </a:ext>
            </a:extLst>
          </p:cNvPr>
          <p:cNvSpPr>
            <a:spLocks noGrp="1"/>
          </p:cNvSpPr>
          <p:nvPr>
            <p:ph type="ctrTitle"/>
          </p:nvPr>
        </p:nvSpPr>
        <p:spPr>
          <a:xfrm>
            <a:off x="2133600" y="2892577"/>
            <a:ext cx="7010400" cy="1557595"/>
          </a:xfrm>
        </p:spPr>
        <p:txBody>
          <a:bodyPr>
            <a:normAutofit fontScale="90000"/>
          </a:bodyPr>
          <a:lstStyle/>
          <a:p>
            <a:r>
              <a:rPr lang="en-US" sz="6600" dirty="0">
                <a:latin typeface="+mj-lt"/>
                <a:cs typeface="Arial"/>
              </a:rPr>
              <a:t>Ratio, Burden and Admittance Testing</a:t>
            </a:r>
          </a:p>
        </p:txBody>
      </p:sp>
      <p:pic>
        <p:nvPicPr>
          <p:cNvPr id="11" name="Picture 2" descr="C:\Users\andrea.koch\Desktop\ncemsLogo.png">
            <a:extLst>
              <a:ext uri="{FF2B5EF4-FFF2-40B4-BE49-F238E27FC236}">
                <a16:creationId xmlns:a16="http://schemas.microsoft.com/office/drawing/2014/main" id="{C8A2EE62-690D-45A5-B781-E08A6A5519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9094" y="5181600"/>
            <a:ext cx="1202306" cy="1202306"/>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10">
            <a:extLst>
              <a:ext uri="{FF2B5EF4-FFF2-40B4-BE49-F238E27FC236}">
                <a16:creationId xmlns:a16="http://schemas.microsoft.com/office/drawing/2014/main" id="{51029C59-5C68-4811-961F-5F357A312987}"/>
              </a:ext>
            </a:extLst>
          </p:cNvPr>
          <p:cNvSpPr txBox="1">
            <a:spLocks noChangeArrowheads="1"/>
          </p:cNvSpPr>
          <p:nvPr/>
        </p:nvSpPr>
        <p:spPr bwMode="auto">
          <a:xfrm>
            <a:off x="3335906" y="4568024"/>
            <a:ext cx="5655694"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2400" dirty="0">
                <a:solidFill>
                  <a:srgbClr val="C00000"/>
                </a:solidFill>
              </a:rPr>
              <a:t>Prepared by Perry Lawton, TESCO</a:t>
            </a:r>
          </a:p>
          <a:p>
            <a:pPr algn="r" eaLnBrk="1" hangingPunct="1">
              <a:spcBef>
                <a:spcPct val="0"/>
              </a:spcBef>
              <a:buNone/>
            </a:pPr>
            <a:r>
              <a:rPr lang="en-US" altLang="en-US" sz="1600" dirty="0">
                <a:solidFill>
                  <a:srgbClr val="C00000"/>
                </a:solidFill>
                <a:latin typeface="Arial"/>
                <a:cs typeface="Arial"/>
              </a:rPr>
              <a:t>TESCO Metering </a:t>
            </a:r>
            <a:endParaRPr lang="en-US" altLang="en-US" sz="1600" dirty="0">
              <a:solidFill>
                <a:srgbClr val="C00000"/>
              </a:solidFill>
              <a:cs typeface="Arial"/>
            </a:endParaRPr>
          </a:p>
          <a:p>
            <a:pPr algn="r" eaLnBrk="1" hangingPunct="1">
              <a:spcBef>
                <a:spcPct val="0"/>
              </a:spcBef>
              <a:buFontTx/>
              <a:buNone/>
            </a:pPr>
            <a:endParaRPr lang="en-US" altLang="en-US" sz="2400" dirty="0">
              <a:solidFill>
                <a:srgbClr val="C00000"/>
              </a:solidFill>
            </a:endParaRPr>
          </a:p>
          <a:p>
            <a:pPr algn="r" eaLnBrk="1" hangingPunct="1">
              <a:spcBef>
                <a:spcPct val="0"/>
              </a:spcBef>
              <a:spcAft>
                <a:spcPts val="0"/>
              </a:spcAft>
              <a:buFontTx/>
              <a:buNone/>
            </a:pPr>
            <a:r>
              <a:rPr lang="en-US" altLang="en-US" sz="1600" i="1" dirty="0">
                <a:solidFill>
                  <a:srgbClr val="C00000"/>
                </a:solidFill>
                <a:latin typeface="Arial"/>
                <a:cs typeface="Arial"/>
              </a:rPr>
              <a:t> North Carolina Electric Meter School</a:t>
            </a:r>
          </a:p>
          <a:p>
            <a:pPr algn="r">
              <a:spcBef>
                <a:spcPct val="0"/>
              </a:spcBef>
              <a:spcAft>
                <a:spcPts val="0"/>
              </a:spcAft>
              <a:buNone/>
            </a:pPr>
            <a:r>
              <a:rPr lang="en-US" altLang="en-US" sz="1600" i="1" dirty="0">
                <a:solidFill>
                  <a:srgbClr val="C00000"/>
                </a:solidFill>
                <a:latin typeface="Arial"/>
                <a:cs typeface="Arial"/>
              </a:rPr>
              <a:t>Advanced</a:t>
            </a:r>
          </a:p>
          <a:p>
            <a:pPr algn="r" eaLnBrk="1" hangingPunct="1">
              <a:spcBef>
                <a:spcPct val="0"/>
              </a:spcBef>
              <a:spcAft>
                <a:spcPts val="0"/>
              </a:spcAft>
              <a:buNone/>
            </a:pPr>
            <a:r>
              <a:rPr lang="en-US" altLang="en-US" sz="1600" i="1" dirty="0">
                <a:solidFill>
                  <a:srgbClr val="C00000"/>
                </a:solidFill>
                <a:latin typeface="Arial"/>
                <a:cs typeface="Arial"/>
              </a:rPr>
              <a:t>Wednesday, June 12, 2024</a:t>
            </a:r>
          </a:p>
          <a:p>
            <a:pPr algn="r" eaLnBrk="1" hangingPunct="1">
              <a:spcBef>
                <a:spcPct val="0"/>
              </a:spcBef>
              <a:spcAft>
                <a:spcPts val="0"/>
              </a:spcAft>
              <a:buFontTx/>
              <a:buNone/>
            </a:pPr>
            <a:r>
              <a:rPr lang="en-US" altLang="en-US" sz="1600" i="1" dirty="0">
                <a:solidFill>
                  <a:srgbClr val="C00000"/>
                </a:solidFill>
              </a:rPr>
              <a:t>3:30 PM</a:t>
            </a:r>
          </a:p>
        </p:txBody>
      </p:sp>
    </p:spTree>
    <p:extLst>
      <p:ext uri="{BB962C8B-B14F-4D97-AF65-F5344CB8AC3E}">
        <p14:creationId xmlns:p14="http://schemas.microsoft.com/office/powerpoint/2010/main" val="2339861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title"/>
          </p:nvPr>
        </p:nvSpPr>
        <p:spPr bwMode="auto">
          <a:xfrm>
            <a:off x="1556951" y="152400"/>
            <a:ext cx="7208107" cy="67983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latin typeface="+mj-lt"/>
              </a:rPr>
              <a:t>CT’s Ratio</a:t>
            </a:r>
          </a:p>
        </p:txBody>
      </p:sp>
      <p:sp>
        <p:nvSpPr>
          <p:cNvPr id="2" name="Footer Placeholder 1">
            <a:extLst>
              <a:ext uri="{FF2B5EF4-FFF2-40B4-BE49-F238E27FC236}">
                <a16:creationId xmlns:a16="http://schemas.microsoft.com/office/drawing/2014/main" id="{82925970-3FF4-4B50-9506-079FA65761B1}"/>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1D54F391-002C-481F-80DF-100F378F93D0}"/>
              </a:ext>
            </a:extLst>
          </p:cNvPr>
          <p:cNvSpPr>
            <a:spLocks noGrp="1"/>
          </p:cNvSpPr>
          <p:nvPr>
            <p:ph type="sldNum" sz="quarter" idx="4"/>
          </p:nvPr>
        </p:nvSpPr>
        <p:spPr/>
        <p:txBody>
          <a:bodyPr/>
          <a:lstStyle/>
          <a:p>
            <a:fld id="{4BEAC4C4-F0A7-4B61-A827-E4198D078267}" type="slidenum">
              <a:rPr lang="en-US" smtClean="0"/>
              <a:t>10</a:t>
            </a:fld>
            <a:endParaRPr lang="en-US" dirty="0"/>
          </a:p>
        </p:txBody>
      </p:sp>
      <p:sp>
        <p:nvSpPr>
          <p:cNvPr id="9219" name="Text Box 8"/>
          <p:cNvSpPr txBox="1">
            <a:spLocks noChangeArrowheads="1"/>
          </p:cNvSpPr>
          <p:nvPr/>
        </p:nvSpPr>
        <p:spPr bwMode="auto">
          <a:xfrm>
            <a:off x="457200" y="4572000"/>
            <a:ext cx="81534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3200" dirty="0"/>
              <a:t>For instance, a CT with a 400:5 ratio will produce 5A on the secondary, when 400A are applied to the primary.</a:t>
            </a:r>
          </a:p>
        </p:txBody>
      </p:sp>
      <p:pic>
        <p:nvPicPr>
          <p:cNvPr id="9220" name="Picture 9" descr="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600200"/>
            <a:ext cx="2892425" cy="259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pl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24000"/>
            <a:ext cx="655320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Oval 6"/>
          <p:cNvSpPr>
            <a:spLocks noChangeArrowheads="1"/>
          </p:cNvSpPr>
          <p:nvPr/>
        </p:nvSpPr>
        <p:spPr bwMode="auto">
          <a:xfrm>
            <a:off x="1676400" y="4416425"/>
            <a:ext cx="914400" cy="533400"/>
          </a:xfrm>
          <a:prstGeom prst="ellipse">
            <a:avLst/>
          </a:prstGeom>
          <a:noFill/>
          <a:ln w="920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eaLnBrk="1" hangingPunct="1"/>
            <a:endParaRPr lang="en-US" altLang="en-US" dirty="0"/>
          </a:p>
        </p:txBody>
      </p:sp>
      <p:sp>
        <p:nvSpPr>
          <p:cNvPr id="10245" name="Text Box 7"/>
          <p:cNvSpPr txBox="1">
            <a:spLocks noChangeArrowheads="1"/>
          </p:cNvSpPr>
          <p:nvPr/>
        </p:nvSpPr>
        <p:spPr bwMode="auto">
          <a:xfrm>
            <a:off x="7162800" y="3193709"/>
            <a:ext cx="17526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3200" dirty="0">
                <a:solidFill>
                  <a:srgbClr val="FF0000"/>
                </a:solidFill>
              </a:rPr>
              <a:t>Thermal factor</a:t>
            </a:r>
          </a:p>
        </p:txBody>
      </p:sp>
      <p:sp>
        <p:nvSpPr>
          <p:cNvPr id="2" name="Down Arrow 1"/>
          <p:cNvSpPr/>
          <p:nvPr/>
        </p:nvSpPr>
        <p:spPr bwMode="auto">
          <a:xfrm rot="4746480">
            <a:off x="4917440" y="1905842"/>
            <a:ext cx="208074" cy="4631566"/>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3000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ndParaRPr>
          </a:p>
        </p:txBody>
      </p:sp>
      <p:sp>
        <p:nvSpPr>
          <p:cNvPr id="5" name="Title 4">
            <a:extLst>
              <a:ext uri="{FF2B5EF4-FFF2-40B4-BE49-F238E27FC236}">
                <a16:creationId xmlns:a16="http://schemas.microsoft.com/office/drawing/2014/main" id="{BF354C67-2CD1-4354-8446-4826669D74EB}"/>
              </a:ext>
            </a:extLst>
          </p:cNvPr>
          <p:cNvSpPr>
            <a:spLocks noGrp="1"/>
          </p:cNvSpPr>
          <p:nvPr>
            <p:ph type="title"/>
          </p:nvPr>
        </p:nvSpPr>
        <p:spPr/>
        <p:txBody>
          <a:bodyPr/>
          <a:lstStyle/>
          <a:p>
            <a:r>
              <a:rPr lang="en-US" dirty="0"/>
              <a:t>Faceplate Specifications</a:t>
            </a:r>
          </a:p>
        </p:txBody>
      </p:sp>
      <p:sp>
        <p:nvSpPr>
          <p:cNvPr id="3" name="Footer Placeholder 2">
            <a:extLst>
              <a:ext uri="{FF2B5EF4-FFF2-40B4-BE49-F238E27FC236}">
                <a16:creationId xmlns:a16="http://schemas.microsoft.com/office/drawing/2014/main" id="{B568E028-0E54-4493-A545-210BAD44CA8D}"/>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6CE2A205-C5F7-47DF-8332-C26199ED6592}"/>
              </a:ext>
            </a:extLst>
          </p:cNvPr>
          <p:cNvSpPr>
            <a:spLocks noGrp="1"/>
          </p:cNvSpPr>
          <p:nvPr>
            <p:ph type="sldNum" sz="quarter" idx="4"/>
          </p:nvPr>
        </p:nvSpPr>
        <p:spPr/>
        <p:txBody>
          <a:bodyPr/>
          <a:lstStyle/>
          <a:p>
            <a:fld id="{4BEAC4C4-F0A7-4B61-A827-E4198D078267}" type="slidenum">
              <a:rPr lang="en-US" smtClean="0"/>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title"/>
          </p:nvPr>
        </p:nvSpPr>
        <p:spPr bwMode="auto">
          <a:xfrm>
            <a:off x="1556951" y="234568"/>
            <a:ext cx="7208107" cy="67983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4000" dirty="0">
                <a:latin typeface="+mj-lt"/>
              </a:rPr>
              <a:t>CT’s – Functions and Terminology</a:t>
            </a:r>
          </a:p>
        </p:txBody>
      </p:sp>
      <p:sp>
        <p:nvSpPr>
          <p:cNvPr id="2" name="Footer Placeholder 1">
            <a:extLst>
              <a:ext uri="{FF2B5EF4-FFF2-40B4-BE49-F238E27FC236}">
                <a16:creationId xmlns:a16="http://schemas.microsoft.com/office/drawing/2014/main" id="{D51EBF26-1B48-462B-BDB1-EBCBDC54736B}"/>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FA804ACA-FEA4-4A4E-80F6-A24DBE65EB9A}"/>
              </a:ext>
            </a:extLst>
          </p:cNvPr>
          <p:cNvSpPr>
            <a:spLocks noGrp="1"/>
          </p:cNvSpPr>
          <p:nvPr>
            <p:ph type="sldNum" sz="quarter" idx="4"/>
          </p:nvPr>
        </p:nvSpPr>
        <p:spPr/>
        <p:txBody>
          <a:bodyPr/>
          <a:lstStyle/>
          <a:p>
            <a:fld id="{4BEAC4C4-F0A7-4B61-A827-E4198D078267}" type="slidenum">
              <a:rPr lang="en-US" smtClean="0"/>
              <a:t>12</a:t>
            </a:fld>
            <a:endParaRPr lang="en-US" dirty="0"/>
          </a:p>
        </p:txBody>
      </p:sp>
      <p:sp>
        <p:nvSpPr>
          <p:cNvPr id="11268" name="Text Box 8"/>
          <p:cNvSpPr txBox="1">
            <a:spLocks noChangeArrowheads="1"/>
          </p:cNvSpPr>
          <p:nvPr/>
        </p:nvSpPr>
        <p:spPr bwMode="auto">
          <a:xfrm>
            <a:off x="457200" y="1447800"/>
            <a:ext cx="8153400" cy="3927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800" dirty="0"/>
              <a:t>Thermal Rating factor</a:t>
            </a:r>
          </a:p>
          <a:p>
            <a:pPr algn="ctr" eaLnBrk="1" hangingPunct="1"/>
            <a:endParaRPr lang="en-US" altLang="en-US" sz="2800" dirty="0"/>
          </a:p>
          <a:p>
            <a:pPr algn="ctr" eaLnBrk="1" hangingPunct="1"/>
            <a:r>
              <a:rPr lang="en-US" altLang="en-US" sz="2800" dirty="0"/>
              <a:t>A value representing the amount by which the primary current can be increased without exceeding the allowable temperature rise.</a:t>
            </a:r>
          </a:p>
          <a:p>
            <a:pPr algn="ctr" eaLnBrk="1" hangingPunct="1"/>
            <a:r>
              <a:rPr lang="en-US" altLang="en-US" sz="2800" dirty="0"/>
              <a:t>For instance, a RF of 4.0 at 30</a:t>
            </a:r>
            <a:r>
              <a:rPr lang="en-US" altLang="en-US" sz="2800" dirty="0">
                <a:cs typeface="Arial" pitchFamily="34" charset="0"/>
              </a:rPr>
              <a:t>° ambient on a 400:5 ratio CT would allow for a primary current up to 1600A.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1554893" y="152400"/>
            <a:ext cx="7208107" cy="67983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rgbClr val="C00000"/>
                </a:solidFill>
                <a:latin typeface="+mj-lt"/>
              </a:rPr>
              <a:t>Faceplate Specifications</a:t>
            </a:r>
          </a:p>
        </p:txBody>
      </p:sp>
      <p:sp>
        <p:nvSpPr>
          <p:cNvPr id="2" name="Footer Placeholder 1">
            <a:extLst>
              <a:ext uri="{FF2B5EF4-FFF2-40B4-BE49-F238E27FC236}">
                <a16:creationId xmlns:a16="http://schemas.microsoft.com/office/drawing/2014/main" id="{9852EB50-D5C0-422B-8CC3-FF1B321ECA2F}"/>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679915F2-F5C0-4BED-A037-0AE775FCEAB8}"/>
              </a:ext>
            </a:extLst>
          </p:cNvPr>
          <p:cNvSpPr>
            <a:spLocks noGrp="1"/>
          </p:cNvSpPr>
          <p:nvPr>
            <p:ph type="sldNum" sz="quarter" idx="4"/>
          </p:nvPr>
        </p:nvSpPr>
        <p:spPr/>
        <p:txBody>
          <a:bodyPr/>
          <a:lstStyle/>
          <a:p>
            <a:fld id="{4BEAC4C4-F0A7-4B61-A827-E4198D078267}" type="slidenum">
              <a:rPr lang="en-US" smtClean="0"/>
              <a:t>13</a:t>
            </a:fld>
            <a:endParaRPr lang="en-US" dirty="0"/>
          </a:p>
        </p:txBody>
      </p:sp>
      <p:sp>
        <p:nvSpPr>
          <p:cNvPr id="12291" name="Text Box 3"/>
          <p:cNvSpPr txBox="1">
            <a:spLocks noChangeArrowheads="1"/>
          </p:cNvSpPr>
          <p:nvPr/>
        </p:nvSpPr>
        <p:spPr bwMode="auto">
          <a:xfrm>
            <a:off x="-4273" y="1508919"/>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3200" dirty="0"/>
              <a:t>Accuracy Classifications</a:t>
            </a:r>
          </a:p>
        </p:txBody>
      </p:sp>
      <p:sp>
        <p:nvSpPr>
          <p:cNvPr id="12292" name="Text Box 4"/>
          <p:cNvSpPr txBox="1">
            <a:spLocks noChangeArrowheads="1"/>
          </p:cNvSpPr>
          <p:nvPr/>
        </p:nvSpPr>
        <p:spPr bwMode="auto">
          <a:xfrm>
            <a:off x="380999" y="2052044"/>
            <a:ext cx="8382001" cy="1581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400" dirty="0">
                <a:cs typeface="Arial" pitchFamily="34" charset="0"/>
              </a:rPr>
              <a:t>All CT’s fall within an accuracy class.</a:t>
            </a:r>
          </a:p>
          <a:p>
            <a:pPr algn="ctr" eaLnBrk="1" hangingPunct="1"/>
            <a:r>
              <a:rPr lang="en-US" altLang="en-US" sz="2400" dirty="0">
                <a:cs typeface="Arial" pitchFamily="34" charset="0"/>
              </a:rPr>
              <a:t>IEEE Standards have defined accuracy classes.</a:t>
            </a:r>
          </a:p>
          <a:p>
            <a:pPr algn="ctr" eaLnBrk="1" hangingPunct="1"/>
            <a:endParaRPr lang="en-US" altLang="en-US" sz="3200" dirty="0">
              <a:cs typeface="Arial" pitchFamily="34" charset="0"/>
            </a:endParaRPr>
          </a:p>
        </p:txBody>
      </p:sp>
      <p:pic>
        <p:nvPicPr>
          <p:cNvPr id="1229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505200"/>
            <a:ext cx="4343400" cy="292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8787" y="3523716"/>
            <a:ext cx="3943350" cy="243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pl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1507" y="1524000"/>
            <a:ext cx="6185612"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Oval 6"/>
          <p:cNvSpPr>
            <a:spLocks noChangeArrowheads="1"/>
          </p:cNvSpPr>
          <p:nvPr/>
        </p:nvSpPr>
        <p:spPr bwMode="auto">
          <a:xfrm>
            <a:off x="2313062" y="4563586"/>
            <a:ext cx="1828800" cy="457200"/>
          </a:xfrm>
          <a:prstGeom prst="ellipse">
            <a:avLst/>
          </a:prstGeom>
          <a:noFill/>
          <a:ln w="920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eaLnBrk="1" hangingPunct="1"/>
            <a:endParaRPr lang="en-US" altLang="en-US" dirty="0"/>
          </a:p>
        </p:txBody>
      </p:sp>
      <p:sp>
        <p:nvSpPr>
          <p:cNvPr id="13317" name="Text Box 7"/>
          <p:cNvSpPr txBox="1">
            <a:spLocks noChangeArrowheads="1"/>
          </p:cNvSpPr>
          <p:nvPr/>
        </p:nvSpPr>
        <p:spPr bwMode="auto">
          <a:xfrm>
            <a:off x="577568" y="3300662"/>
            <a:ext cx="17526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3200" dirty="0">
                <a:solidFill>
                  <a:srgbClr val="FF0000"/>
                </a:solidFill>
              </a:rPr>
              <a:t>BurdenRating</a:t>
            </a:r>
          </a:p>
        </p:txBody>
      </p:sp>
      <p:sp>
        <p:nvSpPr>
          <p:cNvPr id="4" name="Title 3">
            <a:extLst>
              <a:ext uri="{FF2B5EF4-FFF2-40B4-BE49-F238E27FC236}">
                <a16:creationId xmlns:a16="http://schemas.microsoft.com/office/drawing/2014/main" id="{C464E097-AC05-4CE9-8317-7AE0903EF079}"/>
              </a:ext>
            </a:extLst>
          </p:cNvPr>
          <p:cNvSpPr>
            <a:spLocks noGrp="1"/>
          </p:cNvSpPr>
          <p:nvPr>
            <p:ph type="title"/>
          </p:nvPr>
        </p:nvSpPr>
        <p:spPr/>
        <p:txBody>
          <a:bodyPr/>
          <a:lstStyle/>
          <a:p>
            <a:r>
              <a:rPr lang="en-US" altLang="en-US" dirty="0">
                <a:solidFill>
                  <a:srgbClr val="C00000"/>
                </a:solidFill>
                <a:latin typeface="+mj-lt"/>
              </a:rPr>
              <a:t>Faceplate Specifications</a:t>
            </a:r>
            <a:endParaRPr lang="en-US" dirty="0"/>
          </a:p>
        </p:txBody>
      </p:sp>
      <p:sp>
        <p:nvSpPr>
          <p:cNvPr id="2" name="Footer Placeholder 1">
            <a:extLst>
              <a:ext uri="{FF2B5EF4-FFF2-40B4-BE49-F238E27FC236}">
                <a16:creationId xmlns:a16="http://schemas.microsoft.com/office/drawing/2014/main" id="{3B7F0C47-77BD-4A56-A497-6832ECEDA313}"/>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53A2D0FF-7FD4-49CC-ACA9-45855A568B3A}"/>
              </a:ext>
            </a:extLst>
          </p:cNvPr>
          <p:cNvSpPr>
            <a:spLocks noGrp="1"/>
          </p:cNvSpPr>
          <p:nvPr>
            <p:ph type="sldNum" sz="quarter" idx="4"/>
          </p:nvPr>
        </p:nvSpPr>
        <p:spPr/>
        <p:txBody>
          <a:bodyPr/>
          <a:lstStyle/>
          <a:p>
            <a:fld id="{4BEAC4C4-F0A7-4B61-A827-E4198D078267}" type="slidenum">
              <a:rPr lang="en-US" smtClean="0"/>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5"/>
          <p:cNvSpPr txBox="1">
            <a:spLocks noChangeArrowheads="1"/>
          </p:cNvSpPr>
          <p:nvPr/>
        </p:nvSpPr>
        <p:spPr bwMode="auto">
          <a:xfrm>
            <a:off x="388121" y="2057400"/>
            <a:ext cx="83058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3200" dirty="0"/>
              <a:t>The burden range, present in the secondary circuit, that the manufacturer will guarantee their CT’s will still accurately function, in regards to the ratio specification. </a:t>
            </a:r>
          </a:p>
        </p:txBody>
      </p:sp>
      <p:sp>
        <p:nvSpPr>
          <p:cNvPr id="4" name="Title 3">
            <a:extLst>
              <a:ext uri="{FF2B5EF4-FFF2-40B4-BE49-F238E27FC236}">
                <a16:creationId xmlns:a16="http://schemas.microsoft.com/office/drawing/2014/main" id="{6FEAFED8-70E9-4498-B0D5-9747640DFE24}"/>
              </a:ext>
            </a:extLst>
          </p:cNvPr>
          <p:cNvSpPr>
            <a:spLocks noGrp="1"/>
          </p:cNvSpPr>
          <p:nvPr>
            <p:ph type="title"/>
          </p:nvPr>
        </p:nvSpPr>
        <p:spPr/>
        <p:txBody>
          <a:bodyPr/>
          <a:lstStyle/>
          <a:p>
            <a:r>
              <a:rPr lang="en-US" dirty="0"/>
              <a:t>Burden Rating</a:t>
            </a:r>
          </a:p>
        </p:txBody>
      </p:sp>
      <p:sp>
        <p:nvSpPr>
          <p:cNvPr id="2" name="Footer Placeholder 1">
            <a:extLst>
              <a:ext uri="{FF2B5EF4-FFF2-40B4-BE49-F238E27FC236}">
                <a16:creationId xmlns:a16="http://schemas.microsoft.com/office/drawing/2014/main" id="{185772E8-EED7-447D-9363-0DD407C4B514}"/>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DBB7EDB6-8831-4075-A11C-7C504DDF39F0}"/>
              </a:ext>
            </a:extLst>
          </p:cNvPr>
          <p:cNvSpPr>
            <a:spLocks noGrp="1"/>
          </p:cNvSpPr>
          <p:nvPr>
            <p:ph type="sldNum" sz="quarter" idx="4"/>
          </p:nvPr>
        </p:nvSpPr>
        <p:spPr/>
        <p:txBody>
          <a:bodyPr/>
          <a:lstStyle/>
          <a:p>
            <a:fld id="{4BEAC4C4-F0A7-4B61-A827-E4198D078267}" type="slidenum">
              <a:rPr lang="en-US" smtClean="0"/>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3255" y="2665323"/>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5" descr="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3800" y="2362200"/>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6"/>
          <p:cNvSpPr>
            <a:spLocks noGrp="1" noChangeArrowheads="1"/>
          </p:cNvSpPr>
          <p:nvPr>
            <p:ph type="title"/>
          </p:nvPr>
        </p:nvSpPr>
        <p:spPr bwMode="auto">
          <a:xfrm>
            <a:off x="1556951" y="152400"/>
            <a:ext cx="7208107" cy="67983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latin typeface="+mj-lt"/>
                <a:cs typeface="Arial" panose="020B0604020202020204" pitchFamily="34" charset="0"/>
              </a:rPr>
              <a:t>Ratio Testing</a:t>
            </a:r>
          </a:p>
        </p:txBody>
      </p:sp>
      <p:sp>
        <p:nvSpPr>
          <p:cNvPr id="2" name="Footer Placeholder 1">
            <a:extLst>
              <a:ext uri="{FF2B5EF4-FFF2-40B4-BE49-F238E27FC236}">
                <a16:creationId xmlns:a16="http://schemas.microsoft.com/office/drawing/2014/main" id="{40AB0B98-12CF-4D55-BD0D-D27FB20583B8}"/>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5DAF12C4-0FDD-4783-945C-86038E2044F4}"/>
              </a:ext>
            </a:extLst>
          </p:cNvPr>
          <p:cNvSpPr>
            <a:spLocks noGrp="1"/>
          </p:cNvSpPr>
          <p:nvPr>
            <p:ph type="sldNum" sz="quarter" idx="4"/>
          </p:nvPr>
        </p:nvSpPr>
        <p:spPr/>
        <p:txBody>
          <a:bodyPr/>
          <a:lstStyle/>
          <a:p>
            <a:fld id="{4BEAC4C4-F0A7-4B61-A827-E4198D078267}" type="slidenum">
              <a:rPr lang="en-US" smtClean="0"/>
              <a:t>16</a:t>
            </a:fld>
            <a:endParaRPr lang="en-US" dirty="0"/>
          </a:p>
        </p:txBody>
      </p:sp>
      <p:sp>
        <p:nvSpPr>
          <p:cNvPr id="15365" name="Text Box 7"/>
          <p:cNvSpPr txBox="1">
            <a:spLocks noChangeArrowheads="1"/>
          </p:cNvSpPr>
          <p:nvPr/>
        </p:nvSpPr>
        <p:spPr bwMode="auto">
          <a:xfrm>
            <a:off x="457200" y="1367135"/>
            <a:ext cx="8229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400" dirty="0"/>
              <a:t>Ratio of Primary Current to Secondary Current</a:t>
            </a:r>
          </a:p>
        </p:txBody>
      </p:sp>
      <p:pic>
        <p:nvPicPr>
          <p:cNvPr id="15366" name="Picture 8" descr="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0113" y="1981200"/>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Text Box 9"/>
          <p:cNvSpPr txBox="1">
            <a:spLocks noChangeArrowheads="1"/>
          </p:cNvSpPr>
          <p:nvPr/>
        </p:nvSpPr>
        <p:spPr bwMode="auto">
          <a:xfrm>
            <a:off x="6019800" y="47244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400" dirty="0"/>
              <a:t>5A</a:t>
            </a:r>
          </a:p>
        </p:txBody>
      </p:sp>
      <p:pic>
        <p:nvPicPr>
          <p:cNvPr id="15368" name="Picture 10" descr="9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5715000"/>
            <a:ext cx="1066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9" name="Line 11"/>
          <p:cNvSpPr>
            <a:spLocks noChangeShapeType="1"/>
          </p:cNvSpPr>
          <p:nvPr/>
        </p:nvSpPr>
        <p:spPr bwMode="auto">
          <a:xfrm>
            <a:off x="457200" y="2362200"/>
            <a:ext cx="8077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370" name="Text Box 12"/>
          <p:cNvSpPr txBox="1">
            <a:spLocks noChangeArrowheads="1"/>
          </p:cNvSpPr>
          <p:nvPr/>
        </p:nvSpPr>
        <p:spPr bwMode="auto">
          <a:xfrm>
            <a:off x="0" y="19812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1400" dirty="0"/>
              <a:t>PHASE A</a:t>
            </a:r>
          </a:p>
        </p:txBody>
      </p:sp>
      <p:sp>
        <p:nvSpPr>
          <p:cNvPr id="15371" name="Text Box 13"/>
          <p:cNvSpPr txBox="1">
            <a:spLocks noChangeArrowheads="1"/>
          </p:cNvSpPr>
          <p:nvPr/>
        </p:nvSpPr>
        <p:spPr bwMode="auto">
          <a:xfrm>
            <a:off x="533400" y="16764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1400" dirty="0"/>
              <a:t>SOURCE</a:t>
            </a:r>
          </a:p>
        </p:txBody>
      </p:sp>
      <p:sp>
        <p:nvSpPr>
          <p:cNvPr id="15372" name="Text Box 14"/>
          <p:cNvSpPr txBox="1">
            <a:spLocks noChangeArrowheads="1"/>
          </p:cNvSpPr>
          <p:nvPr/>
        </p:nvSpPr>
        <p:spPr bwMode="auto">
          <a:xfrm>
            <a:off x="7315200" y="17526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1400" dirty="0"/>
              <a:t>LOAD</a:t>
            </a:r>
          </a:p>
        </p:txBody>
      </p:sp>
      <p:sp>
        <p:nvSpPr>
          <p:cNvPr id="15373" name="Line 15"/>
          <p:cNvSpPr>
            <a:spLocks noChangeShapeType="1"/>
          </p:cNvSpPr>
          <p:nvPr/>
        </p:nvSpPr>
        <p:spPr bwMode="auto">
          <a:xfrm flipV="1">
            <a:off x="2971800" y="2057400"/>
            <a:ext cx="0" cy="403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374" name="Line 16"/>
          <p:cNvSpPr>
            <a:spLocks noChangeShapeType="1"/>
          </p:cNvSpPr>
          <p:nvPr/>
        </p:nvSpPr>
        <p:spPr bwMode="auto">
          <a:xfrm flipV="1">
            <a:off x="3124200" y="2057400"/>
            <a:ext cx="0" cy="3886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375" name="Line 17"/>
          <p:cNvSpPr>
            <a:spLocks noChangeShapeType="1"/>
          </p:cNvSpPr>
          <p:nvPr/>
        </p:nvSpPr>
        <p:spPr bwMode="auto">
          <a:xfrm flipV="1">
            <a:off x="4343400" y="2590800"/>
            <a:ext cx="0" cy="3124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376" name="Line 18"/>
          <p:cNvSpPr>
            <a:spLocks noChangeShapeType="1"/>
          </p:cNvSpPr>
          <p:nvPr/>
        </p:nvSpPr>
        <p:spPr bwMode="auto">
          <a:xfrm flipV="1">
            <a:off x="4495800" y="2590800"/>
            <a:ext cx="0" cy="3200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377" name="Line 19"/>
          <p:cNvSpPr>
            <a:spLocks noChangeShapeType="1"/>
          </p:cNvSpPr>
          <p:nvPr/>
        </p:nvSpPr>
        <p:spPr bwMode="auto">
          <a:xfrm flipV="1">
            <a:off x="5867400" y="3124200"/>
            <a:ext cx="0" cy="2743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378" name="Line 20"/>
          <p:cNvSpPr>
            <a:spLocks noChangeShapeType="1"/>
          </p:cNvSpPr>
          <p:nvPr/>
        </p:nvSpPr>
        <p:spPr bwMode="auto">
          <a:xfrm flipV="1">
            <a:off x="6019800" y="3200400"/>
            <a:ext cx="0" cy="2819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379" name="Line 21"/>
          <p:cNvSpPr>
            <a:spLocks noChangeShapeType="1"/>
          </p:cNvSpPr>
          <p:nvPr/>
        </p:nvSpPr>
        <p:spPr bwMode="auto">
          <a:xfrm flipH="1" flipV="1">
            <a:off x="3124200" y="5867400"/>
            <a:ext cx="762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380" name="Line 22"/>
          <p:cNvSpPr>
            <a:spLocks noChangeShapeType="1"/>
          </p:cNvSpPr>
          <p:nvPr/>
        </p:nvSpPr>
        <p:spPr bwMode="auto">
          <a:xfrm flipH="1" flipV="1">
            <a:off x="2971800" y="6019800"/>
            <a:ext cx="838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381" name="Line 23"/>
          <p:cNvSpPr>
            <a:spLocks noChangeShapeType="1"/>
          </p:cNvSpPr>
          <p:nvPr/>
        </p:nvSpPr>
        <p:spPr bwMode="auto">
          <a:xfrm flipH="1" flipV="1">
            <a:off x="4800600" y="5867400"/>
            <a:ext cx="1066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382" name="Line 24"/>
          <p:cNvSpPr>
            <a:spLocks noChangeShapeType="1"/>
          </p:cNvSpPr>
          <p:nvPr/>
        </p:nvSpPr>
        <p:spPr bwMode="auto">
          <a:xfrm flipH="1" flipV="1">
            <a:off x="4876800" y="6019800"/>
            <a:ext cx="1143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383" name="Text Box 25"/>
          <p:cNvSpPr txBox="1">
            <a:spLocks noChangeArrowheads="1"/>
          </p:cNvSpPr>
          <p:nvPr/>
        </p:nvSpPr>
        <p:spPr bwMode="auto">
          <a:xfrm>
            <a:off x="3276600" y="19812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400" dirty="0"/>
              <a:t>400A</a:t>
            </a:r>
          </a:p>
        </p:txBody>
      </p:sp>
      <p:sp>
        <p:nvSpPr>
          <p:cNvPr id="15384" name="Text Box 26"/>
          <p:cNvSpPr txBox="1">
            <a:spLocks noChangeArrowheads="1"/>
          </p:cNvSpPr>
          <p:nvPr/>
        </p:nvSpPr>
        <p:spPr bwMode="auto">
          <a:xfrm>
            <a:off x="4495800" y="25146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400" dirty="0"/>
              <a:t>400A</a:t>
            </a:r>
          </a:p>
        </p:txBody>
      </p:sp>
      <p:sp>
        <p:nvSpPr>
          <p:cNvPr id="15385" name="Text Box 27"/>
          <p:cNvSpPr txBox="1">
            <a:spLocks noChangeArrowheads="1"/>
          </p:cNvSpPr>
          <p:nvPr/>
        </p:nvSpPr>
        <p:spPr bwMode="auto">
          <a:xfrm>
            <a:off x="6248400" y="3076484"/>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400" dirty="0"/>
              <a:t>400A</a:t>
            </a:r>
          </a:p>
        </p:txBody>
      </p:sp>
      <p:sp>
        <p:nvSpPr>
          <p:cNvPr id="15386" name="Text Box 28"/>
          <p:cNvSpPr txBox="1">
            <a:spLocks noChangeArrowheads="1"/>
          </p:cNvSpPr>
          <p:nvPr/>
        </p:nvSpPr>
        <p:spPr bwMode="auto">
          <a:xfrm>
            <a:off x="4495800" y="47244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400" dirty="0"/>
              <a:t>5A</a:t>
            </a:r>
          </a:p>
        </p:txBody>
      </p:sp>
      <p:sp>
        <p:nvSpPr>
          <p:cNvPr id="15387" name="Text Box 29"/>
          <p:cNvSpPr txBox="1">
            <a:spLocks noChangeArrowheads="1"/>
          </p:cNvSpPr>
          <p:nvPr/>
        </p:nvSpPr>
        <p:spPr bwMode="auto">
          <a:xfrm>
            <a:off x="3124200" y="47244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400" dirty="0"/>
              <a:t>5A</a:t>
            </a:r>
          </a:p>
        </p:txBody>
      </p:sp>
      <p:pic>
        <p:nvPicPr>
          <p:cNvPr id="15388" name="Picture 30" descr="swit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0113" y="3987592"/>
            <a:ext cx="3569687" cy="1433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9" name="Picture 31" descr="clam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0" y="1981200"/>
            <a:ext cx="66992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0" name="Text Box 32"/>
          <p:cNvSpPr txBox="1">
            <a:spLocks noChangeArrowheads="1"/>
          </p:cNvSpPr>
          <p:nvPr/>
        </p:nvSpPr>
        <p:spPr bwMode="auto">
          <a:xfrm>
            <a:off x="457200" y="5105400"/>
            <a:ext cx="1905000" cy="109220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3200" dirty="0"/>
              <a:t>Calculate Ratio</a:t>
            </a:r>
          </a:p>
        </p:txBody>
      </p:sp>
      <p:sp>
        <p:nvSpPr>
          <p:cNvPr id="15391" name="AutoShape 33"/>
          <p:cNvSpPr>
            <a:spLocks noChangeArrowheads="1"/>
          </p:cNvSpPr>
          <p:nvPr/>
        </p:nvSpPr>
        <p:spPr bwMode="auto">
          <a:xfrm rot="6382513">
            <a:off x="965200" y="4216400"/>
            <a:ext cx="1346200" cy="381000"/>
          </a:xfrm>
          <a:prstGeom prst="rightArrow">
            <a:avLst>
              <a:gd name="adj1" fmla="val 50000"/>
              <a:gd name="adj2" fmla="val 88333"/>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eaLnBrk="1" hangingPunct="1"/>
            <a:endParaRPr lang="en-US" altLang="en-US" dirty="0"/>
          </a:p>
        </p:txBody>
      </p:sp>
      <p:sp>
        <p:nvSpPr>
          <p:cNvPr id="15392" name="AutoShape 34"/>
          <p:cNvSpPr>
            <a:spLocks noChangeArrowheads="1"/>
          </p:cNvSpPr>
          <p:nvPr/>
        </p:nvSpPr>
        <p:spPr bwMode="auto">
          <a:xfrm rot="9410818">
            <a:off x="2304775" y="4851112"/>
            <a:ext cx="779961" cy="360509"/>
          </a:xfrm>
          <a:prstGeom prst="rightArrow">
            <a:avLst>
              <a:gd name="adj1" fmla="val 50000"/>
              <a:gd name="adj2" fmla="val 88333"/>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eaLnBrk="1" hangingPunct="1"/>
            <a:endParaRPr lang="en-US"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bwMode="auto">
          <a:xfrm>
            <a:off x="1556951" y="158368"/>
            <a:ext cx="7208107" cy="67983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latin typeface="+mj-lt"/>
              </a:rPr>
              <a:t>Burden Testing</a:t>
            </a:r>
          </a:p>
        </p:txBody>
      </p:sp>
      <p:sp>
        <p:nvSpPr>
          <p:cNvPr id="2" name="Footer Placeholder 1">
            <a:extLst>
              <a:ext uri="{FF2B5EF4-FFF2-40B4-BE49-F238E27FC236}">
                <a16:creationId xmlns:a16="http://schemas.microsoft.com/office/drawing/2014/main" id="{A64E6EC9-52FD-49A8-AA8F-1EA1E0EEBAED}"/>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565846CA-84FA-49AB-B2EB-69E589FB9C9A}"/>
              </a:ext>
            </a:extLst>
          </p:cNvPr>
          <p:cNvSpPr>
            <a:spLocks noGrp="1"/>
          </p:cNvSpPr>
          <p:nvPr>
            <p:ph type="sldNum" sz="quarter" idx="4"/>
          </p:nvPr>
        </p:nvSpPr>
        <p:spPr/>
        <p:txBody>
          <a:bodyPr/>
          <a:lstStyle/>
          <a:p>
            <a:fld id="{4BEAC4C4-F0A7-4B61-A827-E4198D078267}" type="slidenum">
              <a:rPr lang="en-US" smtClean="0"/>
              <a:t>17</a:t>
            </a:fld>
            <a:endParaRPr lang="en-US" dirty="0"/>
          </a:p>
        </p:txBody>
      </p:sp>
      <p:sp>
        <p:nvSpPr>
          <p:cNvPr id="16387" name="Text Box 5"/>
          <p:cNvSpPr txBox="1">
            <a:spLocks noChangeArrowheads="1"/>
          </p:cNvSpPr>
          <p:nvPr/>
        </p:nvSpPr>
        <p:spPr bwMode="auto">
          <a:xfrm>
            <a:off x="381000" y="1762629"/>
            <a:ext cx="8382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400" dirty="0"/>
              <a:t>Functionality with Burden Present on the Secondary Loop</a:t>
            </a:r>
          </a:p>
        </p:txBody>
      </p:sp>
      <p:pic>
        <p:nvPicPr>
          <p:cNvPr id="16388" name="Picture 6" descr="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2743200"/>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9" descr="9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5715000"/>
            <a:ext cx="1066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Line 10"/>
          <p:cNvSpPr>
            <a:spLocks noChangeShapeType="1"/>
          </p:cNvSpPr>
          <p:nvPr/>
        </p:nvSpPr>
        <p:spPr bwMode="auto">
          <a:xfrm>
            <a:off x="533400" y="3276600"/>
            <a:ext cx="8077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391" name="Text Box 11"/>
          <p:cNvSpPr txBox="1">
            <a:spLocks noChangeArrowheads="1"/>
          </p:cNvSpPr>
          <p:nvPr/>
        </p:nvSpPr>
        <p:spPr bwMode="auto">
          <a:xfrm>
            <a:off x="381000" y="29718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1400" dirty="0"/>
              <a:t>PHASE A</a:t>
            </a:r>
          </a:p>
        </p:txBody>
      </p:sp>
      <p:sp>
        <p:nvSpPr>
          <p:cNvPr id="16392" name="Line 14"/>
          <p:cNvSpPr>
            <a:spLocks noChangeShapeType="1"/>
          </p:cNvSpPr>
          <p:nvPr/>
        </p:nvSpPr>
        <p:spPr bwMode="auto">
          <a:xfrm flipV="1">
            <a:off x="2971800" y="2971800"/>
            <a:ext cx="0" cy="3048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393" name="Line 15"/>
          <p:cNvSpPr>
            <a:spLocks noChangeShapeType="1"/>
          </p:cNvSpPr>
          <p:nvPr/>
        </p:nvSpPr>
        <p:spPr bwMode="auto">
          <a:xfrm flipV="1">
            <a:off x="3124200" y="2971800"/>
            <a:ext cx="0" cy="2895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394" name="Line 20"/>
          <p:cNvSpPr>
            <a:spLocks noChangeShapeType="1"/>
          </p:cNvSpPr>
          <p:nvPr/>
        </p:nvSpPr>
        <p:spPr bwMode="auto">
          <a:xfrm flipH="1" flipV="1">
            <a:off x="3124200" y="5867400"/>
            <a:ext cx="762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395" name="Line 21"/>
          <p:cNvSpPr>
            <a:spLocks noChangeShapeType="1"/>
          </p:cNvSpPr>
          <p:nvPr/>
        </p:nvSpPr>
        <p:spPr bwMode="auto">
          <a:xfrm flipH="1" flipV="1">
            <a:off x="2971800" y="6019800"/>
            <a:ext cx="838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396" name="Text Box 34"/>
          <p:cNvSpPr txBox="1">
            <a:spLocks noChangeArrowheads="1"/>
          </p:cNvSpPr>
          <p:nvPr/>
        </p:nvSpPr>
        <p:spPr bwMode="auto">
          <a:xfrm>
            <a:off x="4495800" y="3429000"/>
            <a:ext cx="3886200"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000" dirty="0"/>
              <a:t>Some burden will always be present – junctions, meter coils, test switches, cables, etc.</a:t>
            </a:r>
          </a:p>
          <a:p>
            <a:pPr algn="ctr" eaLnBrk="1" hangingPunct="1"/>
            <a:endParaRPr lang="en-US" altLang="en-US" sz="2000" dirty="0"/>
          </a:p>
          <a:p>
            <a:pPr algn="ctr" eaLnBrk="1" hangingPunct="1"/>
            <a:r>
              <a:rPr lang="en-US" altLang="en-US" sz="2000" dirty="0"/>
              <a:t>CT’s must be able to maintain an accurate ratio with burden on the secondary.</a:t>
            </a:r>
          </a:p>
        </p:txBody>
      </p:sp>
      <p:pic>
        <p:nvPicPr>
          <p:cNvPr id="16397" name="Picture 35" descr="swit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962400"/>
            <a:ext cx="29718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latin typeface="+mj-lt"/>
              </a:rPr>
              <a:t>Burden Testing</a:t>
            </a:r>
            <a:endParaRPr lang="en-US" altLang="en-US" b="1" dirty="0">
              <a:latin typeface="Arial" pitchFamily="34" charset="0"/>
            </a:endParaRPr>
          </a:p>
        </p:txBody>
      </p:sp>
      <p:sp>
        <p:nvSpPr>
          <p:cNvPr id="2" name="Footer Placeholder 1">
            <a:extLst>
              <a:ext uri="{FF2B5EF4-FFF2-40B4-BE49-F238E27FC236}">
                <a16:creationId xmlns:a16="http://schemas.microsoft.com/office/drawing/2014/main" id="{9252940A-EA04-403C-9C4E-29F29924C555}"/>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A8299B52-5163-4D4E-A661-CA7C58B37E0C}"/>
              </a:ext>
            </a:extLst>
          </p:cNvPr>
          <p:cNvSpPr>
            <a:spLocks noGrp="1"/>
          </p:cNvSpPr>
          <p:nvPr>
            <p:ph type="sldNum" sz="quarter" idx="4"/>
          </p:nvPr>
        </p:nvSpPr>
        <p:spPr/>
        <p:txBody>
          <a:bodyPr/>
          <a:lstStyle/>
          <a:p>
            <a:fld id="{4BEAC4C4-F0A7-4B61-A827-E4198D078267}" type="slidenum">
              <a:rPr lang="en-US" smtClean="0"/>
              <a:t>18</a:t>
            </a:fld>
            <a:endParaRPr lang="en-US" dirty="0"/>
          </a:p>
        </p:txBody>
      </p:sp>
      <p:sp>
        <p:nvSpPr>
          <p:cNvPr id="17411" name="Text Box 3"/>
          <p:cNvSpPr txBox="1">
            <a:spLocks noChangeArrowheads="1"/>
          </p:cNvSpPr>
          <p:nvPr/>
        </p:nvSpPr>
        <p:spPr bwMode="auto">
          <a:xfrm>
            <a:off x="-14243" y="15240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3200" dirty="0"/>
              <a:t>Functionality with Burden Present on the Secondary Loop</a:t>
            </a:r>
          </a:p>
        </p:txBody>
      </p:sp>
      <p:pic>
        <p:nvPicPr>
          <p:cNvPr id="17412" name="Picture 4" descr="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2743200"/>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6" descr="9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5715000"/>
            <a:ext cx="1066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Line 7"/>
          <p:cNvSpPr>
            <a:spLocks noChangeShapeType="1"/>
          </p:cNvSpPr>
          <p:nvPr/>
        </p:nvSpPr>
        <p:spPr bwMode="auto">
          <a:xfrm>
            <a:off x="533400" y="3276600"/>
            <a:ext cx="8077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415" name="Text Box 8"/>
          <p:cNvSpPr txBox="1">
            <a:spLocks noChangeArrowheads="1"/>
          </p:cNvSpPr>
          <p:nvPr/>
        </p:nvSpPr>
        <p:spPr bwMode="auto">
          <a:xfrm>
            <a:off x="381000" y="29718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1400" dirty="0"/>
              <a:t>PHASE A</a:t>
            </a:r>
          </a:p>
        </p:txBody>
      </p:sp>
      <p:sp>
        <p:nvSpPr>
          <p:cNvPr id="17416" name="Line 9"/>
          <p:cNvSpPr>
            <a:spLocks noChangeShapeType="1"/>
          </p:cNvSpPr>
          <p:nvPr/>
        </p:nvSpPr>
        <p:spPr bwMode="auto">
          <a:xfrm flipV="1">
            <a:off x="2971800" y="2971800"/>
            <a:ext cx="0" cy="3048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417" name="Line 10"/>
          <p:cNvSpPr>
            <a:spLocks noChangeShapeType="1"/>
          </p:cNvSpPr>
          <p:nvPr/>
        </p:nvSpPr>
        <p:spPr bwMode="auto">
          <a:xfrm flipV="1">
            <a:off x="3124200" y="2971800"/>
            <a:ext cx="0" cy="2895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418" name="Line 11"/>
          <p:cNvSpPr>
            <a:spLocks noChangeShapeType="1"/>
          </p:cNvSpPr>
          <p:nvPr/>
        </p:nvSpPr>
        <p:spPr bwMode="auto">
          <a:xfrm flipH="1" flipV="1">
            <a:off x="3124200" y="5867400"/>
            <a:ext cx="762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419" name="Line 12"/>
          <p:cNvSpPr>
            <a:spLocks noChangeShapeType="1"/>
          </p:cNvSpPr>
          <p:nvPr/>
        </p:nvSpPr>
        <p:spPr bwMode="auto">
          <a:xfrm flipH="1" flipV="1">
            <a:off x="2971800" y="6019800"/>
            <a:ext cx="838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420" name="Text Box 13"/>
          <p:cNvSpPr txBox="1">
            <a:spLocks noChangeArrowheads="1"/>
          </p:cNvSpPr>
          <p:nvPr/>
        </p:nvSpPr>
        <p:spPr bwMode="auto">
          <a:xfrm>
            <a:off x="4343400" y="3429000"/>
            <a:ext cx="3886200"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000" dirty="0"/>
              <a:t>Some burden will always be present – junctions, meter coils, test switches, cables, etc.</a:t>
            </a:r>
          </a:p>
          <a:p>
            <a:pPr algn="ctr" eaLnBrk="1" hangingPunct="1"/>
            <a:endParaRPr lang="en-US" altLang="en-US" sz="2000" dirty="0"/>
          </a:p>
          <a:p>
            <a:pPr algn="ctr" eaLnBrk="1" hangingPunct="1"/>
            <a:r>
              <a:rPr lang="en-US" altLang="en-US" sz="2000" dirty="0"/>
              <a:t>CT’s must be able to maintain an accurate ratio with burden on the secondary.</a:t>
            </a:r>
          </a:p>
        </p:txBody>
      </p:sp>
      <p:pic>
        <p:nvPicPr>
          <p:cNvPr id="17421" name="Picture 14" descr="swit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962400"/>
            <a:ext cx="29718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1556951" y="234568"/>
            <a:ext cx="7208107" cy="67983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latin typeface="+mj-lt"/>
              </a:rPr>
              <a:t>Burden Testing</a:t>
            </a:r>
            <a:endParaRPr lang="en-US" altLang="en-US" b="1" dirty="0">
              <a:latin typeface="Arial" pitchFamily="34" charset="0"/>
            </a:endParaRPr>
          </a:p>
        </p:txBody>
      </p:sp>
      <p:sp>
        <p:nvSpPr>
          <p:cNvPr id="2" name="Footer Placeholder 1">
            <a:extLst>
              <a:ext uri="{FF2B5EF4-FFF2-40B4-BE49-F238E27FC236}">
                <a16:creationId xmlns:a16="http://schemas.microsoft.com/office/drawing/2014/main" id="{8CA50337-3E32-4653-BF67-5332785CA0EC}"/>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7FF2E5C5-88A4-4569-B6D0-DF5DF9F02F74}"/>
              </a:ext>
            </a:extLst>
          </p:cNvPr>
          <p:cNvSpPr>
            <a:spLocks noGrp="1"/>
          </p:cNvSpPr>
          <p:nvPr>
            <p:ph type="sldNum" sz="quarter" idx="4"/>
          </p:nvPr>
        </p:nvSpPr>
        <p:spPr/>
        <p:txBody>
          <a:bodyPr/>
          <a:lstStyle/>
          <a:p>
            <a:fld id="{4BEAC4C4-F0A7-4B61-A827-E4198D078267}" type="slidenum">
              <a:rPr lang="en-US" smtClean="0"/>
              <a:t>19</a:t>
            </a:fld>
            <a:endParaRPr lang="en-US" dirty="0"/>
          </a:p>
        </p:txBody>
      </p:sp>
      <p:sp>
        <p:nvSpPr>
          <p:cNvPr id="18435" name="Text Box 3"/>
          <p:cNvSpPr txBox="1">
            <a:spLocks noChangeArrowheads="1"/>
          </p:cNvSpPr>
          <p:nvPr/>
        </p:nvSpPr>
        <p:spPr bwMode="auto">
          <a:xfrm>
            <a:off x="0" y="1504259"/>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400" dirty="0"/>
              <a:t>Functionality with Burden Present on the Secondary Loop</a:t>
            </a:r>
          </a:p>
        </p:txBody>
      </p:sp>
      <p:sp>
        <p:nvSpPr>
          <p:cNvPr id="18436" name="Text Box 13"/>
          <p:cNvSpPr txBox="1">
            <a:spLocks noChangeArrowheads="1"/>
          </p:cNvSpPr>
          <p:nvPr/>
        </p:nvSpPr>
        <p:spPr bwMode="auto">
          <a:xfrm>
            <a:off x="3505200" y="2438400"/>
            <a:ext cx="5638800" cy="340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3600" dirty="0"/>
              <a:t>Example Burden Spec:</a:t>
            </a:r>
          </a:p>
          <a:p>
            <a:pPr algn="ctr" eaLnBrk="1" hangingPunct="1"/>
            <a:r>
              <a:rPr lang="en-US" altLang="en-US" sz="3600" dirty="0"/>
              <a:t>0.3% @ B0.1, B0.2, B0.5</a:t>
            </a:r>
          </a:p>
          <a:p>
            <a:pPr algn="ctr" eaLnBrk="1" hangingPunct="1"/>
            <a:r>
              <a:rPr lang="en-US" altLang="en-US" sz="2400" dirty="0"/>
              <a:t>or</a:t>
            </a:r>
          </a:p>
          <a:p>
            <a:pPr algn="ctr" eaLnBrk="1" hangingPunct="1"/>
            <a:r>
              <a:rPr lang="en-US" altLang="en-US" sz="2400" dirty="0"/>
              <a:t>There should be less than the 0.3% change in secondary current from initial (“0” burden) reading, when up to 0.5Ohms of burden is applied</a:t>
            </a:r>
          </a:p>
        </p:txBody>
      </p:sp>
      <p:pic>
        <p:nvPicPr>
          <p:cNvPr id="18437" name="Picture 15" descr="pl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114800"/>
            <a:ext cx="3352800"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Oval 16"/>
          <p:cNvSpPr>
            <a:spLocks noChangeArrowheads="1"/>
          </p:cNvSpPr>
          <p:nvPr/>
        </p:nvSpPr>
        <p:spPr bwMode="auto">
          <a:xfrm>
            <a:off x="609600" y="5715000"/>
            <a:ext cx="1447800" cy="3048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eaLnBrk="1" hangingPunct="1"/>
            <a:endParaRPr lang="en-US" altLang="en-US" dirty="0"/>
          </a:p>
        </p:txBody>
      </p:sp>
      <p:sp>
        <p:nvSpPr>
          <p:cNvPr id="18439" name="AutoShape 17"/>
          <p:cNvSpPr>
            <a:spLocks noChangeArrowheads="1"/>
          </p:cNvSpPr>
          <p:nvPr/>
        </p:nvSpPr>
        <p:spPr bwMode="auto">
          <a:xfrm rot="-2756168">
            <a:off x="-158750" y="2855913"/>
            <a:ext cx="4343400" cy="1371600"/>
          </a:xfrm>
          <a:prstGeom prst="curvedDownArrow">
            <a:avLst>
              <a:gd name="adj1" fmla="val 63333"/>
              <a:gd name="adj2" fmla="val 126667"/>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eaLnBrk="1" hangingPunct="1"/>
            <a:endParaRPr lang="en-US"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latin typeface="+mj-lt"/>
              </a:rPr>
              <a:t>Agenda – Advanced Session</a:t>
            </a:r>
          </a:p>
        </p:txBody>
      </p:sp>
      <p:sp>
        <p:nvSpPr>
          <p:cNvPr id="2" name="Footer Placeholder 1">
            <a:extLst>
              <a:ext uri="{FF2B5EF4-FFF2-40B4-BE49-F238E27FC236}">
                <a16:creationId xmlns:a16="http://schemas.microsoft.com/office/drawing/2014/main" id="{33497EA7-3C8D-45AB-9C94-BB3C230F218D}"/>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E11189BD-E128-4DAA-9B0A-1C40DBF44939}"/>
              </a:ext>
            </a:extLst>
          </p:cNvPr>
          <p:cNvSpPr>
            <a:spLocks noGrp="1"/>
          </p:cNvSpPr>
          <p:nvPr>
            <p:ph type="sldNum" sz="quarter" idx="4"/>
          </p:nvPr>
        </p:nvSpPr>
        <p:spPr/>
        <p:txBody>
          <a:bodyPr/>
          <a:lstStyle/>
          <a:p>
            <a:fld id="{4BEAC4C4-F0A7-4B61-A827-E4198D078267}" type="slidenum">
              <a:rPr lang="en-US" smtClean="0"/>
              <a:t>2</a:t>
            </a:fld>
            <a:endParaRPr lang="en-US" dirty="0"/>
          </a:p>
        </p:txBody>
      </p:sp>
      <p:sp>
        <p:nvSpPr>
          <p:cNvPr id="3075" name="Text Box 7"/>
          <p:cNvSpPr txBox="1">
            <a:spLocks noChangeArrowheads="1"/>
          </p:cNvSpPr>
          <p:nvPr/>
        </p:nvSpPr>
        <p:spPr bwMode="auto">
          <a:xfrm>
            <a:off x="533400" y="1600200"/>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eaLnBrk="1" hangingPunct="1"/>
            <a:endParaRPr lang="en-US" altLang="en-US" sz="3200" dirty="0"/>
          </a:p>
        </p:txBody>
      </p:sp>
      <p:sp>
        <p:nvSpPr>
          <p:cNvPr id="3076" name="Text Box 17"/>
          <p:cNvSpPr txBox="1">
            <a:spLocks noChangeArrowheads="1"/>
          </p:cNvSpPr>
          <p:nvPr/>
        </p:nvSpPr>
        <p:spPr bwMode="auto">
          <a:xfrm>
            <a:off x="493414" y="1143000"/>
            <a:ext cx="8229600" cy="5201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eaLnBrk="1" hangingPunct="1"/>
            <a:r>
              <a:rPr lang="en-US" altLang="en-US" sz="2000" dirty="0"/>
              <a:t>What we will not cover!</a:t>
            </a:r>
          </a:p>
          <a:p>
            <a:pPr marL="1085850" lvl="1" indent="-342900" eaLnBrk="1" hangingPunct="1">
              <a:buFont typeface="Arial" panose="020B0604020202020204" pitchFamily="34" charset="0"/>
              <a:buChar char="•"/>
            </a:pPr>
            <a:r>
              <a:rPr lang="en-US" altLang="en-US" sz="2000" dirty="0"/>
              <a:t>The Very Basics: meter forms and</a:t>
            </a:r>
          </a:p>
          <a:p>
            <a:pPr marL="1085850" lvl="1" indent="-342900" eaLnBrk="1" hangingPunct="1">
              <a:buFont typeface="Arial" panose="020B0604020202020204" pitchFamily="34" charset="0"/>
              <a:buChar char="•"/>
            </a:pPr>
            <a:r>
              <a:rPr lang="en-US" altLang="en-US" sz="2000" dirty="0"/>
              <a:t>self-contained vs. transformer rated </a:t>
            </a:r>
          </a:p>
          <a:p>
            <a:pPr eaLnBrk="1" hangingPunct="1"/>
            <a:r>
              <a:rPr lang="en-US" altLang="en-US" sz="2000" dirty="0"/>
              <a:t>What we will cover</a:t>
            </a:r>
          </a:p>
          <a:p>
            <a:pPr marL="1085850" lvl="1" indent="-342900" eaLnBrk="1" hangingPunct="1">
              <a:buFont typeface="Arial" panose="020B0604020202020204" pitchFamily="34" charset="0"/>
              <a:buChar char="•"/>
            </a:pPr>
            <a:r>
              <a:rPr lang="en-US" altLang="en-US" sz="2000" dirty="0"/>
              <a:t>CT Functionality Basics </a:t>
            </a:r>
          </a:p>
          <a:p>
            <a:pPr marL="1085850" lvl="1" indent="-342900" eaLnBrk="1" hangingPunct="1">
              <a:buFont typeface="Arial" panose="020B0604020202020204" pitchFamily="34" charset="0"/>
              <a:buChar char="•"/>
            </a:pPr>
            <a:r>
              <a:rPr lang="en-US" altLang="en-US" sz="2000" dirty="0"/>
              <a:t>The Faceplate:</a:t>
            </a:r>
          </a:p>
          <a:p>
            <a:pPr marL="1485900" lvl="2" indent="-342900" eaLnBrk="1" hangingPunct="1">
              <a:buFont typeface="Arial" panose="020B0604020202020204" pitchFamily="34" charset="0"/>
              <a:buChar char="•"/>
            </a:pPr>
            <a:r>
              <a:rPr lang="en-US" altLang="en-US" sz="2000" dirty="0"/>
              <a:t>Terminology and Specifications</a:t>
            </a:r>
          </a:p>
          <a:p>
            <a:pPr marL="1085850" lvl="1" indent="-342900" eaLnBrk="1" hangingPunct="1">
              <a:buFont typeface="Arial" panose="020B0604020202020204" pitchFamily="34" charset="0"/>
              <a:buChar char="•"/>
            </a:pPr>
            <a:r>
              <a:rPr lang="en-US" altLang="en-US" sz="2000" dirty="0"/>
              <a:t>Ratio Testing</a:t>
            </a:r>
          </a:p>
          <a:p>
            <a:pPr marL="1085850" lvl="1" indent="-342900" eaLnBrk="1" hangingPunct="1">
              <a:buFont typeface="Arial" panose="020B0604020202020204" pitchFamily="34" charset="0"/>
              <a:buChar char="•"/>
            </a:pPr>
            <a:r>
              <a:rPr lang="en-US" altLang="en-US" sz="2000" dirty="0"/>
              <a:t>Burden Testing</a:t>
            </a:r>
          </a:p>
          <a:p>
            <a:pPr marL="1085850" lvl="1" indent="-342900" eaLnBrk="1" hangingPunct="1">
              <a:buFont typeface="Arial" panose="020B0604020202020204" pitchFamily="34" charset="0"/>
              <a:buChar char="•"/>
            </a:pPr>
            <a:r>
              <a:rPr lang="en-US" altLang="en-US" sz="2000" dirty="0"/>
              <a:t>Admittance Testing</a:t>
            </a:r>
          </a:p>
          <a:p>
            <a:pPr marL="1085850" lvl="1" indent="-342900" eaLnBrk="1" hangingPunct="1">
              <a:buFont typeface="Arial" panose="020B0604020202020204" pitchFamily="34" charset="0"/>
              <a:buChar char="•"/>
            </a:pPr>
            <a:r>
              <a:rPr lang="en-US" altLang="en-US" sz="2000" dirty="0"/>
              <a:t>Demag Functions</a:t>
            </a:r>
          </a:p>
          <a:p>
            <a:pPr marL="1085850" lvl="1" indent="-342900" eaLnBrk="1" hangingPunct="1">
              <a:buFont typeface="Arial" panose="020B0604020202020204" pitchFamily="34" charset="0"/>
              <a:buChar char="•"/>
            </a:pPr>
            <a:r>
              <a:rPr lang="en-US" altLang="en-US" sz="2000" dirty="0"/>
              <a:t>Roundtable – after Complete Site Testing is finished: </a:t>
            </a:r>
          </a:p>
          <a:p>
            <a:pPr marL="1485900" lvl="2" indent="-342900" eaLnBrk="1" hangingPunct="1">
              <a:buFont typeface="Arial" panose="020B0604020202020204" pitchFamily="34" charset="0"/>
              <a:buChar char="•"/>
            </a:pPr>
            <a:r>
              <a:rPr lang="en-US" altLang="en-US" sz="2000" dirty="0"/>
              <a:t>What you do and why?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latin typeface="+mj-lt"/>
              </a:rPr>
              <a:t>Burden Testing</a:t>
            </a:r>
            <a:endParaRPr lang="en-US" altLang="en-US" b="1" dirty="0">
              <a:latin typeface="Arial" pitchFamily="34" charset="0"/>
            </a:endParaRPr>
          </a:p>
        </p:txBody>
      </p:sp>
      <p:sp>
        <p:nvSpPr>
          <p:cNvPr id="2" name="Footer Placeholder 1">
            <a:extLst>
              <a:ext uri="{FF2B5EF4-FFF2-40B4-BE49-F238E27FC236}">
                <a16:creationId xmlns:a16="http://schemas.microsoft.com/office/drawing/2014/main" id="{825CD913-0AFA-452C-B1C2-FF6E1AAA5956}"/>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6FD1A6B0-1E41-43A5-A047-D4F2CF8B7AC4}"/>
              </a:ext>
            </a:extLst>
          </p:cNvPr>
          <p:cNvSpPr>
            <a:spLocks noGrp="1"/>
          </p:cNvSpPr>
          <p:nvPr>
            <p:ph type="sldNum" sz="quarter" idx="4"/>
          </p:nvPr>
        </p:nvSpPr>
        <p:spPr/>
        <p:txBody>
          <a:bodyPr/>
          <a:lstStyle/>
          <a:p>
            <a:fld id="{4BEAC4C4-F0A7-4B61-A827-E4198D078267}" type="slidenum">
              <a:rPr lang="en-US" smtClean="0"/>
              <a:t>20</a:t>
            </a:fld>
            <a:endParaRPr lang="en-US" dirty="0"/>
          </a:p>
        </p:txBody>
      </p:sp>
      <p:sp>
        <p:nvSpPr>
          <p:cNvPr id="19459" name="Text Box 3"/>
          <p:cNvSpPr txBox="1">
            <a:spLocks noChangeArrowheads="1"/>
          </p:cNvSpPr>
          <p:nvPr/>
        </p:nvSpPr>
        <p:spPr bwMode="auto">
          <a:xfrm>
            <a:off x="380999" y="1165981"/>
            <a:ext cx="83820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400" dirty="0"/>
              <a:t>Functionality with Burden Present on the Secondary Loop</a:t>
            </a:r>
          </a:p>
        </p:txBody>
      </p:sp>
      <p:sp>
        <p:nvSpPr>
          <p:cNvPr id="19460" name="Text Box 5"/>
          <p:cNvSpPr txBox="1">
            <a:spLocks noChangeArrowheads="1"/>
          </p:cNvSpPr>
          <p:nvPr/>
        </p:nvSpPr>
        <p:spPr bwMode="auto">
          <a:xfrm>
            <a:off x="3505200" y="2077141"/>
            <a:ext cx="5638800" cy="381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3600" dirty="0"/>
              <a:t>ANSI Burden Values</a:t>
            </a:r>
          </a:p>
          <a:p>
            <a:pPr algn="ctr" eaLnBrk="1" hangingPunct="1"/>
            <a:r>
              <a:rPr lang="en-US" altLang="en-US" sz="2000" dirty="0"/>
              <a:t>0.1 Ohms</a:t>
            </a:r>
          </a:p>
          <a:p>
            <a:pPr algn="ctr" eaLnBrk="1" hangingPunct="1"/>
            <a:r>
              <a:rPr lang="en-US" altLang="en-US" sz="2000" dirty="0"/>
              <a:t>0.2 Ohms</a:t>
            </a:r>
          </a:p>
          <a:p>
            <a:pPr algn="ctr" eaLnBrk="1" hangingPunct="1"/>
            <a:r>
              <a:rPr lang="en-US" altLang="en-US" sz="2000" dirty="0"/>
              <a:t>0.5 Ohms</a:t>
            </a:r>
          </a:p>
          <a:p>
            <a:pPr algn="ctr" eaLnBrk="1" hangingPunct="1"/>
            <a:r>
              <a:rPr lang="en-US" altLang="en-US" sz="2000" dirty="0"/>
              <a:t>1 Ohms</a:t>
            </a:r>
          </a:p>
          <a:p>
            <a:pPr algn="ctr" eaLnBrk="1" hangingPunct="1"/>
            <a:r>
              <a:rPr lang="en-US" altLang="en-US" sz="2000" dirty="0"/>
              <a:t>2 Ohms</a:t>
            </a:r>
          </a:p>
          <a:p>
            <a:pPr algn="ctr" eaLnBrk="1" hangingPunct="1"/>
            <a:r>
              <a:rPr lang="en-US" altLang="en-US" sz="2000" dirty="0"/>
              <a:t>4 Ohms</a:t>
            </a:r>
          </a:p>
          <a:p>
            <a:pPr algn="ctr" eaLnBrk="1" hangingPunct="1"/>
            <a:r>
              <a:rPr lang="en-US" altLang="en-US" sz="2000" dirty="0"/>
              <a:t>8 Ohms</a:t>
            </a:r>
          </a:p>
          <a:p>
            <a:pPr algn="ctr" eaLnBrk="1" hangingPunct="1"/>
            <a:endParaRPr lang="en-US" altLang="en-US" sz="2000" dirty="0"/>
          </a:p>
        </p:txBody>
      </p:sp>
      <p:pic>
        <p:nvPicPr>
          <p:cNvPr id="19461" name="Picture 6" descr="pl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328" y="3753541"/>
            <a:ext cx="3352800"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Oval 7"/>
          <p:cNvSpPr>
            <a:spLocks noChangeArrowheads="1"/>
          </p:cNvSpPr>
          <p:nvPr/>
        </p:nvSpPr>
        <p:spPr bwMode="auto">
          <a:xfrm>
            <a:off x="609600" y="5715000"/>
            <a:ext cx="1447800" cy="3048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eaLnBrk="1" hangingPunct="1"/>
            <a:endParaRPr lang="en-US" altLang="en-US" dirty="0"/>
          </a:p>
        </p:txBody>
      </p:sp>
      <p:sp>
        <p:nvSpPr>
          <p:cNvPr id="19463" name="AutoShape 8"/>
          <p:cNvSpPr>
            <a:spLocks noChangeArrowheads="1"/>
          </p:cNvSpPr>
          <p:nvPr/>
        </p:nvSpPr>
        <p:spPr bwMode="auto">
          <a:xfrm rot="-2756168">
            <a:off x="244778" y="2494654"/>
            <a:ext cx="4343400" cy="1371600"/>
          </a:xfrm>
          <a:prstGeom prst="curvedDownArrow">
            <a:avLst>
              <a:gd name="adj1" fmla="val 63333"/>
              <a:gd name="adj2" fmla="val 126667"/>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eaLnBrk="1" hangingPunct="1"/>
            <a:endParaRPr lang="en-US"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1556951" y="152400"/>
            <a:ext cx="7208107" cy="67983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latin typeface="+mj-lt"/>
              </a:rPr>
              <a:t>Burden Testing</a:t>
            </a:r>
            <a:endParaRPr lang="en-US" altLang="en-US" b="1" dirty="0">
              <a:latin typeface="Arial" pitchFamily="34" charset="0"/>
            </a:endParaRPr>
          </a:p>
        </p:txBody>
      </p:sp>
      <p:graphicFrame>
        <p:nvGraphicFramePr>
          <p:cNvPr id="20483" name="Object 10"/>
          <p:cNvGraphicFramePr>
            <a:graphicFrameLocks noGrp="1" noChangeAspect="1"/>
          </p:cNvGraphicFramePr>
          <p:nvPr>
            <p:ph idx="1"/>
            <p:extLst>
              <p:ext uri="{D42A27DB-BD31-4B8C-83A1-F6EECF244321}">
                <p14:modId xmlns:p14="http://schemas.microsoft.com/office/powerpoint/2010/main" val="1667609993"/>
              </p:ext>
            </p:extLst>
          </p:nvPr>
        </p:nvGraphicFramePr>
        <p:xfrm>
          <a:off x="533400" y="3276600"/>
          <a:ext cx="3829050" cy="2619375"/>
        </p:xfrm>
        <a:graphic>
          <a:graphicData uri="http://schemas.openxmlformats.org/presentationml/2006/ole">
            <mc:AlternateContent xmlns:mc="http://schemas.openxmlformats.org/markup-compatibility/2006">
              <mc:Choice xmlns:v="urn:schemas-microsoft-com:vml" Requires="v">
                <p:oleObj name="Chart" r:id="rId2" imgW="3829111" imgH="2619435" progId="Excel.Chart.8">
                  <p:embed/>
                </p:oleObj>
              </mc:Choice>
              <mc:Fallback>
                <p:oleObj name="Chart" r:id="rId2" imgW="3829111" imgH="2619435" progId="Excel.Chart.8">
                  <p:embed/>
                  <p:pic>
                    <p:nvPicPr>
                      <p:cNvPr id="20483" name="Object 10"/>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276600"/>
                        <a:ext cx="3829050"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Footer Placeholder 1">
            <a:extLst>
              <a:ext uri="{FF2B5EF4-FFF2-40B4-BE49-F238E27FC236}">
                <a16:creationId xmlns:a16="http://schemas.microsoft.com/office/drawing/2014/main" id="{84396ECB-36C5-4DA5-8CC7-439653E1874A}"/>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F22682A8-CCA7-4416-A518-D9BA5AB2FF86}"/>
              </a:ext>
            </a:extLst>
          </p:cNvPr>
          <p:cNvSpPr>
            <a:spLocks noGrp="1"/>
          </p:cNvSpPr>
          <p:nvPr>
            <p:ph type="sldNum" sz="quarter" idx="4"/>
          </p:nvPr>
        </p:nvSpPr>
        <p:spPr/>
        <p:txBody>
          <a:bodyPr/>
          <a:lstStyle/>
          <a:p>
            <a:fld id="{4BEAC4C4-F0A7-4B61-A827-E4198D078267}" type="slidenum">
              <a:rPr lang="en-US" smtClean="0"/>
              <a:t>21</a:t>
            </a:fld>
            <a:endParaRPr lang="en-US" dirty="0"/>
          </a:p>
        </p:txBody>
      </p:sp>
      <p:graphicFrame>
        <p:nvGraphicFramePr>
          <p:cNvPr id="182392" name="Group 120"/>
          <p:cNvGraphicFramePr>
            <a:graphicFrameLocks noGrp="1"/>
          </p:cNvGraphicFramePr>
          <p:nvPr>
            <p:ph sz="half" idx="4294967295"/>
            <p:extLst>
              <p:ext uri="{D42A27DB-BD31-4B8C-83A1-F6EECF244321}">
                <p14:modId xmlns:p14="http://schemas.microsoft.com/office/powerpoint/2010/main" val="2161678642"/>
              </p:ext>
            </p:extLst>
          </p:nvPr>
        </p:nvGraphicFramePr>
        <p:xfrm>
          <a:off x="6324600" y="3659188"/>
          <a:ext cx="2819400" cy="2697165"/>
        </p:xfrm>
        <a:graphic>
          <a:graphicData uri="http://schemas.openxmlformats.org/drawingml/2006/table">
            <a:tbl>
              <a:tblPr/>
              <a:tblGrid>
                <a:gridCol w="1409700">
                  <a:extLst>
                    <a:ext uri="{9D8B030D-6E8A-4147-A177-3AD203B41FA5}">
                      <a16:colId xmlns:a16="http://schemas.microsoft.com/office/drawing/2014/main" val="20000"/>
                    </a:ext>
                  </a:extLst>
                </a:gridCol>
                <a:gridCol w="1409700">
                  <a:extLst>
                    <a:ext uri="{9D8B030D-6E8A-4147-A177-3AD203B41FA5}">
                      <a16:colId xmlns:a16="http://schemas.microsoft.com/office/drawing/2014/main" val="20001"/>
                    </a:ext>
                  </a:extLst>
                </a:gridCol>
              </a:tblGrid>
              <a:tr h="454025">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Burden</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Reading</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9400">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5.0000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0988">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0.1</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4.9999</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0988">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0.2</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4.9950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9400">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0.5</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4.9900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4"/>
                  </a:ext>
                </a:extLst>
              </a:tr>
              <a:tr h="280988">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1</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4.9800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80988">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2</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4.9500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79400">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4</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4.0000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80988">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8</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0.8000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20484" name="Text Box 3"/>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3200" dirty="0"/>
              <a:t>0.3% @ B0.1, B0.2, B0.5</a:t>
            </a:r>
          </a:p>
        </p:txBody>
      </p:sp>
      <p:sp>
        <p:nvSpPr>
          <p:cNvPr id="20485" name="Text Box 9"/>
          <p:cNvSpPr txBox="1">
            <a:spLocks noChangeArrowheads="1"/>
          </p:cNvSpPr>
          <p:nvPr/>
        </p:nvSpPr>
        <p:spPr bwMode="auto">
          <a:xfrm>
            <a:off x="4557045" y="2362200"/>
            <a:ext cx="2971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000" dirty="0"/>
              <a:t>Initial Reading = 5Amps</a:t>
            </a:r>
          </a:p>
          <a:p>
            <a:pPr algn="ctr" eaLnBrk="1" hangingPunct="1"/>
            <a:r>
              <a:rPr lang="en-US" altLang="en-US" sz="2000" dirty="0"/>
              <a:t>0.3% x 5A = 0.015A</a:t>
            </a:r>
          </a:p>
          <a:p>
            <a:pPr algn="ctr" eaLnBrk="1" hangingPunct="1"/>
            <a:r>
              <a:rPr lang="en-US" altLang="en-US" sz="2000" dirty="0"/>
              <a:t>5A – 0.015 = 4.985A</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1556951" y="152400"/>
            <a:ext cx="7208107" cy="67983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latin typeface="+mj-lt"/>
              </a:rPr>
              <a:t>Burden Testing</a:t>
            </a:r>
            <a:endParaRPr lang="en-US" altLang="en-US" b="1" dirty="0">
              <a:latin typeface="Arial" pitchFamily="34" charset="0"/>
            </a:endParaRPr>
          </a:p>
        </p:txBody>
      </p:sp>
      <p:graphicFrame>
        <p:nvGraphicFramePr>
          <p:cNvPr id="21507" name="Object 8"/>
          <p:cNvGraphicFramePr>
            <a:graphicFrameLocks noGrp="1" noChangeAspect="1"/>
          </p:cNvGraphicFramePr>
          <p:nvPr>
            <p:ph idx="1"/>
            <p:extLst>
              <p:ext uri="{D42A27DB-BD31-4B8C-83A1-F6EECF244321}">
                <p14:modId xmlns:p14="http://schemas.microsoft.com/office/powerpoint/2010/main" val="789662490"/>
              </p:ext>
            </p:extLst>
          </p:nvPr>
        </p:nvGraphicFramePr>
        <p:xfrm>
          <a:off x="628650" y="2209800"/>
          <a:ext cx="3886200" cy="2786063"/>
        </p:xfrm>
        <a:graphic>
          <a:graphicData uri="http://schemas.openxmlformats.org/presentationml/2006/ole">
            <mc:AlternateContent xmlns:mc="http://schemas.openxmlformats.org/markup-compatibility/2006">
              <mc:Choice xmlns:v="urn:schemas-microsoft-com:vml" Requires="v">
                <p:oleObj name="Chart" r:id="rId2" imgW="5886331" imgH="4219602" progId="Excel.Chart.8">
                  <p:embed/>
                </p:oleObj>
              </mc:Choice>
              <mc:Fallback>
                <p:oleObj name="Chart" r:id="rId2" imgW="5886331" imgH="4219602" progId="Excel.Chart.8">
                  <p:embed/>
                  <p:pic>
                    <p:nvPicPr>
                      <p:cNvPr id="21507" name="Object 8"/>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2209800"/>
                        <a:ext cx="3886200" cy="278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Footer Placeholder 1">
            <a:extLst>
              <a:ext uri="{FF2B5EF4-FFF2-40B4-BE49-F238E27FC236}">
                <a16:creationId xmlns:a16="http://schemas.microsoft.com/office/drawing/2014/main" id="{EB85CCD7-6FE7-4198-882E-281B264BC334}"/>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BFFC3567-E950-426F-A033-46A5B8E62701}"/>
              </a:ext>
            </a:extLst>
          </p:cNvPr>
          <p:cNvSpPr>
            <a:spLocks noGrp="1"/>
          </p:cNvSpPr>
          <p:nvPr>
            <p:ph type="sldNum" sz="quarter" idx="4"/>
          </p:nvPr>
        </p:nvSpPr>
        <p:spPr/>
        <p:txBody>
          <a:bodyPr/>
          <a:lstStyle/>
          <a:p>
            <a:fld id="{4BEAC4C4-F0A7-4B61-A827-E4198D078267}" type="slidenum">
              <a:rPr lang="en-US" smtClean="0"/>
              <a:t>22</a:t>
            </a:fld>
            <a:endParaRPr lang="en-US" dirty="0"/>
          </a:p>
        </p:txBody>
      </p:sp>
      <p:graphicFrame>
        <p:nvGraphicFramePr>
          <p:cNvPr id="184332" name="Group 12"/>
          <p:cNvGraphicFramePr>
            <a:graphicFrameLocks noGrp="1"/>
          </p:cNvGraphicFramePr>
          <p:nvPr>
            <p:ph sz="half" idx="4294967295"/>
            <p:extLst>
              <p:ext uri="{D42A27DB-BD31-4B8C-83A1-F6EECF244321}">
                <p14:modId xmlns:p14="http://schemas.microsoft.com/office/powerpoint/2010/main" val="2890310950"/>
              </p:ext>
            </p:extLst>
          </p:nvPr>
        </p:nvGraphicFramePr>
        <p:xfrm>
          <a:off x="6400800" y="3525838"/>
          <a:ext cx="2743200" cy="2544765"/>
        </p:xfrm>
        <a:graphic>
          <a:graphicData uri="http://schemas.openxmlformats.org/drawingml/2006/table">
            <a:tbl>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428625">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Burden</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Reading</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63525">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5.0000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65113">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0.1</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4.9999</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65113">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0.2</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4.9950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63525">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0.5</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4.9900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4"/>
                  </a:ext>
                </a:extLst>
              </a:tr>
              <a:tr h="265113">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1</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4.9800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65113">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2</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4.9500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63525">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4</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4.0000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65113">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8</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0.8000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21508" name="Text Box 3"/>
          <p:cNvSpPr txBox="1">
            <a:spLocks noChangeArrowheads="1"/>
          </p:cNvSpPr>
          <p:nvPr/>
        </p:nvSpPr>
        <p:spPr bwMode="auto">
          <a:xfrm>
            <a:off x="-76200" y="1508919"/>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3200" dirty="0"/>
              <a:t>0.3% @ B0.1, B0.2, B0.5</a:t>
            </a:r>
          </a:p>
        </p:txBody>
      </p:sp>
      <p:sp>
        <p:nvSpPr>
          <p:cNvPr id="21509" name="Text Box 5"/>
          <p:cNvSpPr txBox="1">
            <a:spLocks noChangeArrowheads="1"/>
          </p:cNvSpPr>
          <p:nvPr/>
        </p:nvSpPr>
        <p:spPr bwMode="auto">
          <a:xfrm>
            <a:off x="4648200" y="2209800"/>
            <a:ext cx="2971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000" dirty="0"/>
              <a:t>Initial Reading = 5Amps</a:t>
            </a:r>
          </a:p>
          <a:p>
            <a:pPr algn="ctr" eaLnBrk="1" hangingPunct="1"/>
            <a:r>
              <a:rPr lang="en-US" altLang="en-US" sz="2000" dirty="0"/>
              <a:t>0.3% x 5A = 0.015A</a:t>
            </a:r>
          </a:p>
          <a:p>
            <a:pPr algn="ctr" eaLnBrk="1" hangingPunct="1"/>
            <a:r>
              <a:rPr lang="en-US" altLang="en-US" sz="2000" dirty="0"/>
              <a:t>5A – 0.015 = 4.985A</a:t>
            </a:r>
          </a:p>
        </p:txBody>
      </p:sp>
      <p:sp>
        <p:nvSpPr>
          <p:cNvPr id="21510" name="Text Box 10"/>
          <p:cNvSpPr txBox="1">
            <a:spLocks noChangeArrowheads="1"/>
          </p:cNvSpPr>
          <p:nvPr/>
        </p:nvSpPr>
        <p:spPr bwMode="auto">
          <a:xfrm>
            <a:off x="533400" y="5029200"/>
            <a:ext cx="3962400" cy="128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dirty="0"/>
              <a:t>At 0.5Ohms of Burden</a:t>
            </a:r>
          </a:p>
          <a:p>
            <a:pPr algn="ctr" eaLnBrk="1" hangingPunct="1"/>
            <a:r>
              <a:rPr lang="en-US" altLang="en-US" dirty="0"/>
              <a:t>the secondary current is still at 4.990A – Less than 0.3% change – Good CT!</a:t>
            </a:r>
          </a:p>
        </p:txBody>
      </p:sp>
      <p:sp>
        <p:nvSpPr>
          <p:cNvPr id="21511" name="AutoShape 11"/>
          <p:cNvSpPr>
            <a:spLocks noChangeArrowheads="1"/>
          </p:cNvSpPr>
          <p:nvPr/>
        </p:nvSpPr>
        <p:spPr bwMode="auto">
          <a:xfrm rot="18547356">
            <a:off x="2430095" y="3087920"/>
            <a:ext cx="685800" cy="304800"/>
          </a:xfrm>
          <a:prstGeom prst="leftArrow">
            <a:avLst>
              <a:gd name="adj1" fmla="val 50000"/>
              <a:gd name="adj2" fmla="val 5625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eaLnBrk="1" hangingPunct="1"/>
            <a:endParaRPr lang="en-US"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bwMode="auto">
          <a:xfrm>
            <a:off x="1556951" y="152400"/>
            <a:ext cx="7208107" cy="67983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latin typeface="+mj-lt"/>
                <a:cs typeface="Arial" panose="020B0604020202020204" pitchFamily="34" charset="0"/>
              </a:rPr>
              <a:t>Admittance Testing</a:t>
            </a:r>
          </a:p>
        </p:txBody>
      </p:sp>
      <p:sp>
        <p:nvSpPr>
          <p:cNvPr id="2" name="Footer Placeholder 1">
            <a:extLst>
              <a:ext uri="{FF2B5EF4-FFF2-40B4-BE49-F238E27FC236}">
                <a16:creationId xmlns:a16="http://schemas.microsoft.com/office/drawing/2014/main" id="{16C78F43-24D6-405A-838E-F81575446651}"/>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71F6A86A-67B3-4E97-AA90-0DBF15D3A3E8}"/>
              </a:ext>
            </a:extLst>
          </p:cNvPr>
          <p:cNvSpPr>
            <a:spLocks noGrp="1"/>
          </p:cNvSpPr>
          <p:nvPr>
            <p:ph type="sldNum" sz="quarter" idx="4"/>
          </p:nvPr>
        </p:nvSpPr>
        <p:spPr/>
        <p:txBody>
          <a:bodyPr/>
          <a:lstStyle/>
          <a:p>
            <a:fld id="{4BEAC4C4-F0A7-4B61-A827-E4198D078267}" type="slidenum">
              <a:rPr lang="en-US" smtClean="0"/>
              <a:t>23</a:t>
            </a:fld>
            <a:endParaRPr lang="en-US" dirty="0"/>
          </a:p>
        </p:txBody>
      </p:sp>
      <p:sp>
        <p:nvSpPr>
          <p:cNvPr id="22531" name="Text Box 5"/>
          <p:cNvSpPr txBox="1">
            <a:spLocks noChangeArrowheads="1"/>
          </p:cNvSpPr>
          <p:nvPr/>
        </p:nvSpPr>
        <p:spPr bwMode="auto">
          <a:xfrm>
            <a:off x="457200" y="1275696"/>
            <a:ext cx="5791200" cy="5269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marL="342900" indent="-342900" eaLnBrk="1" hangingPunct="1">
              <a:buFont typeface="Arial" panose="020B0604020202020204" pitchFamily="34" charset="0"/>
              <a:buChar char="•"/>
            </a:pPr>
            <a:r>
              <a:rPr lang="en-US" altLang="en-US" sz="2400" dirty="0"/>
              <a:t>What is Admittance?</a:t>
            </a:r>
          </a:p>
          <a:p>
            <a:pPr marL="342900" indent="-342900" eaLnBrk="1" hangingPunct="1">
              <a:buFont typeface="Arial" panose="020B0604020202020204" pitchFamily="34" charset="0"/>
              <a:buChar char="•"/>
            </a:pPr>
            <a:r>
              <a:rPr lang="en-US" altLang="en-US" sz="2400" dirty="0"/>
              <a:t>Admittance testing measures the overall “health” of the secondary loop of the CT.</a:t>
            </a:r>
          </a:p>
          <a:p>
            <a:pPr marL="342900" indent="-342900" eaLnBrk="1" hangingPunct="1">
              <a:buFont typeface="Arial" panose="020B0604020202020204" pitchFamily="34" charset="0"/>
              <a:buChar char="•"/>
            </a:pPr>
            <a:r>
              <a:rPr lang="en-US" altLang="en-US" sz="2400" dirty="0"/>
              <a:t>Measured in units of MiliSiemens (mS)</a:t>
            </a:r>
          </a:p>
          <a:p>
            <a:pPr marL="342900" indent="-342900" eaLnBrk="1" hangingPunct="1">
              <a:buFont typeface="Arial" panose="020B0604020202020204" pitchFamily="34" charset="0"/>
              <a:buChar char="•"/>
            </a:pPr>
            <a:r>
              <a:rPr lang="en-US" altLang="en-US" sz="2400" dirty="0"/>
              <a:t>Admittance is the inverse of impedance.</a:t>
            </a:r>
          </a:p>
          <a:p>
            <a:pPr marL="342900" indent="-342900" eaLnBrk="1" hangingPunct="1">
              <a:buFont typeface="Arial" panose="020B0604020202020204" pitchFamily="34" charset="0"/>
              <a:buChar char="•"/>
            </a:pPr>
            <a:r>
              <a:rPr lang="en-US" altLang="en-US" sz="2400" dirty="0"/>
              <a:t>Impedance is the opposition to current.</a:t>
            </a:r>
          </a:p>
          <a:p>
            <a:pPr marL="342900" indent="-342900" eaLnBrk="1" hangingPunct="1">
              <a:buFont typeface="Arial" panose="020B0604020202020204" pitchFamily="34" charset="0"/>
              <a:buChar char="•"/>
            </a:pPr>
            <a:r>
              <a:rPr lang="en-US" altLang="en-US" sz="2400" dirty="0"/>
              <a:t>Therefore, admittance testing measures the overall “health” of the secondary loop of the CT.</a:t>
            </a:r>
          </a:p>
          <a:p>
            <a:pPr eaLnBrk="1" hangingPunct="1"/>
            <a:endParaRPr lang="en-US" altLang="en-US" sz="2800" dirty="0"/>
          </a:p>
        </p:txBody>
      </p:sp>
      <p:pic>
        <p:nvPicPr>
          <p:cNvPr id="4" name="Picture 2">
            <a:extLst>
              <a:ext uri="{FF2B5EF4-FFF2-40B4-BE49-F238E27FC236}">
                <a16:creationId xmlns:a16="http://schemas.microsoft.com/office/drawing/2014/main" id="{08AF1C79-7B21-2A4F-06C2-4F443F20379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111" r="4939"/>
          <a:stretch/>
        </p:blipFill>
        <p:spPr bwMode="auto">
          <a:xfrm>
            <a:off x="6400800" y="1972682"/>
            <a:ext cx="2590800" cy="3086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title"/>
          </p:nvPr>
        </p:nvSpPr>
        <p:spPr bwMode="auto">
          <a:xfrm>
            <a:off x="1556951" y="152400"/>
            <a:ext cx="7208107" cy="67983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latin typeface="+mj-lt"/>
                <a:cs typeface="Arial" panose="020B0604020202020204" pitchFamily="34" charset="0"/>
              </a:rPr>
              <a:t>Admittance Testing</a:t>
            </a:r>
          </a:p>
        </p:txBody>
      </p:sp>
      <p:sp>
        <p:nvSpPr>
          <p:cNvPr id="2" name="Footer Placeholder 1">
            <a:extLst>
              <a:ext uri="{FF2B5EF4-FFF2-40B4-BE49-F238E27FC236}">
                <a16:creationId xmlns:a16="http://schemas.microsoft.com/office/drawing/2014/main" id="{C6839975-893B-484D-8F3F-4067C54740CC}"/>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C0784FBA-B390-4CA3-A3FE-72161B6124AB}"/>
              </a:ext>
            </a:extLst>
          </p:cNvPr>
          <p:cNvSpPr>
            <a:spLocks noGrp="1"/>
          </p:cNvSpPr>
          <p:nvPr>
            <p:ph type="sldNum" sz="quarter" idx="4"/>
          </p:nvPr>
        </p:nvSpPr>
        <p:spPr/>
        <p:txBody>
          <a:bodyPr/>
          <a:lstStyle/>
          <a:p>
            <a:fld id="{4BEAC4C4-F0A7-4B61-A827-E4198D078267}" type="slidenum">
              <a:rPr lang="en-US" smtClean="0"/>
              <a:t>24</a:t>
            </a:fld>
            <a:endParaRPr lang="en-US" dirty="0"/>
          </a:p>
        </p:txBody>
      </p:sp>
      <p:sp>
        <p:nvSpPr>
          <p:cNvPr id="23555" name="Text Box 5"/>
          <p:cNvSpPr txBox="1">
            <a:spLocks noChangeArrowheads="1"/>
          </p:cNvSpPr>
          <p:nvPr/>
        </p:nvSpPr>
        <p:spPr bwMode="auto">
          <a:xfrm>
            <a:off x="381000" y="1295400"/>
            <a:ext cx="8229600" cy="415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marL="457200" indent="-457200" eaLnBrk="1" hangingPunct="1">
              <a:buFont typeface="Arial" panose="020B0604020202020204" pitchFamily="34" charset="0"/>
              <a:buChar char="•"/>
            </a:pPr>
            <a:r>
              <a:rPr lang="en-US" altLang="en-US" sz="2800" dirty="0"/>
              <a:t>Admittance testing devices inject an audio sine wave signal into the secondary loop of the CT.</a:t>
            </a:r>
          </a:p>
          <a:p>
            <a:pPr marL="457200" indent="-457200" eaLnBrk="1" hangingPunct="1">
              <a:buFont typeface="Arial" panose="020B0604020202020204" pitchFamily="34" charset="0"/>
              <a:buChar char="•"/>
            </a:pPr>
            <a:r>
              <a:rPr lang="en-US" altLang="en-US" sz="2800" dirty="0"/>
              <a:t>The resulting current is measured.</a:t>
            </a:r>
          </a:p>
          <a:p>
            <a:pPr marL="457200" indent="-457200" eaLnBrk="1" hangingPunct="1">
              <a:buFont typeface="Arial" panose="020B0604020202020204" pitchFamily="34" charset="0"/>
              <a:buChar char="•"/>
            </a:pPr>
            <a:r>
              <a:rPr lang="en-US" altLang="en-US" sz="2800" dirty="0"/>
              <a:t>The voltage of the initial signal is known.</a:t>
            </a:r>
          </a:p>
          <a:p>
            <a:pPr marL="457200" indent="-457200" eaLnBrk="1" hangingPunct="1">
              <a:buFont typeface="Arial" panose="020B0604020202020204" pitchFamily="34" charset="0"/>
              <a:buChar char="•"/>
            </a:pPr>
            <a:r>
              <a:rPr lang="en-US" altLang="en-US" sz="2800" dirty="0"/>
              <a:t>From these two parameters, the impedance, and thus the admittance can be calculated.</a:t>
            </a:r>
          </a:p>
          <a:p>
            <a:pPr algn="ctr" eaLnBrk="1" hangingPunct="1"/>
            <a:endParaRPr lang="en-US" altLang="en-US" sz="2800" dirty="0"/>
          </a:p>
          <a:p>
            <a:pPr algn="ctr" eaLnBrk="1" hangingPunct="1"/>
            <a:endParaRPr lang="en-US" altLang="en-US" sz="2800" dirty="0"/>
          </a:p>
        </p:txBody>
      </p:sp>
      <p:pic>
        <p:nvPicPr>
          <p:cNvPr id="2050" name="Picture 2" descr="The Calculated Risk Question - Ivy Exec Blog">
            <a:extLst>
              <a:ext uri="{FF2B5EF4-FFF2-40B4-BE49-F238E27FC236}">
                <a16:creationId xmlns:a16="http://schemas.microsoft.com/office/drawing/2014/main" id="{9F572744-584F-3184-8259-8496EBEB1D8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1190"/>
          <a:stretch/>
        </p:blipFill>
        <p:spPr bwMode="auto">
          <a:xfrm>
            <a:off x="2778399" y="4497918"/>
            <a:ext cx="3660501" cy="18272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bwMode="auto">
          <a:xfrm>
            <a:off x="1556951" y="158368"/>
            <a:ext cx="7208107" cy="67983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latin typeface="+mj-lt"/>
                <a:cs typeface="Arial" panose="020B0604020202020204" pitchFamily="34" charset="0"/>
              </a:rPr>
              <a:t>Admittance Testing</a:t>
            </a:r>
            <a:endParaRPr lang="en-US" altLang="en-US" b="1" dirty="0">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57906A21-150F-45A0-8251-DE668BA07CC1}"/>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7F025874-2E35-47E1-8F04-47F5C8D8E90C}"/>
              </a:ext>
            </a:extLst>
          </p:cNvPr>
          <p:cNvSpPr>
            <a:spLocks noGrp="1"/>
          </p:cNvSpPr>
          <p:nvPr>
            <p:ph type="sldNum" sz="quarter" idx="4"/>
          </p:nvPr>
        </p:nvSpPr>
        <p:spPr/>
        <p:txBody>
          <a:bodyPr/>
          <a:lstStyle/>
          <a:p>
            <a:fld id="{4BEAC4C4-F0A7-4B61-A827-E4198D078267}" type="slidenum">
              <a:rPr lang="en-US" smtClean="0"/>
              <a:t>25</a:t>
            </a:fld>
            <a:endParaRPr lang="en-US" dirty="0"/>
          </a:p>
        </p:txBody>
      </p:sp>
      <p:sp>
        <p:nvSpPr>
          <p:cNvPr id="24579" name="Text Box 5"/>
          <p:cNvSpPr txBox="1">
            <a:spLocks noChangeArrowheads="1"/>
          </p:cNvSpPr>
          <p:nvPr/>
        </p:nvSpPr>
        <p:spPr bwMode="auto">
          <a:xfrm>
            <a:off x="266700" y="1354586"/>
            <a:ext cx="8305800" cy="2074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marL="457200" indent="-457200" eaLnBrk="1" hangingPunct="1">
              <a:buFont typeface="Arial" panose="020B0604020202020204" pitchFamily="34" charset="0"/>
              <a:buChar char="•"/>
            </a:pPr>
            <a:r>
              <a:rPr lang="en-US" altLang="en-US" sz="2800" dirty="0"/>
              <a:t>Admittance test results are not immediately intuitive.</a:t>
            </a:r>
          </a:p>
          <a:p>
            <a:pPr marL="457200" indent="-457200" eaLnBrk="1" hangingPunct="1">
              <a:buFont typeface="Arial" panose="020B0604020202020204" pitchFamily="34" charset="0"/>
              <a:buChar char="•"/>
            </a:pPr>
            <a:r>
              <a:rPr lang="en-US" altLang="en-US" sz="2800" dirty="0"/>
              <a:t>Some analysis and interpretation is need.</a:t>
            </a:r>
          </a:p>
          <a:p>
            <a:pPr marL="457200" indent="-457200" eaLnBrk="1" hangingPunct="1">
              <a:buFont typeface="Arial" panose="020B0604020202020204" pitchFamily="34" charset="0"/>
              <a:buChar char="•"/>
            </a:pPr>
            <a:r>
              <a:rPr lang="en-US" altLang="en-US" sz="2800" dirty="0"/>
              <a:t>What do all these mS values mean?</a:t>
            </a:r>
          </a:p>
        </p:txBody>
      </p:sp>
      <p:pic>
        <p:nvPicPr>
          <p:cNvPr id="1026" name="Picture 2" descr="28,360 Man Looking Puzzled Images, Stock Photos &amp; Vectors ...">
            <a:extLst>
              <a:ext uri="{FF2B5EF4-FFF2-40B4-BE49-F238E27FC236}">
                <a16:creationId xmlns:a16="http://schemas.microsoft.com/office/drawing/2014/main" id="{BF602364-4E2D-5246-FA74-ADD035173E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323"/>
          <a:stretch/>
        </p:blipFill>
        <p:spPr bwMode="auto">
          <a:xfrm>
            <a:off x="2333683" y="3945386"/>
            <a:ext cx="4476633" cy="20744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bwMode="auto">
          <a:xfrm>
            <a:off x="1556951" y="158368"/>
            <a:ext cx="7208107" cy="67983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latin typeface="+mj-lt"/>
                <a:cs typeface="Arial" panose="020B0604020202020204" pitchFamily="34" charset="0"/>
              </a:rPr>
              <a:t>Admittance Testing</a:t>
            </a:r>
            <a:endParaRPr lang="en-US" altLang="en-US" b="1" dirty="0">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1576F0A9-6ACA-42D2-A510-D183E53E6C5D}"/>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E1CAE5D5-70FB-44F4-A873-5C01781E4487}"/>
              </a:ext>
            </a:extLst>
          </p:cNvPr>
          <p:cNvSpPr>
            <a:spLocks noGrp="1"/>
          </p:cNvSpPr>
          <p:nvPr>
            <p:ph type="sldNum" sz="quarter" idx="4"/>
          </p:nvPr>
        </p:nvSpPr>
        <p:spPr/>
        <p:txBody>
          <a:bodyPr/>
          <a:lstStyle/>
          <a:p>
            <a:fld id="{4BEAC4C4-F0A7-4B61-A827-E4198D078267}" type="slidenum">
              <a:rPr lang="en-US" smtClean="0"/>
              <a:t>26</a:t>
            </a:fld>
            <a:endParaRPr lang="en-US" dirty="0"/>
          </a:p>
        </p:txBody>
      </p:sp>
      <p:sp>
        <p:nvSpPr>
          <p:cNvPr id="25603" name="Text Box 5"/>
          <p:cNvSpPr txBox="1">
            <a:spLocks noChangeArrowheads="1"/>
          </p:cNvSpPr>
          <p:nvPr/>
        </p:nvSpPr>
        <p:spPr bwMode="auto">
          <a:xfrm>
            <a:off x="0" y="1295400"/>
            <a:ext cx="9144000" cy="2203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rgbClr val="000000"/>
                </a:solidFill>
                <a:latin typeface="Arial" pitchFamily="34" charset="0"/>
              </a:defRPr>
            </a:lvl1pPr>
            <a:lvl2pPr marL="800100" indent="-342900" eaLnBrk="0" hangingPunct="0">
              <a:defRPr>
                <a:solidFill>
                  <a:srgbClr val="000000"/>
                </a:solidFill>
                <a:latin typeface="Arial" pitchFamily="34" charset="0"/>
              </a:defRPr>
            </a:lvl2pPr>
            <a:lvl3pPr marL="1257300" indent="-342900" eaLnBrk="0" hangingPunct="0">
              <a:defRPr>
                <a:solidFill>
                  <a:srgbClr val="000000"/>
                </a:solidFill>
                <a:latin typeface="Arial" pitchFamily="34" charset="0"/>
              </a:defRPr>
            </a:lvl3pPr>
            <a:lvl4pPr marL="1714500" indent="-342900" eaLnBrk="0" hangingPunct="0">
              <a:defRPr>
                <a:solidFill>
                  <a:srgbClr val="000000"/>
                </a:solidFill>
                <a:latin typeface="Arial" pitchFamily="34" charset="0"/>
              </a:defRPr>
            </a:lvl4pPr>
            <a:lvl5pPr marL="2171700" indent="-342900" eaLnBrk="0" hangingPunct="0">
              <a:defRPr>
                <a:solidFill>
                  <a:srgbClr val="000000"/>
                </a:solidFill>
                <a:latin typeface="Arial" pitchFamily="34" charset="0"/>
              </a:defRPr>
            </a:lvl5pPr>
            <a:lvl6pPr marL="2628900" indent="-342900" eaLnBrk="0" fontAlgn="base" hangingPunct="0">
              <a:spcBef>
                <a:spcPct val="30000"/>
              </a:spcBef>
              <a:spcAft>
                <a:spcPct val="0"/>
              </a:spcAft>
              <a:defRPr>
                <a:solidFill>
                  <a:srgbClr val="000000"/>
                </a:solidFill>
                <a:latin typeface="Arial" pitchFamily="34" charset="0"/>
              </a:defRPr>
            </a:lvl6pPr>
            <a:lvl7pPr marL="3086100" indent="-342900" eaLnBrk="0" fontAlgn="base" hangingPunct="0">
              <a:spcBef>
                <a:spcPct val="30000"/>
              </a:spcBef>
              <a:spcAft>
                <a:spcPct val="0"/>
              </a:spcAft>
              <a:defRPr>
                <a:solidFill>
                  <a:srgbClr val="000000"/>
                </a:solidFill>
                <a:latin typeface="Arial" pitchFamily="34" charset="0"/>
              </a:defRPr>
            </a:lvl7pPr>
            <a:lvl8pPr marL="3543300" indent="-342900" eaLnBrk="0" fontAlgn="base" hangingPunct="0">
              <a:spcBef>
                <a:spcPct val="30000"/>
              </a:spcBef>
              <a:spcAft>
                <a:spcPct val="0"/>
              </a:spcAft>
              <a:defRPr>
                <a:solidFill>
                  <a:srgbClr val="000000"/>
                </a:solidFill>
                <a:latin typeface="Arial" pitchFamily="34" charset="0"/>
              </a:defRPr>
            </a:lvl8pPr>
            <a:lvl9pPr marL="4000500" indent="-3429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800" dirty="0"/>
              <a:t>Three phase process is recommended.</a:t>
            </a:r>
          </a:p>
          <a:p>
            <a:pPr algn="ctr" eaLnBrk="1" hangingPunct="1">
              <a:buFontTx/>
              <a:buAutoNum type="arabicPeriod"/>
            </a:pPr>
            <a:r>
              <a:rPr lang="en-US" altLang="en-US" sz="2800" dirty="0"/>
              <a:t>Test each CT individually</a:t>
            </a:r>
          </a:p>
          <a:p>
            <a:pPr algn="ctr" eaLnBrk="1" hangingPunct="1">
              <a:buFontTx/>
              <a:buAutoNum type="arabicPeriod"/>
            </a:pPr>
            <a:r>
              <a:rPr lang="en-US" altLang="en-US" sz="2800" dirty="0"/>
              <a:t>Test the matched sets</a:t>
            </a:r>
          </a:p>
          <a:p>
            <a:pPr algn="ctr" eaLnBrk="1" hangingPunct="1">
              <a:buFontTx/>
              <a:buAutoNum type="arabicPeriod"/>
            </a:pPr>
            <a:r>
              <a:rPr lang="en-US" altLang="en-US" sz="2800" dirty="0"/>
              <a:t>Test over time</a:t>
            </a:r>
          </a:p>
        </p:txBody>
      </p:sp>
      <p:pic>
        <p:nvPicPr>
          <p:cNvPr id="3074" name="Picture 2" descr="How software testing is done: A summary - eTestware">
            <a:extLst>
              <a:ext uri="{FF2B5EF4-FFF2-40B4-BE49-F238E27FC236}">
                <a16:creationId xmlns:a16="http://schemas.microsoft.com/office/drawing/2014/main" id="{3A90D76D-4213-6ECF-5CA1-DEBFBE034EB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71700" y="3745980"/>
            <a:ext cx="4953000" cy="2393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bwMode="auto">
          <a:xfrm>
            <a:off x="1556951" y="152400"/>
            <a:ext cx="7208107" cy="67983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latin typeface="+mj-lt"/>
                <a:cs typeface="Arial" panose="020B0604020202020204" pitchFamily="34" charset="0"/>
              </a:rPr>
              <a:t>De-Magnetization</a:t>
            </a:r>
          </a:p>
        </p:txBody>
      </p:sp>
      <p:sp>
        <p:nvSpPr>
          <p:cNvPr id="2" name="Footer Placeholder 1">
            <a:extLst>
              <a:ext uri="{FF2B5EF4-FFF2-40B4-BE49-F238E27FC236}">
                <a16:creationId xmlns:a16="http://schemas.microsoft.com/office/drawing/2014/main" id="{328B469B-D627-4492-8B1D-8844B6AD073C}"/>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ED39044A-EF19-4FEE-A5DF-46EE68C510D3}"/>
              </a:ext>
            </a:extLst>
          </p:cNvPr>
          <p:cNvSpPr>
            <a:spLocks noGrp="1"/>
          </p:cNvSpPr>
          <p:nvPr>
            <p:ph type="sldNum" sz="quarter" idx="4"/>
          </p:nvPr>
        </p:nvSpPr>
        <p:spPr/>
        <p:txBody>
          <a:bodyPr/>
          <a:lstStyle/>
          <a:p>
            <a:fld id="{4BEAC4C4-F0A7-4B61-A827-E4198D078267}" type="slidenum">
              <a:rPr lang="en-US" smtClean="0"/>
              <a:t>27</a:t>
            </a:fld>
            <a:endParaRPr lang="en-US" dirty="0"/>
          </a:p>
        </p:txBody>
      </p:sp>
      <p:sp>
        <p:nvSpPr>
          <p:cNvPr id="26627" name="Text Box 6"/>
          <p:cNvSpPr txBox="1">
            <a:spLocks noChangeArrowheads="1"/>
          </p:cNvSpPr>
          <p:nvPr/>
        </p:nvSpPr>
        <p:spPr bwMode="auto">
          <a:xfrm>
            <a:off x="457200" y="1295400"/>
            <a:ext cx="8305800" cy="4484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a:solidFill>
                  <a:srgbClr val="000000"/>
                </a:solidFill>
                <a:latin typeface="Arial" pitchFamily="34" charset="0"/>
              </a:defRPr>
            </a:lvl1pPr>
            <a:lvl2pPr marL="800100" indent="-342900" eaLnBrk="0" hangingPunct="0">
              <a:defRPr>
                <a:solidFill>
                  <a:srgbClr val="000000"/>
                </a:solidFill>
                <a:latin typeface="Arial" pitchFamily="34" charset="0"/>
              </a:defRPr>
            </a:lvl2pPr>
            <a:lvl3pPr marL="1257300" indent="-342900" eaLnBrk="0" hangingPunct="0">
              <a:defRPr>
                <a:solidFill>
                  <a:srgbClr val="000000"/>
                </a:solidFill>
                <a:latin typeface="Arial" pitchFamily="34" charset="0"/>
              </a:defRPr>
            </a:lvl3pPr>
            <a:lvl4pPr marL="1714500" indent="-342900" eaLnBrk="0" hangingPunct="0">
              <a:defRPr>
                <a:solidFill>
                  <a:srgbClr val="000000"/>
                </a:solidFill>
                <a:latin typeface="Arial" pitchFamily="34" charset="0"/>
              </a:defRPr>
            </a:lvl4pPr>
            <a:lvl5pPr marL="2171700" indent="-342900" eaLnBrk="0" hangingPunct="0">
              <a:defRPr>
                <a:solidFill>
                  <a:srgbClr val="000000"/>
                </a:solidFill>
                <a:latin typeface="Arial" pitchFamily="34" charset="0"/>
              </a:defRPr>
            </a:lvl5pPr>
            <a:lvl6pPr marL="2628900" indent="-342900" eaLnBrk="0" fontAlgn="base" hangingPunct="0">
              <a:spcBef>
                <a:spcPct val="30000"/>
              </a:spcBef>
              <a:spcAft>
                <a:spcPct val="0"/>
              </a:spcAft>
              <a:defRPr>
                <a:solidFill>
                  <a:srgbClr val="000000"/>
                </a:solidFill>
                <a:latin typeface="Arial" pitchFamily="34" charset="0"/>
              </a:defRPr>
            </a:lvl6pPr>
            <a:lvl7pPr marL="3086100" indent="-342900" eaLnBrk="0" fontAlgn="base" hangingPunct="0">
              <a:spcBef>
                <a:spcPct val="30000"/>
              </a:spcBef>
              <a:spcAft>
                <a:spcPct val="0"/>
              </a:spcAft>
              <a:defRPr>
                <a:solidFill>
                  <a:srgbClr val="000000"/>
                </a:solidFill>
                <a:latin typeface="Arial" pitchFamily="34" charset="0"/>
              </a:defRPr>
            </a:lvl7pPr>
            <a:lvl8pPr marL="3543300" indent="-342900" eaLnBrk="0" fontAlgn="base" hangingPunct="0">
              <a:spcBef>
                <a:spcPct val="30000"/>
              </a:spcBef>
              <a:spcAft>
                <a:spcPct val="0"/>
              </a:spcAft>
              <a:defRPr>
                <a:solidFill>
                  <a:srgbClr val="000000"/>
                </a:solidFill>
                <a:latin typeface="Arial" pitchFamily="34" charset="0"/>
              </a:defRPr>
            </a:lvl8pPr>
            <a:lvl9pPr marL="4000500" indent="-342900" eaLnBrk="0" fontAlgn="base" hangingPunct="0">
              <a:spcBef>
                <a:spcPct val="30000"/>
              </a:spcBef>
              <a:spcAft>
                <a:spcPct val="0"/>
              </a:spcAft>
              <a:defRPr>
                <a:solidFill>
                  <a:srgbClr val="000000"/>
                </a:solidFill>
                <a:latin typeface="Arial" pitchFamily="34" charset="0"/>
              </a:defRPr>
            </a:lvl9pPr>
          </a:lstStyle>
          <a:p>
            <a:pPr eaLnBrk="1" hangingPunct="1"/>
            <a:r>
              <a:rPr lang="en-US" altLang="en-US" sz="2000" dirty="0"/>
              <a:t>CT’s can become magnetized, due to a number of reasons, including leaving the shorting clip open, near lightning strikes, and harmonic content.</a:t>
            </a:r>
          </a:p>
          <a:p>
            <a:pPr eaLnBrk="1" hangingPunct="1"/>
            <a:endParaRPr lang="en-US" altLang="en-US" sz="2000" dirty="0"/>
          </a:p>
          <a:p>
            <a:pPr eaLnBrk="1" hangingPunct="1"/>
            <a:r>
              <a:rPr lang="en-US" altLang="en-US" sz="2000" dirty="0"/>
              <a:t>CT’s can be demagnitized by slowly and smoothly increasing the secondary resistance until saturation occurs, and then slowly and smoothly decreasing the secondary resistance.</a:t>
            </a:r>
          </a:p>
          <a:p>
            <a:pPr eaLnBrk="1" hangingPunct="1"/>
            <a:endParaRPr lang="en-US" altLang="en-US" sz="2000" dirty="0"/>
          </a:p>
          <a:p>
            <a:pPr eaLnBrk="1" hangingPunct="1"/>
            <a:r>
              <a:rPr lang="en-US" altLang="en-US" sz="2000" dirty="0"/>
              <a:t>A resistance that will cause a secondary current reduction of 65% to 75% will typically put the CT into saturation.</a:t>
            </a:r>
          </a:p>
          <a:p>
            <a:pPr algn="ctr" eaLnBrk="1" hangingPunct="1"/>
            <a:endParaRPr lang="en-US" altLang="en-US" sz="2600" dirty="0"/>
          </a:p>
          <a:p>
            <a:pPr algn="ctr" eaLnBrk="1" hangingPunct="1"/>
            <a:r>
              <a:rPr lang="en-US" altLang="en-US" sz="1200" dirty="0"/>
              <a:t>*Some information has been taken from Radian Research’s Application Note 1109A: Admittance Testing Verifies CT Testing Integrity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title"/>
          </p:nvPr>
        </p:nvSpPr>
        <p:spPr bwMode="auto">
          <a:prstGeom prst="rect">
            <a:avLst/>
          </a:prstGeom>
          <a:noFill/>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altLang="en-US" dirty="0">
                <a:latin typeface="+mj-lt"/>
                <a:cs typeface="Arial" panose="020B0604020202020204" pitchFamily="34" charset="0"/>
              </a:rPr>
              <a:t>Questions and Discussion</a:t>
            </a:r>
          </a:p>
        </p:txBody>
      </p:sp>
      <p:sp>
        <p:nvSpPr>
          <p:cNvPr id="9" name="Rectangle 5">
            <a:extLst>
              <a:ext uri="{FF2B5EF4-FFF2-40B4-BE49-F238E27FC236}">
                <a16:creationId xmlns:a16="http://schemas.microsoft.com/office/drawing/2014/main" id="{2FE8F9E2-C6BB-3ED2-0D0D-AC9DB0B5D74B}"/>
              </a:ext>
            </a:extLst>
          </p:cNvPr>
          <p:cNvSpPr>
            <a:spLocks noGrp="1" noChangeArrowheads="1"/>
          </p:cNvSpPr>
          <p:nvPr>
            <p:ph idx="1"/>
          </p:nvPr>
        </p:nvSpPr>
        <p:spPr>
          <a:noFill/>
        </p:spPr>
        <p:txBody>
          <a:bodyPr vert="horz" lIns="91440" tIns="45720" rIns="91440" bIns="45720" rtlCol="0" anchor="t">
            <a:normAutofit/>
          </a:bodyPr>
          <a:lstStyle/>
          <a:p>
            <a:pPr algn="ctr" eaLnBrk="1" hangingPunct="1">
              <a:buFontTx/>
              <a:buNone/>
            </a:pPr>
            <a:r>
              <a:rPr lang="en-US" altLang="en-US" dirty="0">
                <a:latin typeface="Arial" panose="020B0604020202020204" pitchFamily="34" charset="0"/>
                <a:cs typeface="Arial" panose="020B0604020202020204" pitchFamily="34" charset="0"/>
              </a:rPr>
              <a:t>Perry Lawton</a:t>
            </a:r>
          </a:p>
          <a:p>
            <a:pPr algn="ctr" eaLnBrk="1" hangingPunct="1">
              <a:buFontTx/>
              <a:buNone/>
            </a:pPr>
            <a:r>
              <a:rPr lang="en-US" altLang="en-US" sz="2000" i="1" dirty="0">
                <a:latin typeface="Arial" panose="020B0604020202020204" pitchFamily="34" charset="0"/>
                <a:cs typeface="Arial" panose="020B0604020202020204" pitchFamily="34" charset="0"/>
              </a:rPr>
              <a:t>Northeastern Regional Sales Manager</a:t>
            </a:r>
          </a:p>
          <a:p>
            <a:pPr algn="ctr" eaLnBrk="1" hangingPunct="1">
              <a:buFontTx/>
              <a:buNone/>
            </a:pPr>
            <a:r>
              <a:rPr lang="en-US" altLang="en-US" sz="2000" dirty="0" err="1">
                <a:solidFill>
                  <a:schemeClr val="accent6">
                    <a:lumMod val="50000"/>
                  </a:schemeClr>
                </a:solidFill>
                <a:latin typeface="Arial" panose="020B0604020202020204" pitchFamily="34" charset="0"/>
                <a:cs typeface="Arial" panose="020B0604020202020204" pitchFamily="34" charset="0"/>
              </a:rPr>
              <a:t>perry.lawton@tescometering.com</a:t>
            </a:r>
            <a:endParaRPr lang="en-US" altLang="en-US" sz="2000" dirty="0">
              <a:solidFill>
                <a:schemeClr val="accent6">
                  <a:lumMod val="50000"/>
                </a:schemeClr>
              </a:solidFill>
              <a:latin typeface="Arial" panose="020B0604020202020204" pitchFamily="34" charset="0"/>
              <a:cs typeface="Arial" panose="020B0604020202020204" pitchFamily="34" charset="0"/>
            </a:endParaRPr>
          </a:p>
          <a:p>
            <a:pPr algn="ctr" eaLnBrk="1" hangingPunct="1">
              <a:buFontTx/>
              <a:buNone/>
            </a:pPr>
            <a:endParaRPr lang="en-US" altLang="en-US" sz="1200" dirty="0">
              <a:solidFill>
                <a:srgbClr val="FF0000"/>
              </a:solidFill>
              <a:latin typeface="Arial" panose="020B0604020202020204" pitchFamily="34" charset="0"/>
              <a:cs typeface="Arial" panose="020B0604020202020204" pitchFamily="34" charset="0"/>
            </a:endParaRPr>
          </a:p>
          <a:p>
            <a:pPr algn="ctr">
              <a:buNone/>
            </a:pPr>
            <a:r>
              <a:rPr lang="en-US" altLang="en-US" sz="2400" b="1" dirty="0">
                <a:latin typeface="Arial"/>
                <a:cs typeface="Arial"/>
              </a:rPr>
              <a:t>TESCO Metering </a:t>
            </a:r>
            <a:r>
              <a:rPr lang="en-US" altLang="en-US" sz="1800" i="1" dirty="0">
                <a:latin typeface="Arial"/>
                <a:cs typeface="Arial"/>
              </a:rPr>
              <a:t>Bristol, PA</a:t>
            </a:r>
          </a:p>
          <a:p>
            <a:pPr algn="ctr" eaLnBrk="1" hangingPunct="1">
              <a:buFontTx/>
              <a:buNone/>
            </a:pPr>
            <a:r>
              <a:rPr lang="en-US" altLang="en-US" sz="2400" dirty="0">
                <a:solidFill>
                  <a:schemeClr val="accent6">
                    <a:lumMod val="50000"/>
                  </a:schemeClr>
                </a:solidFill>
                <a:latin typeface="Arial" panose="020B0604020202020204" pitchFamily="34" charset="0"/>
                <a:cs typeface="Arial" panose="020B0604020202020204" pitchFamily="34" charset="0"/>
              </a:rPr>
              <a:t>215.500.7511</a:t>
            </a:r>
            <a:endParaRPr lang="en-US" altLang="en-US" sz="2000" dirty="0">
              <a:solidFill>
                <a:schemeClr val="accent6">
                  <a:lumMod val="50000"/>
                </a:schemeClr>
              </a:solidFill>
              <a:latin typeface="Arial" panose="020B0604020202020204" pitchFamily="34" charset="0"/>
              <a:cs typeface="Arial" panose="020B0604020202020204" pitchFamily="34" charset="0"/>
            </a:endParaRPr>
          </a:p>
          <a:p>
            <a:pPr algn="ctr" eaLnBrk="1" hangingPunct="1">
              <a:buFontTx/>
              <a:buNone/>
            </a:pPr>
            <a:br>
              <a:rPr lang="en-US" altLang="en-US" sz="2000" dirty="0">
                <a:latin typeface="Arial" panose="020B0604020202020204" pitchFamily="34" charset="0"/>
                <a:cs typeface="Arial" panose="020B0604020202020204" pitchFamily="34" charset="0"/>
              </a:rPr>
            </a:br>
            <a:r>
              <a:rPr lang="en-US" altLang="en-US" sz="2000" dirty="0">
                <a:latin typeface="Arial" panose="020B0604020202020204" pitchFamily="34" charset="0"/>
                <a:cs typeface="Arial" panose="020B0604020202020204" pitchFamily="34" charset="0"/>
              </a:rPr>
              <a:t>This presentation can also be found under Meter Conferences and Schools on the TESCO website: </a:t>
            </a:r>
            <a:r>
              <a:rPr lang="en-US" altLang="en-US" sz="2000" dirty="0">
                <a:solidFill>
                  <a:schemeClr val="accent6">
                    <a:lumMod val="50000"/>
                  </a:schemeClr>
                </a:solidFill>
                <a:latin typeface="Arial" panose="020B0604020202020204" pitchFamily="34" charset="0"/>
                <a:cs typeface="Arial" panose="020B0604020202020204" pitchFamily="34" charset="0"/>
              </a:rPr>
              <a:t>tescometering.com</a:t>
            </a:r>
          </a:p>
          <a:p>
            <a:pPr algn="ctr" eaLnBrk="1" hangingPunct="1">
              <a:buFontTx/>
              <a:buNone/>
            </a:pPr>
            <a:endParaRPr lang="en-US" altLang="en-US" sz="2300" dirty="0">
              <a:solidFill>
                <a:srgbClr val="CC3300"/>
              </a:solidFill>
            </a:endParaRPr>
          </a:p>
        </p:txBody>
      </p:sp>
      <p:sp>
        <p:nvSpPr>
          <p:cNvPr id="2" name="Footer Placeholder 1">
            <a:extLst>
              <a:ext uri="{FF2B5EF4-FFF2-40B4-BE49-F238E27FC236}">
                <a16:creationId xmlns:a16="http://schemas.microsoft.com/office/drawing/2014/main" id="{8DA3292B-757C-35F5-664D-389BC7452D0A}"/>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FEA31A7D-D387-7CBC-E6A1-2C80059B3772}"/>
              </a:ext>
            </a:extLst>
          </p:cNvPr>
          <p:cNvSpPr>
            <a:spLocks noGrp="1"/>
          </p:cNvSpPr>
          <p:nvPr>
            <p:ph type="sldNum" sz="quarter" idx="4"/>
          </p:nvPr>
        </p:nvSpPr>
        <p:spPr/>
        <p:txBody>
          <a:bodyPr/>
          <a:lstStyle/>
          <a:p>
            <a:fld id="{4BEAC4C4-F0A7-4B61-A827-E4198D078267}" type="slidenum">
              <a:rPr lang="en-US" smtClean="0"/>
              <a:t>28</a:t>
            </a:fld>
            <a:endParaRPr lang="en-US" dirty="0"/>
          </a:p>
        </p:txBody>
      </p:sp>
      <p:sp>
        <p:nvSpPr>
          <p:cNvPr id="30724" name="Text Box 5"/>
          <p:cNvSpPr txBox="1">
            <a:spLocks noChangeArrowheads="1"/>
          </p:cNvSpPr>
          <p:nvPr/>
        </p:nvSpPr>
        <p:spPr bwMode="auto">
          <a:xfrm>
            <a:off x="1050925" y="5675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algn="l" eaLnBrk="1" hangingPunct="1">
              <a:spcBef>
                <a:spcPct val="0"/>
              </a:spcBef>
            </a:pPr>
            <a:endParaRPr lang="en-US" altLang="en-US" dirty="0">
              <a:solidFill>
                <a:schemeClr val="tx1"/>
              </a:solidFill>
            </a:endParaRPr>
          </a:p>
        </p:txBody>
      </p:sp>
      <p:pic>
        <p:nvPicPr>
          <p:cNvPr id="8" name="Picture 7" descr="MC90043151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108817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3">
            <a:extLst>
              <a:ext uri="{FF2B5EF4-FFF2-40B4-BE49-F238E27FC236}">
                <a16:creationId xmlns:a16="http://schemas.microsoft.com/office/drawing/2014/main" id="{27F18868-B856-926E-4A9B-C0C9F8BC3AB9}"/>
              </a:ext>
            </a:extLst>
          </p:cNvPr>
          <p:cNvSpPr txBox="1">
            <a:spLocks noChangeArrowheads="1"/>
          </p:cNvSpPr>
          <p:nvPr/>
        </p:nvSpPr>
        <p:spPr bwMode="auto">
          <a:xfrm>
            <a:off x="871105" y="5134407"/>
            <a:ext cx="7696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b="1" dirty="0">
                <a:solidFill>
                  <a:schemeClr val="accent1"/>
                </a:solidFill>
                <a:latin typeface="Arial"/>
                <a:cs typeface="Arial"/>
              </a:rPr>
              <a:t>ISO 9001:2015 Certified Quality Company</a:t>
            </a:r>
          </a:p>
          <a:p>
            <a:pPr algn="ctr" eaLnBrk="1" hangingPunct="1">
              <a:spcBef>
                <a:spcPct val="0"/>
              </a:spcBef>
              <a:buFontTx/>
              <a:buNone/>
            </a:pPr>
            <a:r>
              <a:rPr lang="en-US" altLang="en-US" sz="1400" b="1" dirty="0">
                <a:solidFill>
                  <a:schemeClr val="accent1"/>
                </a:solidFill>
                <a:latin typeface="Arial"/>
                <a:cs typeface="Arial"/>
              </a:rPr>
              <a:t>ISO 17025:2017 Accredited Laboratory</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CB6C9-3971-1203-8AB1-6AE5F8411F35}"/>
              </a:ext>
            </a:extLst>
          </p:cNvPr>
          <p:cNvSpPr>
            <a:spLocks noGrp="1"/>
          </p:cNvSpPr>
          <p:nvPr>
            <p:ph type="title"/>
          </p:nvPr>
        </p:nvSpPr>
        <p:spPr/>
        <p:txBody>
          <a:bodyPr/>
          <a:lstStyle/>
          <a:p>
            <a:r>
              <a:rPr lang="en-US" dirty="0"/>
              <a:t>Tesco hospitality suite</a:t>
            </a:r>
          </a:p>
        </p:txBody>
      </p:sp>
      <p:sp>
        <p:nvSpPr>
          <p:cNvPr id="3" name="Footer Placeholder 2">
            <a:extLst>
              <a:ext uri="{FF2B5EF4-FFF2-40B4-BE49-F238E27FC236}">
                <a16:creationId xmlns:a16="http://schemas.microsoft.com/office/drawing/2014/main" id="{F1464154-F655-E10E-C8E5-37B8882F4E3D}"/>
              </a:ext>
            </a:extLst>
          </p:cNvPr>
          <p:cNvSpPr>
            <a:spLocks noGrp="1"/>
          </p:cNvSpPr>
          <p:nvPr>
            <p:ph type="ftr" sz="quarter" idx="3"/>
          </p:nvPr>
        </p:nvSpPr>
        <p:spPr/>
        <p:txBody>
          <a:bodyPr/>
          <a:lstStyle/>
          <a:p>
            <a:r>
              <a:rPr lang="en-US"/>
              <a:t>www.tescometering.com</a:t>
            </a:r>
            <a:endParaRPr lang="en-US" dirty="0"/>
          </a:p>
        </p:txBody>
      </p:sp>
      <p:sp>
        <p:nvSpPr>
          <p:cNvPr id="4" name="Slide Number Placeholder 3">
            <a:extLst>
              <a:ext uri="{FF2B5EF4-FFF2-40B4-BE49-F238E27FC236}">
                <a16:creationId xmlns:a16="http://schemas.microsoft.com/office/drawing/2014/main" id="{25BAB8D8-D9CF-96FF-FF3C-900C5CBEDD5D}"/>
              </a:ext>
            </a:extLst>
          </p:cNvPr>
          <p:cNvSpPr>
            <a:spLocks noGrp="1"/>
          </p:cNvSpPr>
          <p:nvPr>
            <p:ph type="sldNum" sz="quarter" idx="4"/>
          </p:nvPr>
        </p:nvSpPr>
        <p:spPr/>
        <p:txBody>
          <a:bodyPr/>
          <a:lstStyle/>
          <a:p>
            <a:fld id="{4BEAC4C4-F0A7-4B61-A827-E4198D078267}" type="slidenum">
              <a:rPr lang="en-US" smtClean="0"/>
              <a:t>29</a:t>
            </a:fld>
            <a:endParaRPr lang="en-US" dirty="0"/>
          </a:p>
        </p:txBody>
      </p:sp>
      <p:pic>
        <p:nvPicPr>
          <p:cNvPr id="6" name="Picture 5" descr="A picture containing text, screenshot, font, logo&#10;&#10;Description automatically generated">
            <a:extLst>
              <a:ext uri="{FF2B5EF4-FFF2-40B4-BE49-F238E27FC236}">
                <a16:creationId xmlns:a16="http://schemas.microsoft.com/office/drawing/2014/main" id="{0A870157-18FC-1999-ED37-F2877900B3AF}"/>
              </a:ext>
            </a:extLst>
          </p:cNvPr>
          <p:cNvPicPr>
            <a:picLocks noChangeAspect="1"/>
          </p:cNvPicPr>
          <p:nvPr/>
        </p:nvPicPr>
        <p:blipFill rotWithShape="1">
          <a:blip r:embed="rId2">
            <a:extLst>
              <a:ext uri="{28A0092B-C50C-407E-A947-70E740481C1C}">
                <a14:useLocalDpi xmlns:a14="http://schemas.microsoft.com/office/drawing/2010/main" val="0"/>
              </a:ext>
            </a:extLst>
          </a:blip>
          <a:srcRect t="74767" r="23434"/>
          <a:stretch/>
        </p:blipFill>
        <p:spPr>
          <a:xfrm>
            <a:off x="1143000" y="5135613"/>
            <a:ext cx="5254316" cy="1338037"/>
          </a:xfrm>
          <a:prstGeom prst="rect">
            <a:avLst/>
          </a:prstGeom>
        </p:spPr>
      </p:pic>
      <p:sp>
        <p:nvSpPr>
          <p:cNvPr id="7" name="TextBox 6">
            <a:extLst>
              <a:ext uri="{FF2B5EF4-FFF2-40B4-BE49-F238E27FC236}">
                <a16:creationId xmlns:a16="http://schemas.microsoft.com/office/drawing/2014/main" id="{D52C5956-4E95-7320-E35C-81185E2C23DF}"/>
              </a:ext>
            </a:extLst>
          </p:cNvPr>
          <p:cNvSpPr txBox="1"/>
          <p:nvPr/>
        </p:nvSpPr>
        <p:spPr>
          <a:xfrm>
            <a:off x="1943096" y="2595800"/>
            <a:ext cx="5746699" cy="1200329"/>
          </a:xfrm>
          <a:prstGeom prst="rect">
            <a:avLst/>
          </a:prstGeom>
          <a:noFill/>
        </p:spPr>
        <p:txBody>
          <a:bodyPr wrap="square" rtlCol="0">
            <a:spAutoFit/>
          </a:bodyPr>
          <a:lstStyle/>
          <a:p>
            <a:r>
              <a:rPr lang="en-US" b="0" i="0" u="none" strike="noStrike" dirty="0">
                <a:solidFill>
                  <a:srgbClr val="212121"/>
                </a:solidFill>
                <a:effectLst/>
                <a:latin typeface="Calibri" panose="020F0502020204030204" pitchFamily="34" charset="0"/>
              </a:rPr>
              <a:t>We would like you to join us in the TESCO Hospitality Suite for networking and more discussions about metering.  The discussion will not be exclusively metering……….but we love metering and that is the most common topic.</a:t>
            </a:r>
            <a:endParaRPr lang="en-US" dirty="0"/>
          </a:p>
        </p:txBody>
      </p:sp>
      <p:sp>
        <p:nvSpPr>
          <p:cNvPr id="8" name="Rectangle 7">
            <a:extLst>
              <a:ext uri="{FF2B5EF4-FFF2-40B4-BE49-F238E27FC236}">
                <a16:creationId xmlns:a16="http://schemas.microsoft.com/office/drawing/2014/main" id="{623682C9-A681-9A87-F88C-1911C7A742E9}"/>
              </a:ext>
            </a:extLst>
          </p:cNvPr>
          <p:cNvSpPr/>
          <p:nvPr/>
        </p:nvSpPr>
        <p:spPr>
          <a:xfrm>
            <a:off x="1371335" y="4134684"/>
            <a:ext cx="6890220" cy="523220"/>
          </a:xfrm>
          <a:prstGeom prst="rect">
            <a:avLst/>
          </a:prstGeom>
          <a:noFill/>
        </p:spPr>
        <p:txBody>
          <a:bodyPr wrap="none" lIns="91440" tIns="45720" rIns="91440" bIns="45720">
            <a:spAutoFit/>
          </a:bodyPr>
          <a:lstStyle/>
          <a:p>
            <a:pPr algn="ctr"/>
            <a:r>
              <a:rPr lang="en-US" sz="2800" b="0" cap="none" spc="0" dirty="0">
                <a:ln w="0"/>
                <a:solidFill>
                  <a:schemeClr val="accent1"/>
                </a:solidFill>
                <a:effectLst>
                  <a:outerShdw blurRad="38100" dist="25400" dir="5400000" algn="ctr" rotWithShape="0">
                    <a:srgbClr val="6E747A">
                      <a:alpha val="43000"/>
                    </a:srgbClr>
                  </a:outerShdw>
                </a:effectLst>
              </a:rPr>
              <a:t>TESCO Hospitality Suite – Brighton Tower</a:t>
            </a:r>
          </a:p>
        </p:txBody>
      </p:sp>
      <p:sp>
        <p:nvSpPr>
          <p:cNvPr id="9" name="TextBox 8">
            <a:extLst>
              <a:ext uri="{FF2B5EF4-FFF2-40B4-BE49-F238E27FC236}">
                <a16:creationId xmlns:a16="http://schemas.microsoft.com/office/drawing/2014/main" id="{04233134-371D-AE85-AB7A-3FAA4156EBF4}"/>
              </a:ext>
            </a:extLst>
          </p:cNvPr>
          <p:cNvSpPr txBox="1"/>
          <p:nvPr/>
        </p:nvSpPr>
        <p:spPr>
          <a:xfrm>
            <a:off x="2438682" y="4627127"/>
            <a:ext cx="4582886" cy="369332"/>
          </a:xfrm>
          <a:prstGeom prst="rect">
            <a:avLst/>
          </a:prstGeom>
          <a:noFill/>
        </p:spPr>
        <p:txBody>
          <a:bodyPr wrap="square" rtlCol="0">
            <a:spAutoFit/>
          </a:bodyPr>
          <a:lstStyle/>
          <a:p>
            <a:r>
              <a:rPr lang="en-US" dirty="0"/>
              <a:t>Monday and Tuesday 8:00 PM – 10:00 PM</a:t>
            </a:r>
          </a:p>
        </p:txBody>
      </p:sp>
      <p:pic>
        <p:nvPicPr>
          <p:cNvPr id="10" name="Picture 9" descr="A picture containing text, screenshot, font, logo&#10;&#10;Description automatically generated">
            <a:extLst>
              <a:ext uri="{FF2B5EF4-FFF2-40B4-BE49-F238E27FC236}">
                <a16:creationId xmlns:a16="http://schemas.microsoft.com/office/drawing/2014/main" id="{7BC21819-DC4C-4763-494B-CBBD4A4215A5}"/>
              </a:ext>
            </a:extLst>
          </p:cNvPr>
          <p:cNvPicPr>
            <a:picLocks noChangeAspect="1"/>
          </p:cNvPicPr>
          <p:nvPr/>
        </p:nvPicPr>
        <p:blipFill rotWithShape="1">
          <a:blip r:embed="rId2">
            <a:extLst>
              <a:ext uri="{28A0092B-C50C-407E-A947-70E740481C1C}">
                <a14:useLocalDpi xmlns:a14="http://schemas.microsoft.com/office/drawing/2010/main" val="0"/>
              </a:ext>
            </a:extLst>
          </a:blip>
          <a:srcRect t="101" b="77262"/>
          <a:stretch/>
        </p:blipFill>
        <p:spPr>
          <a:xfrm>
            <a:off x="1385205" y="1235908"/>
            <a:ext cx="6862483" cy="1200329"/>
          </a:xfrm>
          <a:prstGeom prst="rect">
            <a:avLst/>
          </a:prstGeom>
        </p:spPr>
      </p:pic>
      <p:pic>
        <p:nvPicPr>
          <p:cNvPr id="5" name="Picture 4" descr="A red and black logo&#10;&#10;Description automatically generated">
            <a:extLst>
              <a:ext uri="{FF2B5EF4-FFF2-40B4-BE49-F238E27FC236}">
                <a16:creationId xmlns:a16="http://schemas.microsoft.com/office/drawing/2014/main" id="{19274C7C-959D-EA58-2AFB-66F711E9B7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9372" y="5340060"/>
            <a:ext cx="1596298" cy="973803"/>
          </a:xfrm>
          <a:prstGeom prst="rect">
            <a:avLst/>
          </a:prstGeom>
        </p:spPr>
      </p:pic>
    </p:spTree>
    <p:extLst>
      <p:ext uri="{BB962C8B-B14F-4D97-AF65-F5344CB8AC3E}">
        <p14:creationId xmlns:p14="http://schemas.microsoft.com/office/powerpoint/2010/main" val="3492210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latin typeface="+mj-lt"/>
                <a:cs typeface="Arial" panose="020B0604020202020204" pitchFamily="34" charset="0"/>
              </a:rPr>
              <a:t>What is a CT? a PT?</a:t>
            </a:r>
          </a:p>
        </p:txBody>
      </p:sp>
      <p:sp>
        <p:nvSpPr>
          <p:cNvPr id="2" name="Footer Placeholder 1">
            <a:extLst>
              <a:ext uri="{FF2B5EF4-FFF2-40B4-BE49-F238E27FC236}">
                <a16:creationId xmlns:a16="http://schemas.microsoft.com/office/drawing/2014/main" id="{9E9752B6-504C-40D9-8565-A8C88B76D0BD}"/>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626E2619-B394-4B24-84E7-03B65F5840A0}"/>
              </a:ext>
            </a:extLst>
          </p:cNvPr>
          <p:cNvSpPr>
            <a:spLocks noGrp="1"/>
          </p:cNvSpPr>
          <p:nvPr>
            <p:ph type="sldNum" sz="quarter" idx="4"/>
          </p:nvPr>
        </p:nvSpPr>
        <p:spPr/>
        <p:txBody>
          <a:bodyPr/>
          <a:lstStyle/>
          <a:p>
            <a:fld id="{4BEAC4C4-F0A7-4B61-A827-E4198D078267}" type="slidenum">
              <a:rPr lang="en-US" smtClean="0"/>
              <a:t>3</a:t>
            </a:fld>
            <a:endParaRPr lang="en-US" dirty="0"/>
          </a:p>
        </p:txBody>
      </p:sp>
      <p:sp>
        <p:nvSpPr>
          <p:cNvPr id="4099" name="Text Box 5"/>
          <p:cNvSpPr txBox="1">
            <a:spLocks noChangeArrowheads="1"/>
          </p:cNvSpPr>
          <p:nvPr/>
        </p:nvSpPr>
        <p:spPr bwMode="auto">
          <a:xfrm>
            <a:off x="533400" y="1600200"/>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eaLnBrk="1" hangingPunct="1"/>
            <a:endParaRPr lang="en-US" altLang="en-US" sz="3200" dirty="0"/>
          </a:p>
        </p:txBody>
      </p:sp>
      <p:sp>
        <p:nvSpPr>
          <p:cNvPr id="4100" name="Text Box 6"/>
          <p:cNvSpPr txBox="1">
            <a:spLocks noChangeArrowheads="1"/>
          </p:cNvSpPr>
          <p:nvPr/>
        </p:nvSpPr>
        <p:spPr bwMode="auto">
          <a:xfrm>
            <a:off x="504914" y="1219200"/>
            <a:ext cx="4829086"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dirty="0"/>
              <a:t>“A </a:t>
            </a:r>
            <a:r>
              <a:rPr lang="en-US" altLang="en-US" b="1" dirty="0"/>
              <a:t>current transformer</a:t>
            </a:r>
            <a:r>
              <a:rPr lang="en-US" altLang="en-US" dirty="0"/>
              <a:t> (</a:t>
            </a:r>
            <a:r>
              <a:rPr lang="en-US" altLang="en-US" b="1" dirty="0"/>
              <a:t>CT</a:t>
            </a:r>
            <a:r>
              <a:rPr lang="en-US" altLang="en-US" dirty="0"/>
              <a:t>) is used for measurement of alternating electric currents. Current transformers, together with voltage (or potential) transformers (VT or PT), are known as </a:t>
            </a:r>
            <a:r>
              <a:rPr lang="en-US" altLang="en-US" b="1" dirty="0"/>
              <a:t>instrument transformers</a:t>
            </a:r>
            <a:r>
              <a:rPr lang="en-US" altLang="en-US" dirty="0"/>
              <a:t>. When current in a circuit is too high to apply directly to measuring instruments, a current transformer produces a reduced current accurately proportional to the current in the circuit, which can be conveniently connected to measuring and recording instruments. A current transformer isolates the measuring instruments from what may be very high voltage in the monitored circuit. Current transformers are commonly used in metering and </a:t>
            </a:r>
            <a:r>
              <a:rPr lang="en-US" altLang="en-US" dirty="0">
                <a:hlinkClick r:id="rId2" tooltip="Protective relay"/>
              </a:rPr>
              <a:t>protective relays</a:t>
            </a:r>
            <a:r>
              <a:rPr lang="en-US" altLang="en-US" dirty="0"/>
              <a:t> in the </a:t>
            </a:r>
            <a:r>
              <a:rPr lang="en-US" altLang="en-US" dirty="0">
                <a:hlinkClick r:id="rId3" tooltip="Electrical power industry"/>
              </a:rPr>
              <a:t>electrical power industry</a:t>
            </a:r>
            <a:r>
              <a:rPr lang="en-US" altLang="en-US" dirty="0"/>
              <a:t>.” - Wikipedia</a:t>
            </a:r>
          </a:p>
        </p:txBody>
      </p:sp>
      <p:pic>
        <p:nvPicPr>
          <p:cNvPr id="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8800" y="1567441"/>
            <a:ext cx="1973263"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19484" y="3429000"/>
            <a:ext cx="1465262"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2450" y="4343400"/>
            <a:ext cx="1857122"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9"/>
          <p:cNvSpPr>
            <a:spLocks noGrp="1" noChangeArrowheads="1"/>
          </p:cNvSpPr>
          <p:nvPr>
            <p:ph type="title"/>
          </p:nvPr>
        </p:nvSpPr>
        <p:spPr>
          <a:xfrm>
            <a:off x="1556951" y="158368"/>
            <a:ext cx="7208107" cy="679832"/>
          </a:xfrm>
          <a:noFill/>
        </p:spPr>
        <p:txBody>
          <a:bodyPr anchor="ctr"/>
          <a:lstStyle/>
          <a:p>
            <a:pPr eaLnBrk="1" hangingPunct="1"/>
            <a:r>
              <a:rPr lang="en-US" altLang="en-US" dirty="0">
                <a:latin typeface="+mj-lt"/>
                <a:cs typeface="Arial" panose="020B0604020202020204" pitchFamily="34" charset="0"/>
              </a:rPr>
              <a:t>Shop Testing</a:t>
            </a:r>
          </a:p>
        </p:txBody>
      </p:sp>
      <p:sp>
        <p:nvSpPr>
          <p:cNvPr id="36866" name="Rectangle 7"/>
          <p:cNvSpPr>
            <a:spLocks noGrp="1" noChangeArrowheads="1"/>
          </p:cNvSpPr>
          <p:nvPr>
            <p:ph idx="1"/>
          </p:nvPr>
        </p:nvSpPr>
        <p:spPr>
          <a:noFill/>
        </p:spPr>
        <p:txBody>
          <a:bodyPr/>
          <a:lstStyle/>
          <a:p>
            <a:pPr marL="609600" indent="-609600" eaLnBrk="1" hangingPunct="1">
              <a:lnSpc>
                <a:spcPct val="90000"/>
              </a:lnSpc>
              <a:spcBef>
                <a:spcPct val="0"/>
              </a:spcBef>
              <a:spcAft>
                <a:spcPct val="50000"/>
              </a:spcAft>
            </a:pPr>
            <a:endParaRPr lang="en-US" altLang="en-US" sz="1800" dirty="0"/>
          </a:p>
          <a:p>
            <a:pPr marL="609600" indent="-609600" eaLnBrk="1" hangingPunct="1">
              <a:lnSpc>
                <a:spcPct val="90000"/>
              </a:lnSpc>
              <a:spcBef>
                <a:spcPct val="0"/>
              </a:spcBef>
              <a:spcAft>
                <a:spcPct val="50000"/>
              </a:spcAft>
            </a:pPr>
            <a:endParaRPr lang="en-US" altLang="en-US" sz="1800" dirty="0"/>
          </a:p>
          <a:p>
            <a:pPr marL="609600" indent="-609600" eaLnBrk="1" hangingPunct="1">
              <a:lnSpc>
                <a:spcPct val="90000"/>
              </a:lnSpc>
              <a:spcBef>
                <a:spcPct val="0"/>
              </a:spcBef>
              <a:spcAft>
                <a:spcPct val="50000"/>
              </a:spcAft>
            </a:pPr>
            <a:endParaRPr lang="en-US" altLang="en-US" sz="1800" dirty="0"/>
          </a:p>
          <a:p>
            <a:pPr marL="609600" indent="-609600" eaLnBrk="1" hangingPunct="1">
              <a:lnSpc>
                <a:spcPct val="90000"/>
              </a:lnSpc>
              <a:spcBef>
                <a:spcPct val="0"/>
              </a:spcBef>
              <a:spcAft>
                <a:spcPct val="50000"/>
              </a:spcAft>
            </a:pPr>
            <a:endParaRPr lang="en-US" altLang="en-US" sz="1800" dirty="0"/>
          </a:p>
          <a:p>
            <a:pPr marL="609600" indent="-609600" eaLnBrk="1" hangingPunct="1">
              <a:lnSpc>
                <a:spcPct val="90000"/>
              </a:lnSpc>
              <a:spcBef>
                <a:spcPct val="0"/>
              </a:spcBef>
              <a:spcAft>
                <a:spcPct val="50000"/>
              </a:spcAft>
            </a:pPr>
            <a:r>
              <a:rPr lang="en-US" altLang="en-US" sz="1800" dirty="0"/>
              <a:t>Accuracy Testing</a:t>
            </a:r>
          </a:p>
          <a:p>
            <a:pPr marL="609600" indent="-609600" eaLnBrk="1" hangingPunct="1">
              <a:lnSpc>
                <a:spcPct val="90000"/>
              </a:lnSpc>
              <a:spcBef>
                <a:spcPct val="0"/>
              </a:spcBef>
              <a:spcAft>
                <a:spcPct val="50000"/>
              </a:spcAft>
            </a:pPr>
            <a:r>
              <a:rPr lang="en-US" altLang="en-US" sz="1800" dirty="0"/>
              <a:t>Ratio and accuracy testing</a:t>
            </a:r>
          </a:p>
          <a:p>
            <a:pPr marL="609600" indent="-609600" eaLnBrk="1" hangingPunct="1">
              <a:lnSpc>
                <a:spcPct val="90000"/>
              </a:lnSpc>
              <a:spcBef>
                <a:spcPct val="0"/>
              </a:spcBef>
              <a:spcAft>
                <a:spcPct val="50000"/>
              </a:spcAft>
            </a:pPr>
            <a:r>
              <a:rPr lang="en-US" altLang="en-US" sz="1800" dirty="0"/>
              <a:t>Polarity checking </a:t>
            </a:r>
          </a:p>
          <a:p>
            <a:pPr marL="609600" indent="-609600" eaLnBrk="1" hangingPunct="1">
              <a:lnSpc>
                <a:spcPct val="90000"/>
              </a:lnSpc>
              <a:spcBef>
                <a:spcPct val="0"/>
              </a:spcBef>
              <a:spcAft>
                <a:spcPct val="50000"/>
              </a:spcAft>
            </a:pPr>
            <a:r>
              <a:rPr lang="en-US" altLang="en-US" sz="1800" dirty="0"/>
              <a:t>Accuracy class determination</a:t>
            </a:r>
          </a:p>
        </p:txBody>
      </p:sp>
      <p:sp>
        <p:nvSpPr>
          <p:cNvPr id="2" name="Footer Placeholder 1">
            <a:extLst>
              <a:ext uri="{FF2B5EF4-FFF2-40B4-BE49-F238E27FC236}">
                <a16:creationId xmlns:a16="http://schemas.microsoft.com/office/drawing/2014/main" id="{8C613A0B-3E8A-478C-A3F1-A2743850B6CD}"/>
              </a:ext>
            </a:extLst>
          </p:cNvPr>
          <p:cNvSpPr>
            <a:spLocks noGrp="1"/>
          </p:cNvSpPr>
          <p:nvPr>
            <p:ph type="ftr" sz="quarter" idx="3"/>
          </p:nvPr>
        </p:nvSpPr>
        <p:spPr/>
        <p:txBody>
          <a:bodyPr/>
          <a:lstStyle/>
          <a:p>
            <a:r>
              <a:rPr lang="en-US"/>
              <a:t>tescometering.com</a:t>
            </a:r>
            <a:endParaRPr lang="en-US" dirty="0"/>
          </a:p>
        </p:txBody>
      </p:sp>
      <p:pic>
        <p:nvPicPr>
          <p:cNvPr id="3687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81613" y="4145073"/>
            <a:ext cx="1981200"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71"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1433382"/>
            <a:ext cx="2233613"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5358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9"/>
          <p:cNvSpPr>
            <a:spLocks noGrp="1" noChangeArrowheads="1"/>
          </p:cNvSpPr>
          <p:nvPr>
            <p:ph type="title"/>
          </p:nvPr>
        </p:nvSpPr>
        <p:spPr>
          <a:xfrm>
            <a:off x="1556951" y="234568"/>
            <a:ext cx="7208107" cy="679832"/>
          </a:xfrm>
          <a:noFill/>
        </p:spPr>
        <p:txBody>
          <a:bodyPr anchor="ctr"/>
          <a:lstStyle/>
          <a:p>
            <a:pPr eaLnBrk="1" hangingPunct="1"/>
            <a:r>
              <a:rPr lang="en-US" altLang="en-US" dirty="0">
                <a:latin typeface="+mj-lt"/>
                <a:cs typeface="Arial" panose="020B0604020202020204" pitchFamily="34" charset="0"/>
              </a:rPr>
              <a:t>Shop Testing Programs </a:t>
            </a:r>
          </a:p>
        </p:txBody>
      </p:sp>
      <p:sp>
        <p:nvSpPr>
          <p:cNvPr id="3" name="Content Placeholder 2"/>
          <p:cNvSpPr>
            <a:spLocks noGrp="1"/>
          </p:cNvSpPr>
          <p:nvPr>
            <p:ph idx="1"/>
          </p:nvPr>
        </p:nvSpPr>
        <p:spPr/>
        <p:txBody>
          <a:bodyPr>
            <a:normAutofit lnSpcReduction="10000"/>
          </a:bodyPr>
          <a:lstStyle/>
          <a:p>
            <a:pPr marL="609600" lvl="0" indent="-609600" eaLnBrk="1" hangingPunct="1">
              <a:lnSpc>
                <a:spcPct val="90000"/>
              </a:lnSpc>
              <a:spcBef>
                <a:spcPct val="0"/>
              </a:spcBef>
              <a:spcAft>
                <a:spcPct val="50000"/>
              </a:spcAft>
            </a:pPr>
            <a:r>
              <a:rPr lang="en-US" altLang="en-US" sz="1800" dirty="0"/>
              <a:t>100% of all Transformers</a:t>
            </a:r>
          </a:p>
          <a:p>
            <a:pPr marL="1009650" lvl="1" indent="-609600" eaLnBrk="1" hangingPunct="1">
              <a:lnSpc>
                <a:spcPct val="90000"/>
              </a:lnSpc>
              <a:spcBef>
                <a:spcPct val="0"/>
              </a:spcBef>
              <a:spcAft>
                <a:spcPct val="50000"/>
              </a:spcAft>
            </a:pPr>
            <a:r>
              <a:rPr lang="en-US" altLang="en-US" sz="1400" dirty="0"/>
              <a:t>If not possible then sample testing of all and 100% of all those over a certain size for CT’s and all VT’s (generally not a large volume)</a:t>
            </a:r>
          </a:p>
          <a:p>
            <a:pPr marL="609600" lvl="0" indent="-609600" eaLnBrk="1" hangingPunct="1">
              <a:lnSpc>
                <a:spcPct val="90000"/>
              </a:lnSpc>
              <a:spcBef>
                <a:spcPct val="0"/>
              </a:spcBef>
              <a:spcAft>
                <a:spcPct val="50000"/>
              </a:spcAft>
            </a:pPr>
            <a:r>
              <a:rPr lang="en-US" altLang="en-US" sz="1800" dirty="0"/>
              <a:t>Transformer testing should include </a:t>
            </a:r>
          </a:p>
          <a:p>
            <a:pPr marL="1009650" lvl="1" indent="-609600" eaLnBrk="1" hangingPunct="1">
              <a:lnSpc>
                <a:spcPct val="90000"/>
              </a:lnSpc>
              <a:spcBef>
                <a:spcPct val="0"/>
              </a:spcBef>
              <a:spcAft>
                <a:spcPct val="50000"/>
              </a:spcAft>
            </a:pPr>
            <a:r>
              <a:rPr lang="en-US" altLang="en-US" sz="1400" dirty="0"/>
              <a:t>Ratio and accuracy testing</a:t>
            </a:r>
          </a:p>
          <a:p>
            <a:pPr marL="1009650" lvl="1" indent="-609600" eaLnBrk="1" hangingPunct="1">
              <a:lnSpc>
                <a:spcPct val="90000"/>
              </a:lnSpc>
              <a:spcBef>
                <a:spcPct val="0"/>
              </a:spcBef>
              <a:spcAft>
                <a:spcPct val="50000"/>
              </a:spcAft>
            </a:pPr>
            <a:r>
              <a:rPr lang="en-US" altLang="en-US" sz="1400" dirty="0"/>
              <a:t>Polarity checking </a:t>
            </a:r>
          </a:p>
          <a:p>
            <a:pPr marL="1009650" lvl="1" indent="-609600" eaLnBrk="1" hangingPunct="1">
              <a:lnSpc>
                <a:spcPct val="90000"/>
              </a:lnSpc>
              <a:spcBef>
                <a:spcPct val="0"/>
              </a:spcBef>
              <a:spcAft>
                <a:spcPct val="50000"/>
              </a:spcAft>
            </a:pPr>
            <a:r>
              <a:rPr lang="en-US" altLang="en-US" sz="1400" dirty="0"/>
              <a:t>Accuracy class determination</a:t>
            </a:r>
          </a:p>
          <a:p>
            <a:pPr marL="609600" lvl="0" indent="-609600" eaLnBrk="1" hangingPunct="1">
              <a:lnSpc>
                <a:spcPct val="90000"/>
              </a:lnSpc>
              <a:spcBef>
                <a:spcPct val="0"/>
              </a:spcBef>
              <a:spcAft>
                <a:spcPct val="50000"/>
              </a:spcAft>
            </a:pPr>
            <a:r>
              <a:rPr lang="en-US" altLang="en-US" sz="1800" dirty="0"/>
              <a:t>100% of all transformer rated meters</a:t>
            </a:r>
          </a:p>
          <a:p>
            <a:pPr marL="1009650" lvl="1" indent="-609600" eaLnBrk="1" hangingPunct="1">
              <a:lnSpc>
                <a:spcPct val="90000"/>
              </a:lnSpc>
              <a:spcBef>
                <a:spcPct val="0"/>
              </a:spcBef>
              <a:spcAft>
                <a:spcPct val="50000"/>
              </a:spcAft>
            </a:pPr>
            <a:r>
              <a:rPr lang="en-US" altLang="en-US" sz="1400" dirty="0"/>
              <a:t>If not possible then sample testing of all transformer rated meters and 100% of all those going into a certain size service and over</a:t>
            </a:r>
          </a:p>
          <a:p>
            <a:pPr marL="609600" lvl="0" indent="-609600" eaLnBrk="1" hangingPunct="1">
              <a:lnSpc>
                <a:spcPct val="90000"/>
              </a:lnSpc>
              <a:spcBef>
                <a:spcPct val="0"/>
              </a:spcBef>
              <a:spcAft>
                <a:spcPct val="50000"/>
              </a:spcAft>
            </a:pPr>
            <a:r>
              <a:rPr lang="en-US" altLang="en-US" sz="1800" dirty="0"/>
              <a:t>Meter testing should include</a:t>
            </a:r>
          </a:p>
          <a:p>
            <a:pPr marL="1009650" lvl="1" indent="-609600" eaLnBrk="1" hangingPunct="1">
              <a:lnSpc>
                <a:spcPct val="90000"/>
              </a:lnSpc>
              <a:spcBef>
                <a:spcPct val="0"/>
              </a:spcBef>
              <a:spcAft>
                <a:spcPct val="50000"/>
              </a:spcAft>
            </a:pPr>
            <a:r>
              <a:rPr lang="en-US" altLang="en-US" sz="1400" dirty="0"/>
              <a:t>Software &amp; Firmware Verification</a:t>
            </a:r>
          </a:p>
          <a:p>
            <a:pPr marL="1009650" lvl="1" indent="-609600" eaLnBrk="1" hangingPunct="1">
              <a:lnSpc>
                <a:spcPct val="90000"/>
              </a:lnSpc>
              <a:spcBef>
                <a:spcPct val="0"/>
              </a:spcBef>
              <a:spcAft>
                <a:spcPct val="50000"/>
              </a:spcAft>
            </a:pPr>
            <a:r>
              <a:rPr lang="en-US" altLang="en-US" sz="1400" dirty="0"/>
              <a:t>Setting Verification</a:t>
            </a:r>
          </a:p>
          <a:p>
            <a:pPr marL="1009650" lvl="1" indent="-609600" eaLnBrk="1" hangingPunct="1">
              <a:lnSpc>
                <a:spcPct val="90000"/>
              </a:lnSpc>
              <a:spcBef>
                <a:spcPct val="0"/>
              </a:spcBef>
              <a:spcAft>
                <a:spcPct val="50000"/>
              </a:spcAft>
            </a:pPr>
            <a:r>
              <a:rPr lang="en-US" altLang="en-US" sz="1400" dirty="0"/>
              <a:t>Functional Testing </a:t>
            </a:r>
          </a:p>
          <a:p>
            <a:pPr marL="1009650" lvl="1" indent="-609600" eaLnBrk="1" hangingPunct="1">
              <a:lnSpc>
                <a:spcPct val="90000"/>
              </a:lnSpc>
              <a:spcBef>
                <a:spcPct val="0"/>
              </a:spcBef>
              <a:spcAft>
                <a:spcPct val="50000"/>
              </a:spcAft>
            </a:pPr>
            <a:r>
              <a:rPr lang="en-US" altLang="en-US" sz="1400" dirty="0"/>
              <a:t>Disconnect/Reconnect Functionality</a:t>
            </a:r>
            <a:br>
              <a:rPr lang="en-US" altLang="en-US" sz="1400" dirty="0"/>
            </a:br>
            <a:r>
              <a:rPr lang="en-US" altLang="en-US" sz="1400" dirty="0"/>
              <a:t>and as left setting</a:t>
            </a:r>
          </a:p>
          <a:p>
            <a:endParaRPr lang="en-US" dirty="0"/>
          </a:p>
        </p:txBody>
      </p:sp>
      <p:sp>
        <p:nvSpPr>
          <p:cNvPr id="2" name="Footer Placeholder 1">
            <a:extLst>
              <a:ext uri="{FF2B5EF4-FFF2-40B4-BE49-F238E27FC236}">
                <a16:creationId xmlns:a16="http://schemas.microsoft.com/office/drawing/2014/main" id="{6BB0D4A4-3288-4009-BB1F-56A0CE151AA0}"/>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5C2BC0E0-DBDA-4DF7-ACBA-F3BA492D50BD}"/>
              </a:ext>
            </a:extLst>
          </p:cNvPr>
          <p:cNvSpPr>
            <a:spLocks noGrp="1"/>
          </p:cNvSpPr>
          <p:nvPr>
            <p:ph type="sldNum" sz="quarter" idx="4"/>
          </p:nvPr>
        </p:nvSpPr>
        <p:spPr/>
        <p:txBody>
          <a:bodyPr/>
          <a:lstStyle/>
          <a:p>
            <a:fld id="{4BEAC4C4-F0A7-4B61-A827-E4198D078267}" type="slidenum">
              <a:rPr lang="en-US" smtClean="0"/>
              <a:t>5</a:t>
            </a:fld>
            <a:endParaRPr lang="en-US" dirty="0"/>
          </a:p>
        </p:txBody>
      </p:sp>
    </p:spTree>
    <p:extLst>
      <p:ext uri="{BB962C8B-B14F-4D97-AF65-F5344CB8AC3E}">
        <p14:creationId xmlns:p14="http://schemas.microsoft.com/office/powerpoint/2010/main" val="516773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90600" y="234568"/>
            <a:ext cx="7815649" cy="679832"/>
          </a:xfrm>
          <a:noFill/>
        </p:spPr>
        <p:txBody>
          <a:bodyPr/>
          <a:lstStyle/>
          <a:p>
            <a:pPr eaLnBrk="1" hangingPunct="1">
              <a:defRPr/>
            </a:pPr>
            <a:r>
              <a:rPr lang="en-US" altLang="en-US" sz="2800" dirty="0"/>
              <a:t>Current Transformers Conceptual Representation</a:t>
            </a:r>
          </a:p>
        </p:txBody>
      </p:sp>
      <p:pic>
        <p:nvPicPr>
          <p:cNvPr id="1434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30187" y="3253870"/>
            <a:ext cx="3349625" cy="29146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a:extLst>
              <a:ext uri="{FF2B5EF4-FFF2-40B4-BE49-F238E27FC236}">
                <a16:creationId xmlns:a16="http://schemas.microsoft.com/office/drawing/2014/main" id="{F8EDBE9F-5E1E-419C-8595-C7ECD6A1BE2C}"/>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14825DE4-AB79-4F67-ABE3-1E140DC82F27}"/>
              </a:ext>
            </a:extLst>
          </p:cNvPr>
          <p:cNvSpPr>
            <a:spLocks noGrp="1"/>
          </p:cNvSpPr>
          <p:nvPr>
            <p:ph type="sldNum" sz="quarter" idx="4"/>
          </p:nvPr>
        </p:nvSpPr>
        <p:spPr/>
        <p:txBody>
          <a:bodyPr/>
          <a:lstStyle/>
          <a:p>
            <a:fld id="{4BEAC4C4-F0A7-4B61-A827-E4198D078267}" type="slidenum">
              <a:rPr lang="en-US" smtClean="0"/>
              <a:t>6</a:t>
            </a:fld>
            <a:endParaRPr lang="en-US" dirty="0"/>
          </a:p>
        </p:txBody>
      </p:sp>
      <p:sp>
        <p:nvSpPr>
          <p:cNvPr id="14339" name="Subtitle 2"/>
          <p:cNvSpPr txBox="1">
            <a:spLocks/>
          </p:cNvSpPr>
          <p:nvPr/>
        </p:nvSpPr>
        <p:spPr bwMode="auto">
          <a:xfrm>
            <a:off x="517525" y="1524000"/>
            <a:ext cx="81089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buFontTx/>
              <a:buNone/>
            </a:pPr>
            <a:endParaRPr lang="en-US" altLang="en-US" sz="1700" dirty="0"/>
          </a:p>
        </p:txBody>
      </p:sp>
      <p:pic>
        <p:nvPicPr>
          <p:cNvPr id="1434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2073" y="2773651"/>
            <a:ext cx="5027612" cy="1233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0836" y="4450051"/>
            <a:ext cx="451008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4" name="Rectangle 1"/>
          <p:cNvSpPr>
            <a:spLocks noChangeArrowheads="1"/>
          </p:cNvSpPr>
          <p:nvPr/>
        </p:nvSpPr>
        <p:spPr bwMode="auto">
          <a:xfrm>
            <a:off x="4115593" y="5791200"/>
            <a:ext cx="2492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t>Real, with core losses </a:t>
            </a:r>
          </a:p>
        </p:txBody>
      </p:sp>
      <p:sp>
        <p:nvSpPr>
          <p:cNvPr id="14345" name="Rectangle 2"/>
          <p:cNvSpPr>
            <a:spLocks noChangeArrowheads="1"/>
          </p:cNvSpPr>
          <p:nvPr/>
        </p:nvSpPr>
        <p:spPr bwMode="auto">
          <a:xfrm>
            <a:off x="4953000" y="2287911"/>
            <a:ext cx="18272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t>Ideal. No losses</a:t>
            </a:r>
          </a:p>
        </p:txBody>
      </p:sp>
      <p:sp>
        <p:nvSpPr>
          <p:cNvPr id="2" name="Rectangle 1"/>
          <p:cNvSpPr/>
          <p:nvPr/>
        </p:nvSpPr>
        <p:spPr>
          <a:xfrm>
            <a:off x="517525" y="1143000"/>
            <a:ext cx="8172160" cy="923330"/>
          </a:xfrm>
          <a:prstGeom prst="rect">
            <a:avLst/>
          </a:prstGeom>
        </p:spPr>
        <p:txBody>
          <a:bodyPr wrap="square">
            <a:spAutoFit/>
          </a:bodyPr>
          <a:lstStyle/>
          <a:p>
            <a:pPr algn="ctr" eaLnBrk="1" hangingPunct="1"/>
            <a:r>
              <a:rPr lang="en-US" altLang="en-US" dirty="0"/>
              <a:t>As current is applied in the primary, it produces a magnetic flux in the core. This flux flows through the core and induces a current in the secondary windings and circuit that is proportional to the number of turns.</a:t>
            </a:r>
          </a:p>
        </p:txBody>
      </p:sp>
    </p:spTree>
    <p:extLst>
      <p:ext uri="{BB962C8B-B14F-4D97-AF65-F5344CB8AC3E}">
        <p14:creationId xmlns:p14="http://schemas.microsoft.com/office/powerpoint/2010/main" val="1363355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3" descr="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2895600"/>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24" descr="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3800" y="2362200"/>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25"/>
          <p:cNvSpPr>
            <a:spLocks noGrp="1" noChangeArrowheads="1"/>
          </p:cNvSpPr>
          <p:nvPr>
            <p:ph type="title"/>
          </p:nvPr>
        </p:nvSpPr>
        <p:spPr bwMode="auto">
          <a:xfrm>
            <a:off x="1556951" y="158368"/>
            <a:ext cx="7208107" cy="67983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latin typeface="+mj-lt"/>
                <a:cs typeface="Arial" panose="020B0604020202020204" pitchFamily="34" charset="0"/>
              </a:rPr>
              <a:t>Example Application</a:t>
            </a:r>
          </a:p>
        </p:txBody>
      </p:sp>
      <p:sp>
        <p:nvSpPr>
          <p:cNvPr id="2" name="Footer Placeholder 1">
            <a:extLst>
              <a:ext uri="{FF2B5EF4-FFF2-40B4-BE49-F238E27FC236}">
                <a16:creationId xmlns:a16="http://schemas.microsoft.com/office/drawing/2014/main" id="{657EEC0C-EE4E-4ED4-A909-1C4B25B5CBBB}"/>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7D1CE571-E252-44ED-B5F4-331C32CC3EFD}"/>
              </a:ext>
            </a:extLst>
          </p:cNvPr>
          <p:cNvSpPr>
            <a:spLocks noGrp="1"/>
          </p:cNvSpPr>
          <p:nvPr>
            <p:ph type="sldNum" sz="quarter" idx="4"/>
          </p:nvPr>
        </p:nvSpPr>
        <p:spPr/>
        <p:txBody>
          <a:bodyPr/>
          <a:lstStyle/>
          <a:p>
            <a:fld id="{4BEAC4C4-F0A7-4B61-A827-E4198D078267}" type="slidenum">
              <a:rPr lang="en-US" smtClean="0"/>
              <a:t>7</a:t>
            </a:fld>
            <a:endParaRPr lang="en-US" dirty="0"/>
          </a:p>
        </p:txBody>
      </p:sp>
      <p:sp>
        <p:nvSpPr>
          <p:cNvPr id="6149" name="Text Box 26"/>
          <p:cNvSpPr txBox="1">
            <a:spLocks noChangeArrowheads="1"/>
          </p:cNvSpPr>
          <p:nvPr/>
        </p:nvSpPr>
        <p:spPr bwMode="auto">
          <a:xfrm>
            <a:off x="109315" y="4414391"/>
            <a:ext cx="280088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3200" dirty="0"/>
              <a:t>9S Meter Installation</a:t>
            </a:r>
          </a:p>
        </p:txBody>
      </p:sp>
      <p:pic>
        <p:nvPicPr>
          <p:cNvPr id="6150" name="Picture 27" descr="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1828800"/>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 Box 28"/>
          <p:cNvSpPr txBox="1">
            <a:spLocks noChangeArrowheads="1"/>
          </p:cNvSpPr>
          <p:nvPr/>
        </p:nvSpPr>
        <p:spPr bwMode="auto">
          <a:xfrm>
            <a:off x="6019800" y="47244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400" dirty="0"/>
              <a:t>5A</a:t>
            </a:r>
          </a:p>
        </p:txBody>
      </p:sp>
      <p:pic>
        <p:nvPicPr>
          <p:cNvPr id="6152" name="Picture 29" descr="9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5715000"/>
            <a:ext cx="1066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Line 30"/>
          <p:cNvSpPr>
            <a:spLocks noChangeShapeType="1"/>
          </p:cNvSpPr>
          <p:nvPr/>
        </p:nvSpPr>
        <p:spPr bwMode="auto">
          <a:xfrm>
            <a:off x="457200" y="2362200"/>
            <a:ext cx="8077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154" name="Line 31"/>
          <p:cNvSpPr>
            <a:spLocks noChangeShapeType="1"/>
          </p:cNvSpPr>
          <p:nvPr/>
        </p:nvSpPr>
        <p:spPr bwMode="auto">
          <a:xfrm>
            <a:off x="457200" y="2895600"/>
            <a:ext cx="8077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155" name="Line 32"/>
          <p:cNvSpPr>
            <a:spLocks noChangeShapeType="1"/>
          </p:cNvSpPr>
          <p:nvPr/>
        </p:nvSpPr>
        <p:spPr bwMode="auto">
          <a:xfrm>
            <a:off x="457200" y="3429000"/>
            <a:ext cx="8077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156" name="Text Box 33"/>
          <p:cNvSpPr txBox="1">
            <a:spLocks noChangeArrowheads="1"/>
          </p:cNvSpPr>
          <p:nvPr/>
        </p:nvSpPr>
        <p:spPr bwMode="auto">
          <a:xfrm>
            <a:off x="0" y="19812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1400" dirty="0"/>
              <a:t>PHASE A</a:t>
            </a:r>
          </a:p>
        </p:txBody>
      </p:sp>
      <p:sp>
        <p:nvSpPr>
          <p:cNvPr id="6157" name="Text Box 34"/>
          <p:cNvSpPr txBox="1">
            <a:spLocks noChangeArrowheads="1"/>
          </p:cNvSpPr>
          <p:nvPr/>
        </p:nvSpPr>
        <p:spPr bwMode="auto">
          <a:xfrm>
            <a:off x="533400" y="16764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1400" dirty="0"/>
              <a:t>SOURCE</a:t>
            </a:r>
          </a:p>
        </p:txBody>
      </p:sp>
      <p:sp>
        <p:nvSpPr>
          <p:cNvPr id="6158" name="Text Box 35"/>
          <p:cNvSpPr txBox="1">
            <a:spLocks noChangeArrowheads="1"/>
          </p:cNvSpPr>
          <p:nvPr/>
        </p:nvSpPr>
        <p:spPr bwMode="auto">
          <a:xfrm>
            <a:off x="0" y="29718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1400" dirty="0"/>
              <a:t>PHASE C</a:t>
            </a:r>
          </a:p>
        </p:txBody>
      </p:sp>
      <p:sp>
        <p:nvSpPr>
          <p:cNvPr id="6159" name="Text Box 36"/>
          <p:cNvSpPr txBox="1">
            <a:spLocks noChangeArrowheads="1"/>
          </p:cNvSpPr>
          <p:nvPr/>
        </p:nvSpPr>
        <p:spPr bwMode="auto">
          <a:xfrm>
            <a:off x="0" y="25146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1400" dirty="0"/>
              <a:t>PHASE B</a:t>
            </a:r>
          </a:p>
        </p:txBody>
      </p:sp>
      <p:sp>
        <p:nvSpPr>
          <p:cNvPr id="6160" name="Text Box 37"/>
          <p:cNvSpPr txBox="1">
            <a:spLocks noChangeArrowheads="1"/>
          </p:cNvSpPr>
          <p:nvPr/>
        </p:nvSpPr>
        <p:spPr bwMode="auto">
          <a:xfrm>
            <a:off x="7315200" y="17526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1400" dirty="0"/>
              <a:t>LOAD</a:t>
            </a:r>
          </a:p>
        </p:txBody>
      </p:sp>
      <p:sp>
        <p:nvSpPr>
          <p:cNvPr id="6161" name="Line 38"/>
          <p:cNvSpPr>
            <a:spLocks noChangeShapeType="1"/>
          </p:cNvSpPr>
          <p:nvPr/>
        </p:nvSpPr>
        <p:spPr bwMode="auto">
          <a:xfrm flipV="1">
            <a:off x="2971800" y="1981200"/>
            <a:ext cx="0" cy="403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162" name="Line 39"/>
          <p:cNvSpPr>
            <a:spLocks noChangeShapeType="1"/>
          </p:cNvSpPr>
          <p:nvPr/>
        </p:nvSpPr>
        <p:spPr bwMode="auto">
          <a:xfrm flipV="1">
            <a:off x="3124200" y="1981200"/>
            <a:ext cx="0" cy="3886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163" name="Line 40"/>
          <p:cNvSpPr>
            <a:spLocks noChangeShapeType="1"/>
          </p:cNvSpPr>
          <p:nvPr/>
        </p:nvSpPr>
        <p:spPr bwMode="auto">
          <a:xfrm flipV="1">
            <a:off x="4343400" y="2590800"/>
            <a:ext cx="0" cy="3124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164" name="Line 41"/>
          <p:cNvSpPr>
            <a:spLocks noChangeShapeType="1"/>
          </p:cNvSpPr>
          <p:nvPr/>
        </p:nvSpPr>
        <p:spPr bwMode="auto">
          <a:xfrm flipV="1">
            <a:off x="4495800" y="2590800"/>
            <a:ext cx="0" cy="3200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165" name="Line 42"/>
          <p:cNvSpPr>
            <a:spLocks noChangeShapeType="1"/>
          </p:cNvSpPr>
          <p:nvPr/>
        </p:nvSpPr>
        <p:spPr bwMode="auto">
          <a:xfrm flipV="1">
            <a:off x="5867400" y="3124200"/>
            <a:ext cx="0" cy="2743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166" name="Line 43"/>
          <p:cNvSpPr>
            <a:spLocks noChangeShapeType="1"/>
          </p:cNvSpPr>
          <p:nvPr/>
        </p:nvSpPr>
        <p:spPr bwMode="auto">
          <a:xfrm flipV="1">
            <a:off x="6019800" y="3200400"/>
            <a:ext cx="0" cy="2819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167" name="Line 44"/>
          <p:cNvSpPr>
            <a:spLocks noChangeShapeType="1"/>
          </p:cNvSpPr>
          <p:nvPr/>
        </p:nvSpPr>
        <p:spPr bwMode="auto">
          <a:xfrm flipH="1" flipV="1">
            <a:off x="3124200" y="5867400"/>
            <a:ext cx="762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168" name="Line 45"/>
          <p:cNvSpPr>
            <a:spLocks noChangeShapeType="1"/>
          </p:cNvSpPr>
          <p:nvPr/>
        </p:nvSpPr>
        <p:spPr bwMode="auto">
          <a:xfrm flipH="1" flipV="1">
            <a:off x="2971800" y="6019800"/>
            <a:ext cx="838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169" name="Line 46"/>
          <p:cNvSpPr>
            <a:spLocks noChangeShapeType="1"/>
          </p:cNvSpPr>
          <p:nvPr/>
        </p:nvSpPr>
        <p:spPr bwMode="auto">
          <a:xfrm flipH="1" flipV="1">
            <a:off x="4800600" y="5867400"/>
            <a:ext cx="1066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170" name="Line 47"/>
          <p:cNvSpPr>
            <a:spLocks noChangeShapeType="1"/>
          </p:cNvSpPr>
          <p:nvPr/>
        </p:nvSpPr>
        <p:spPr bwMode="auto">
          <a:xfrm flipH="1" flipV="1">
            <a:off x="4876800" y="6019800"/>
            <a:ext cx="1143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171" name="Text Box 48"/>
          <p:cNvSpPr txBox="1">
            <a:spLocks noChangeArrowheads="1"/>
          </p:cNvSpPr>
          <p:nvPr/>
        </p:nvSpPr>
        <p:spPr bwMode="auto">
          <a:xfrm>
            <a:off x="3276600" y="19812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400" dirty="0"/>
              <a:t>400A</a:t>
            </a:r>
          </a:p>
        </p:txBody>
      </p:sp>
      <p:sp>
        <p:nvSpPr>
          <p:cNvPr id="6172" name="Text Box 49"/>
          <p:cNvSpPr txBox="1">
            <a:spLocks noChangeArrowheads="1"/>
          </p:cNvSpPr>
          <p:nvPr/>
        </p:nvSpPr>
        <p:spPr bwMode="auto">
          <a:xfrm>
            <a:off x="4495800" y="25146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400" dirty="0"/>
              <a:t>400A</a:t>
            </a:r>
          </a:p>
        </p:txBody>
      </p:sp>
      <p:sp>
        <p:nvSpPr>
          <p:cNvPr id="6173" name="Text Box 50"/>
          <p:cNvSpPr txBox="1">
            <a:spLocks noChangeArrowheads="1"/>
          </p:cNvSpPr>
          <p:nvPr/>
        </p:nvSpPr>
        <p:spPr bwMode="auto">
          <a:xfrm>
            <a:off x="6019800" y="30480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400" dirty="0"/>
              <a:t>400A</a:t>
            </a:r>
          </a:p>
        </p:txBody>
      </p:sp>
      <p:sp>
        <p:nvSpPr>
          <p:cNvPr id="6174" name="Text Box 51"/>
          <p:cNvSpPr txBox="1">
            <a:spLocks noChangeArrowheads="1"/>
          </p:cNvSpPr>
          <p:nvPr/>
        </p:nvSpPr>
        <p:spPr bwMode="auto">
          <a:xfrm>
            <a:off x="4495800" y="47244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400" dirty="0"/>
              <a:t>5A</a:t>
            </a:r>
          </a:p>
        </p:txBody>
      </p:sp>
      <p:sp>
        <p:nvSpPr>
          <p:cNvPr id="6175" name="Text Box 52"/>
          <p:cNvSpPr txBox="1">
            <a:spLocks noChangeArrowheads="1"/>
          </p:cNvSpPr>
          <p:nvPr/>
        </p:nvSpPr>
        <p:spPr bwMode="auto">
          <a:xfrm>
            <a:off x="3124200" y="47244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400" dirty="0"/>
              <a:t>5A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pl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492" y="1235901"/>
            <a:ext cx="6287016"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5"/>
          <p:cNvSpPr>
            <a:spLocks noGrp="1" noChangeArrowheads="1"/>
          </p:cNvSpPr>
          <p:nvPr>
            <p:ph type="title"/>
          </p:nvPr>
        </p:nvSpPr>
        <p:spPr bwMode="auto">
          <a:xfrm>
            <a:off x="1556951" y="152400"/>
            <a:ext cx="7208107" cy="67983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latin typeface="+mj-lt"/>
                <a:cs typeface="Arial" panose="020B0604020202020204" pitchFamily="34" charset="0"/>
              </a:rPr>
              <a:t>Faceplate Specifications</a:t>
            </a:r>
          </a:p>
        </p:txBody>
      </p:sp>
      <p:sp>
        <p:nvSpPr>
          <p:cNvPr id="2" name="Footer Placeholder 1">
            <a:extLst>
              <a:ext uri="{FF2B5EF4-FFF2-40B4-BE49-F238E27FC236}">
                <a16:creationId xmlns:a16="http://schemas.microsoft.com/office/drawing/2014/main" id="{97683653-6CC5-422B-9454-509A8F82C6A6}"/>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34ED7B3D-AF48-483D-8174-77704B0A3941}"/>
              </a:ext>
            </a:extLst>
          </p:cNvPr>
          <p:cNvSpPr>
            <a:spLocks noGrp="1"/>
          </p:cNvSpPr>
          <p:nvPr>
            <p:ph type="sldNum" sz="quarter" idx="4"/>
          </p:nvPr>
        </p:nvSpPr>
        <p:spPr/>
        <p:txBody>
          <a:bodyPr/>
          <a:lstStyle/>
          <a:p>
            <a:fld id="{4BEAC4C4-F0A7-4B61-A827-E4198D078267}" type="slidenum">
              <a:rPr lang="en-US" smtClean="0"/>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pl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4000"/>
            <a:ext cx="655320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Oval 6"/>
          <p:cNvSpPr>
            <a:spLocks noChangeArrowheads="1"/>
          </p:cNvSpPr>
          <p:nvPr/>
        </p:nvSpPr>
        <p:spPr bwMode="auto">
          <a:xfrm>
            <a:off x="5334000" y="2852871"/>
            <a:ext cx="1828800" cy="990600"/>
          </a:xfrm>
          <a:prstGeom prst="ellipse">
            <a:avLst/>
          </a:prstGeom>
          <a:noFill/>
          <a:ln w="920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eaLnBrk="1" hangingPunct="1"/>
            <a:endParaRPr lang="en-US" altLang="en-US" dirty="0"/>
          </a:p>
        </p:txBody>
      </p:sp>
      <p:sp>
        <p:nvSpPr>
          <p:cNvPr id="8197" name="Text Box 7"/>
          <p:cNvSpPr txBox="1">
            <a:spLocks noChangeArrowheads="1"/>
          </p:cNvSpPr>
          <p:nvPr/>
        </p:nvSpPr>
        <p:spPr bwMode="auto">
          <a:xfrm>
            <a:off x="7315200" y="3027496"/>
            <a:ext cx="1295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3600" dirty="0">
                <a:solidFill>
                  <a:srgbClr val="FF0000"/>
                </a:solidFill>
              </a:rPr>
              <a:t>Ratio</a:t>
            </a:r>
          </a:p>
        </p:txBody>
      </p:sp>
      <p:sp>
        <p:nvSpPr>
          <p:cNvPr id="4" name="Title 3">
            <a:extLst>
              <a:ext uri="{FF2B5EF4-FFF2-40B4-BE49-F238E27FC236}">
                <a16:creationId xmlns:a16="http://schemas.microsoft.com/office/drawing/2014/main" id="{8B7ADC51-B745-4A92-ABFE-DFFCB9D965D7}"/>
              </a:ext>
            </a:extLst>
          </p:cNvPr>
          <p:cNvSpPr>
            <a:spLocks noGrp="1"/>
          </p:cNvSpPr>
          <p:nvPr>
            <p:ph type="title"/>
          </p:nvPr>
        </p:nvSpPr>
        <p:spPr>
          <a:xfrm>
            <a:off x="1556951" y="234568"/>
            <a:ext cx="7208107" cy="679832"/>
          </a:xfrm>
        </p:spPr>
        <p:txBody>
          <a:bodyPr/>
          <a:lstStyle/>
          <a:p>
            <a:r>
              <a:rPr lang="en-US" dirty="0"/>
              <a:t>Faceplate Specifications</a:t>
            </a:r>
          </a:p>
        </p:txBody>
      </p:sp>
      <p:sp>
        <p:nvSpPr>
          <p:cNvPr id="2" name="Footer Placeholder 1">
            <a:extLst>
              <a:ext uri="{FF2B5EF4-FFF2-40B4-BE49-F238E27FC236}">
                <a16:creationId xmlns:a16="http://schemas.microsoft.com/office/drawing/2014/main" id="{F74D1815-4762-4837-9DC7-74DD5EC32543}"/>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8B52DAB8-5FB2-4B39-94FF-E54801778347}"/>
              </a:ext>
            </a:extLst>
          </p:cNvPr>
          <p:cNvSpPr>
            <a:spLocks noGrp="1"/>
          </p:cNvSpPr>
          <p:nvPr>
            <p:ph type="sldNum" sz="quarter" idx="4"/>
          </p:nvPr>
        </p:nvSpPr>
        <p:spPr/>
        <p:txBody>
          <a:bodyPr/>
          <a:lstStyle/>
          <a:p>
            <a:fld id="{4BEAC4C4-F0A7-4B61-A827-E4198D078267}" type="slidenum">
              <a:rPr lang="en-US" smtClean="0"/>
              <a:t>9</a:t>
            </a:fld>
            <a:endParaRPr lang="en-US" dirty="0"/>
          </a:p>
        </p:txBody>
      </p:sp>
    </p:spTree>
  </p:cSld>
  <p:clrMapOvr>
    <a:masterClrMapping/>
  </p:clrMapOvr>
</p:sld>
</file>

<file path=ppt/theme/theme1.xml><?xml version="1.0" encoding="utf-8"?>
<a:theme xmlns:a="http://schemas.openxmlformats.org/drawingml/2006/main" name="TESCO Template">
  <a:themeElements>
    <a:clrScheme name="TESCO">
      <a:dk1>
        <a:srgbClr val="000000"/>
      </a:dk1>
      <a:lt1>
        <a:srgbClr val="D8D8D8"/>
      </a:lt1>
      <a:dk2>
        <a:srgbClr val="4C5055"/>
      </a:dk2>
      <a:lt2>
        <a:srgbClr val="FFFFFF"/>
      </a:lt2>
      <a:accent1>
        <a:srgbClr val="E10027"/>
      </a:accent1>
      <a:accent2>
        <a:srgbClr val="000000"/>
      </a:accent2>
      <a:accent3>
        <a:srgbClr val="A5A5A5"/>
      </a:accent3>
      <a:accent4>
        <a:srgbClr val="FF3758"/>
      </a:accent4>
      <a:accent5>
        <a:srgbClr val="8A0017"/>
      </a:accent5>
      <a:accent6>
        <a:srgbClr val="FFB3C0"/>
      </a:accent6>
      <a:hlink>
        <a:srgbClr val="3F3F3F"/>
      </a:hlink>
      <a:folHlink>
        <a:srgbClr val="D8D8D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f26ee74-1c53-4b01-a982-cec1216b8a00">
      <Terms xmlns="http://schemas.microsoft.com/office/infopath/2007/PartnerControls"/>
    </lcf76f155ced4ddcb4097134ff3c332f>
    <TaxCatchAll xmlns="865caf8b-3888-4957-b682-040f388f7b52" xsi:nil="true"/>
    <SharedWithUsers xmlns="865caf8b-3888-4957-b682-040f388f7b52">
      <UserInfo>
        <DisplayName>Perry Lawton</DisplayName>
        <AccountId>44</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B2438EA8B65C04BA81A0809E21FF92B" ma:contentTypeVersion="16" ma:contentTypeDescription="Create a new document." ma:contentTypeScope="" ma:versionID="5e35fcddb325bbb504710d5c0b9eeddf">
  <xsd:schema xmlns:xsd="http://www.w3.org/2001/XMLSchema" xmlns:xs="http://www.w3.org/2001/XMLSchema" xmlns:p="http://schemas.microsoft.com/office/2006/metadata/properties" xmlns:ns2="8f26ee74-1c53-4b01-a982-cec1216b8a00" xmlns:ns3="865caf8b-3888-4957-b682-040f388f7b52" targetNamespace="http://schemas.microsoft.com/office/2006/metadata/properties" ma:root="true" ma:fieldsID="9ad50055fb2e25e379a2e899564cfb19" ns2:_="" ns3:_="">
    <xsd:import namespace="8f26ee74-1c53-4b01-a982-cec1216b8a00"/>
    <xsd:import namespace="865caf8b-3888-4957-b682-040f388f7b5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26ee74-1c53-4b01-a982-cec1216b8a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c9ab868-c1cd-4777-b02c-d2c7bd6b653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65caf8b-3888-4957-b682-040f388f7b5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94e4d7b-98bd-4047-8838-282fa790d938}" ma:internalName="TaxCatchAll" ma:showField="CatchAllData" ma:web="865caf8b-3888-4957-b682-040f388f7b5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1D7A70C-7C72-40B5-BBDF-3AF4D0E9857B}">
  <ds:schemaRefs>
    <ds:schemaRef ds:uri="http://schemas.microsoft.com/sharepoint/v3/contenttype/forms"/>
  </ds:schemaRefs>
</ds:datastoreItem>
</file>

<file path=customXml/itemProps2.xml><?xml version="1.0" encoding="utf-8"?>
<ds:datastoreItem xmlns:ds="http://schemas.openxmlformats.org/officeDocument/2006/customXml" ds:itemID="{E98E9CB1-FEBB-4992-9512-04FA50168912}">
  <ds:schemaRefs>
    <ds:schemaRef ds:uri="8f26ee74-1c53-4b01-a982-cec1216b8a00"/>
    <ds:schemaRef ds:uri="http://purl.org/dc/elements/1.1/"/>
    <ds:schemaRef ds:uri="http://schemas.microsoft.com/office/2006/documentManagement/types"/>
    <ds:schemaRef ds:uri="http://www.w3.org/XML/1998/namespace"/>
    <ds:schemaRef ds:uri="865caf8b-3888-4957-b682-040f388f7b52"/>
    <ds:schemaRef ds:uri="http://purl.org/dc/dcmitype/"/>
    <ds:schemaRef ds:uri="http://purl.org/dc/terms/"/>
    <ds:schemaRef ds:uri="http://schemas.openxmlformats.org/package/2006/metadata/core-properties"/>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64385A62-4CFC-426E-814C-B20CFC520DAF}">
  <ds:schemaRefs>
    <ds:schemaRef ds:uri="865caf8b-3888-4957-b682-040f388f7b52"/>
    <ds:schemaRef ds:uri="8f26ee74-1c53-4b01-a982-cec1216b8a0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TESCO Template 2024_FINAL</Template>
  <TotalTime>1941</TotalTime>
  <Words>1320</Words>
  <Application>Microsoft Office PowerPoint</Application>
  <PresentationFormat>On-screen Show (4:3)</PresentationFormat>
  <Paragraphs>273</Paragraphs>
  <Slides>29</Slides>
  <Notes>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5" baseType="lpstr">
      <vt:lpstr>Times New Roman</vt:lpstr>
      <vt:lpstr>Arial</vt:lpstr>
      <vt:lpstr>AvantGarde</vt:lpstr>
      <vt:lpstr>Calibri</vt:lpstr>
      <vt:lpstr>TESCO Template</vt:lpstr>
      <vt:lpstr>Chart</vt:lpstr>
      <vt:lpstr>Ratio, Burden and Admittance Testing</vt:lpstr>
      <vt:lpstr>Agenda – Advanced Session</vt:lpstr>
      <vt:lpstr>What is a CT? a PT?</vt:lpstr>
      <vt:lpstr>Shop Testing</vt:lpstr>
      <vt:lpstr>Shop Testing Programs </vt:lpstr>
      <vt:lpstr>Current Transformers Conceptual Representation</vt:lpstr>
      <vt:lpstr>Example Application</vt:lpstr>
      <vt:lpstr>Faceplate Specifications</vt:lpstr>
      <vt:lpstr>Faceplate Specifications</vt:lpstr>
      <vt:lpstr>CT’s Ratio</vt:lpstr>
      <vt:lpstr>Faceplate Specifications</vt:lpstr>
      <vt:lpstr>CT’s – Functions and Terminology</vt:lpstr>
      <vt:lpstr>Faceplate Specifications</vt:lpstr>
      <vt:lpstr>Faceplate Specifications</vt:lpstr>
      <vt:lpstr>Burden Rating</vt:lpstr>
      <vt:lpstr>Ratio Testing</vt:lpstr>
      <vt:lpstr>Burden Testing</vt:lpstr>
      <vt:lpstr>Burden Testing</vt:lpstr>
      <vt:lpstr>Burden Testing</vt:lpstr>
      <vt:lpstr>Burden Testing</vt:lpstr>
      <vt:lpstr>Burden Testing</vt:lpstr>
      <vt:lpstr>Burden Testing</vt:lpstr>
      <vt:lpstr>Admittance Testing</vt:lpstr>
      <vt:lpstr>Admittance Testing</vt:lpstr>
      <vt:lpstr>Admittance Testing</vt:lpstr>
      <vt:lpstr>Admittance Testing</vt:lpstr>
      <vt:lpstr>De-Magnetization</vt:lpstr>
      <vt:lpstr>Questions and Discussion</vt:lpstr>
      <vt:lpstr>Tesco hospitality suite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SM</dc:creator>
  <cp:lastModifiedBy>Ujjay Brawley</cp:lastModifiedBy>
  <cp:revision>103</cp:revision>
  <cp:lastPrinted>2004-05-03T19:12:21Z</cp:lastPrinted>
  <dcterms:created xsi:type="dcterms:W3CDTF">2004-03-09T01:40:14Z</dcterms:created>
  <dcterms:modified xsi:type="dcterms:W3CDTF">2024-06-17T22:00:31Z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0x0101003B2438EA8B65C04BA81A0809E21FF92B</vt:lpwstr>
  </property>
  <property fmtid="{D5CDD505-2E9C-101B-9397-08002B2CF9AE}" pid="3" name="MediaServiceImageTags">
    <vt:lpwstr/>
  </property>
</Properties>
</file>