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32"/>
  </p:notesMasterIdLst>
  <p:handoutMasterIdLst>
    <p:handoutMasterId r:id="rId33"/>
  </p:handoutMasterIdLst>
  <p:sldIdLst>
    <p:sldId id="403" r:id="rId2"/>
    <p:sldId id="328" r:id="rId3"/>
    <p:sldId id="327" r:id="rId4"/>
    <p:sldId id="447" r:id="rId5"/>
    <p:sldId id="326" r:id="rId6"/>
    <p:sldId id="448" r:id="rId7"/>
    <p:sldId id="325" r:id="rId8"/>
    <p:sldId id="334" r:id="rId9"/>
    <p:sldId id="404" r:id="rId10"/>
    <p:sldId id="400" r:id="rId11"/>
    <p:sldId id="390" r:id="rId12"/>
    <p:sldId id="343" r:id="rId13"/>
    <p:sldId id="394" r:id="rId14"/>
    <p:sldId id="383" r:id="rId15"/>
    <p:sldId id="363" r:id="rId16"/>
    <p:sldId id="391" r:id="rId17"/>
    <p:sldId id="381" r:id="rId18"/>
    <p:sldId id="392" r:id="rId19"/>
    <p:sldId id="384" r:id="rId20"/>
    <p:sldId id="395" r:id="rId21"/>
    <p:sldId id="396" r:id="rId22"/>
    <p:sldId id="359" r:id="rId23"/>
    <p:sldId id="393" r:id="rId24"/>
    <p:sldId id="382" r:id="rId25"/>
    <p:sldId id="402" r:id="rId26"/>
    <p:sldId id="397" r:id="rId27"/>
    <p:sldId id="405" r:id="rId28"/>
    <p:sldId id="449" r:id="rId29"/>
    <p:sldId id="398" r:id="rId30"/>
    <p:sldId id="470" r:id="rId31"/>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75090" autoAdjust="0"/>
  </p:normalViewPr>
  <p:slideViewPr>
    <p:cSldViewPr>
      <p:cViewPr varScale="1">
        <p:scale>
          <a:sx n="112" d="100"/>
          <a:sy n="112" d="100"/>
        </p:scale>
        <p:origin x="1584" y="96"/>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5D85183-39CE-4335-88AE-761BFA5738A8}" type="slidenum">
              <a:rPr lang="ru-RU" altLang="en-US" smtClean="0"/>
              <a:pPr>
                <a:defRPr/>
              </a:pPr>
              <a:t>2</a:t>
            </a:fld>
            <a:endParaRPr lang="ru-RU" altLang="en-US"/>
          </a:p>
        </p:txBody>
      </p:sp>
    </p:spTree>
    <p:extLst>
      <p:ext uri="{BB962C8B-B14F-4D97-AF65-F5344CB8AC3E}">
        <p14:creationId xmlns:p14="http://schemas.microsoft.com/office/powerpoint/2010/main" val="1735766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22</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23</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29</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2080759"/>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878492" y="3509965"/>
            <a:ext cx="6858000"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Text Placeholder 15">
            <a:extLst>
              <a:ext uri="{FF2B5EF4-FFF2-40B4-BE49-F238E27FC236}">
                <a16:creationId xmlns:a16="http://schemas.microsoft.com/office/drawing/2014/main" id="{6D0A6E45-0B79-45FF-B842-D196CFAE6A65}"/>
              </a:ext>
            </a:extLst>
          </p:cNvPr>
          <p:cNvSpPr>
            <a:spLocks noGrp="1"/>
          </p:cNvSpPr>
          <p:nvPr>
            <p:ph type="body" sz="quarter" idx="10" hasCustomPrompt="1"/>
          </p:nvPr>
        </p:nvSpPr>
        <p:spPr>
          <a:xfrm>
            <a:off x="5491642" y="4777241"/>
            <a:ext cx="3244850" cy="271161"/>
          </a:xfrm>
          <a:noFill/>
        </p:spPr>
        <p:txBody>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Date</a:t>
            </a:r>
          </a:p>
        </p:txBody>
      </p:sp>
      <p:sp>
        <p:nvSpPr>
          <p:cNvPr id="21" name="Text Placeholder 15">
            <a:extLst>
              <a:ext uri="{FF2B5EF4-FFF2-40B4-BE49-F238E27FC236}">
                <a16:creationId xmlns:a16="http://schemas.microsoft.com/office/drawing/2014/main" id="{319FC007-A6F3-4F7B-9CAE-F01BBE73F302}"/>
              </a:ext>
            </a:extLst>
          </p:cNvPr>
          <p:cNvSpPr>
            <a:spLocks noGrp="1"/>
          </p:cNvSpPr>
          <p:nvPr>
            <p:ph type="body" sz="quarter" idx="11" hasCustomPrompt="1"/>
          </p:nvPr>
        </p:nvSpPr>
        <p:spPr>
          <a:xfrm>
            <a:off x="5491642" y="5048402"/>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Time</a:t>
            </a:r>
          </a:p>
        </p:txBody>
      </p:sp>
      <p:sp>
        <p:nvSpPr>
          <p:cNvPr id="23" name="Text Placeholder 15">
            <a:extLst>
              <a:ext uri="{FF2B5EF4-FFF2-40B4-BE49-F238E27FC236}">
                <a16:creationId xmlns:a16="http://schemas.microsoft.com/office/drawing/2014/main" id="{B138B86E-3693-45AE-8B99-88B71C974B9E}"/>
              </a:ext>
            </a:extLst>
          </p:cNvPr>
          <p:cNvSpPr>
            <a:spLocks noGrp="1"/>
          </p:cNvSpPr>
          <p:nvPr>
            <p:ph type="body" sz="quarter" idx="12" hasCustomPrompt="1"/>
          </p:nvPr>
        </p:nvSpPr>
        <p:spPr>
          <a:xfrm>
            <a:off x="5491642" y="5319563"/>
            <a:ext cx="3244850" cy="271161"/>
          </a:xfrm>
          <a:noFill/>
        </p:spPr>
        <p:txBody>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Presented by</a:t>
            </a:r>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640904155"/>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8382103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1588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509391712"/>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6438414" cy="3442130"/>
          </a:xfrm>
        </p:spPr>
        <p:txBody>
          <a:bodyPr anchor="b">
            <a:noAutofit/>
          </a:bodyPr>
          <a:lstStyle>
            <a:lvl1pPr>
              <a:defRPr sz="6600" b="1">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54CC7511-1D27-630E-2A45-87CF5C3FFBA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1192359874"/>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8284054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3189749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356991165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8110465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7365648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Tree>
    <p:extLst>
      <p:ext uri="{BB962C8B-B14F-4D97-AF65-F5344CB8AC3E}">
        <p14:creationId xmlns:p14="http://schemas.microsoft.com/office/powerpoint/2010/main" val="122250861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EAC4C4-F0A7-4B61-A827-E4198D078267}"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
        <p:nvSpPr>
          <p:cNvPr id="4" name="Text Box 8">
            <a:extLst>
              <a:ext uri="{FF2B5EF4-FFF2-40B4-BE49-F238E27FC236}">
                <a16:creationId xmlns:a16="http://schemas.microsoft.com/office/drawing/2014/main" id="{E166B46A-9588-FBF1-2D4F-6CA38E47F1B8}"/>
              </a:ext>
            </a:extLst>
          </p:cNvPr>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8" name="Text Box 13">
            <a:extLst>
              <a:ext uri="{FF2B5EF4-FFF2-40B4-BE49-F238E27FC236}">
                <a16:creationId xmlns:a16="http://schemas.microsoft.com/office/drawing/2014/main" id="{67F379C6-F933-1E9B-E2F4-29D6C8AEC7DA}"/>
              </a:ext>
            </a:extLst>
          </p:cNvPr>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pic>
        <p:nvPicPr>
          <p:cNvPr id="9" name="Picture 8">
            <a:extLst>
              <a:ext uri="{FF2B5EF4-FFF2-40B4-BE49-F238E27FC236}">
                <a16:creationId xmlns:a16="http://schemas.microsoft.com/office/drawing/2014/main" id="{C9A1BF87-E537-F5B6-0F22-89253F695530}"/>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
        <p:nvSpPr>
          <p:cNvPr id="11" name="TextBox 10">
            <a:extLst>
              <a:ext uri="{FF2B5EF4-FFF2-40B4-BE49-F238E27FC236}">
                <a16:creationId xmlns:a16="http://schemas.microsoft.com/office/drawing/2014/main" id="{CA9FBF40-68B7-BEF0-124A-E0CCF0B1CCCB}"/>
              </a:ext>
            </a:extLst>
          </p:cNvPr>
          <p:cNvSpPr txBox="1"/>
          <p:nvPr userDrawn="1"/>
        </p:nvSpPr>
        <p:spPr>
          <a:xfrm>
            <a:off x="7391400" y="5943600"/>
            <a:ext cx="1316304" cy="777876"/>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6828575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72" r:id="rId11"/>
    <p:sldLayoutId id="2147483652" r:id="rId12"/>
  </p:sldLayoutIdLst>
  <p:hf sldNum="0"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160" userDrawn="1">
          <p15:clr>
            <a:srgbClr val="F26B43"/>
          </p15:clr>
        </p15:guide>
        <p15:guide id="4"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hyperlink" Target="https://youtu.be/Azuu8VnM36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e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3.gif"/><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4.svg"/><Relationship Id="rId2" Type="http://schemas.openxmlformats.org/officeDocument/2006/relationships/image" Target="../media/image39.jpe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Box 10">
            <a:extLst>
              <a:ext uri="{FF2B5EF4-FFF2-40B4-BE49-F238E27FC236}">
                <a16:creationId xmlns:a16="http://schemas.microsoft.com/office/drawing/2014/main" id="{6E08058E-9BCB-598D-A82D-465DDE61F120}"/>
              </a:ext>
            </a:extLst>
          </p:cNvPr>
          <p:cNvSpPr txBox="1">
            <a:spLocks noChangeArrowheads="1"/>
          </p:cNvSpPr>
          <p:nvPr/>
        </p:nvSpPr>
        <p:spPr bwMode="auto">
          <a:xfrm>
            <a:off x="3483996" y="4572000"/>
            <a:ext cx="52578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rgbClr val="C00000"/>
                </a:solidFill>
              </a:rPr>
              <a:t>Prepared by Tom Lawton, TESCO</a:t>
            </a:r>
          </a:p>
          <a:p>
            <a:pPr algn="r" eaLnBrk="1" hangingPunct="1">
              <a:spcBef>
                <a:spcPct val="0"/>
              </a:spcBef>
              <a:buFontTx/>
              <a:buNone/>
            </a:pPr>
            <a:r>
              <a:rPr lang="en-US" altLang="en-US" sz="1600" dirty="0">
                <a:solidFill>
                  <a:srgbClr val="C00000"/>
                </a:solidFill>
              </a:rPr>
              <a:t>The Eastern Specialty Company</a:t>
            </a:r>
          </a:p>
          <a:p>
            <a:pPr algn="r" eaLnBrk="1" hangingPunct="1">
              <a:spcBef>
                <a:spcPct val="0"/>
              </a:spcBef>
              <a:buFontTx/>
              <a:buNone/>
            </a:pPr>
            <a:endParaRPr lang="en-US" altLang="en-US" sz="2400" dirty="0">
              <a:solidFill>
                <a:srgbClr val="C00000"/>
              </a:solidFill>
            </a:endParaRPr>
          </a:p>
          <a:p>
            <a:pPr algn="r" eaLnBrk="1" hangingPunct="1">
              <a:spcBef>
                <a:spcPct val="0"/>
              </a:spcBef>
              <a:spcAft>
                <a:spcPts val="0"/>
              </a:spcAft>
              <a:buFontTx/>
              <a:buNone/>
            </a:pPr>
            <a:r>
              <a:rPr lang="en-US" altLang="en-US" sz="1600" i="1" dirty="0">
                <a:solidFill>
                  <a:srgbClr val="C00000"/>
                </a:solidFill>
              </a:rPr>
              <a:t>For North Carolina Electric Meter School</a:t>
            </a:r>
          </a:p>
          <a:p>
            <a:pPr algn="r" eaLnBrk="1" hangingPunct="1">
              <a:spcBef>
                <a:spcPct val="0"/>
              </a:spcBef>
              <a:spcAft>
                <a:spcPts val="0"/>
              </a:spcAft>
              <a:buFontTx/>
              <a:buNone/>
            </a:pPr>
            <a:r>
              <a:rPr lang="en-US" altLang="en-US" sz="1600" i="1" dirty="0">
                <a:solidFill>
                  <a:srgbClr val="C00000"/>
                </a:solidFill>
              </a:rPr>
              <a:t>Polyphase</a:t>
            </a:r>
          </a:p>
          <a:p>
            <a:pPr algn="r" eaLnBrk="1" hangingPunct="1">
              <a:spcBef>
                <a:spcPct val="0"/>
              </a:spcBef>
              <a:spcAft>
                <a:spcPts val="0"/>
              </a:spcAft>
              <a:buFontTx/>
              <a:buNone/>
            </a:pPr>
            <a:r>
              <a:rPr lang="en-US" altLang="en-US" sz="1600" i="1" dirty="0">
                <a:solidFill>
                  <a:srgbClr val="C00000"/>
                </a:solidFill>
              </a:rPr>
              <a:t>Tuesday, June 11, 2024</a:t>
            </a:r>
          </a:p>
          <a:p>
            <a:pPr algn="r" eaLnBrk="1" hangingPunct="1">
              <a:spcBef>
                <a:spcPct val="0"/>
              </a:spcBef>
              <a:spcAft>
                <a:spcPts val="0"/>
              </a:spcAft>
              <a:buFontTx/>
              <a:buNone/>
            </a:pPr>
            <a:r>
              <a:rPr lang="en-US" altLang="en-US" sz="1600" i="1" dirty="0">
                <a:solidFill>
                  <a:srgbClr val="C00000"/>
                </a:solidFill>
              </a:rPr>
              <a:t>8:00 AM</a:t>
            </a:r>
          </a:p>
        </p:txBody>
      </p:sp>
      <p:sp>
        <p:nvSpPr>
          <p:cNvPr id="21" name="Title 3">
            <a:extLst>
              <a:ext uri="{FF2B5EF4-FFF2-40B4-BE49-F238E27FC236}">
                <a16:creationId xmlns:a16="http://schemas.microsoft.com/office/drawing/2014/main" id="{9109B202-5E3A-11BE-C4C7-24468DB3DA09}"/>
              </a:ext>
            </a:extLst>
          </p:cNvPr>
          <p:cNvSpPr>
            <a:spLocks noGrp="1"/>
          </p:cNvSpPr>
          <p:nvPr>
            <p:ph type="ctrTitle"/>
          </p:nvPr>
        </p:nvSpPr>
        <p:spPr>
          <a:xfrm>
            <a:off x="2057400" y="1583573"/>
            <a:ext cx="7086600" cy="1312027"/>
          </a:xfrm>
        </p:spPr>
        <p:txBody>
          <a:bodyPr>
            <a:normAutofit/>
          </a:bodyPr>
          <a:lstStyle/>
          <a:p>
            <a:r>
              <a:rPr lang="en-US" dirty="0"/>
              <a:t>Site Inspections</a:t>
            </a:r>
          </a:p>
        </p:txBody>
      </p:sp>
      <p:sp>
        <p:nvSpPr>
          <p:cNvPr id="22" name="TextBox 21">
            <a:extLst>
              <a:ext uri="{FF2B5EF4-FFF2-40B4-BE49-F238E27FC236}">
                <a16:creationId xmlns:a16="http://schemas.microsoft.com/office/drawing/2014/main" id="{A1CED5DB-A97A-2BC8-29F8-3A7009837AD8}"/>
              </a:ext>
            </a:extLst>
          </p:cNvPr>
          <p:cNvSpPr txBox="1"/>
          <p:nvPr/>
        </p:nvSpPr>
        <p:spPr>
          <a:xfrm>
            <a:off x="2286000" y="2815643"/>
            <a:ext cx="6629400" cy="1200329"/>
          </a:xfrm>
          <a:prstGeom prst="rect">
            <a:avLst/>
          </a:prstGeom>
          <a:noFill/>
        </p:spPr>
        <p:txBody>
          <a:bodyPr wrap="square">
            <a:spAutoFit/>
          </a:bodyPr>
          <a:lstStyle/>
          <a:p>
            <a:r>
              <a:rPr lang="en-US" sz="3600" b="1" dirty="0">
                <a:effectLst/>
                <a:latin typeface="Calibri" panose="020F0502020204030204" pitchFamily="34" charset="0"/>
                <a:ea typeface="Calibri" panose="020F0502020204030204" pitchFamily="34" charset="0"/>
                <a:cs typeface="Times New Roman" panose="02020603050405020304" pitchFamily="18" charset="0"/>
              </a:rPr>
              <a:t>Looking for Dangerous Installations and Incorrect Billing </a:t>
            </a:r>
            <a:endParaRPr lang="en-US" sz="3600" b="1" dirty="0"/>
          </a:p>
        </p:txBody>
      </p:sp>
      <p:pic>
        <p:nvPicPr>
          <p:cNvPr id="23" name="Picture 2" descr="C:\Users\andrea.koch\Desktop\ncemsLogo.png">
            <a:extLst>
              <a:ext uri="{FF2B5EF4-FFF2-40B4-BE49-F238E27FC236}">
                <a16:creationId xmlns:a16="http://schemas.microsoft.com/office/drawing/2014/main" id="{4A7FB721-22D4-FECC-CCE8-0A709B7F33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9919" y="4673274"/>
            <a:ext cx="1202306" cy="1202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429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7997"/>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Does Age Matter – Or Experience?</a:t>
            </a:r>
          </a:p>
        </p:txBody>
      </p:sp>
      <p:sp>
        <p:nvSpPr>
          <p:cNvPr id="3075" name="Rectangle 3"/>
          <p:cNvSpPr>
            <a:spLocks noGrp="1" noChangeArrowheads="1"/>
          </p:cNvSpPr>
          <p:nvPr>
            <p:ph idx="1"/>
          </p:nvPr>
        </p:nvSpPr>
        <p:spPr bwMode="auto">
          <a:xfrm>
            <a:off x="457200" y="1219200"/>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solidFill>
                  <a:srgbClr val="C00000"/>
                </a:solidFill>
                <a:latin typeface="Arial" panose="020B0604020202020204" pitchFamily="34" charset="0"/>
                <a:cs typeface="Arial" panose="020B0604020202020204" pitchFamily="34" charset="0"/>
              </a:rPr>
              <a:t>Fatal Electrical Injuries</a:t>
            </a:r>
            <a:endParaRPr lang="en-US" dirty="0">
              <a:solidFill>
                <a:srgbClr val="C00000"/>
              </a:solidFill>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(and perhaps a healthier respect for electricity).  </a:t>
            </a: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times,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sp>
        <p:nvSpPr>
          <p:cNvPr id="2" name="Footer Placeholder 1">
            <a:extLst>
              <a:ext uri="{FF2B5EF4-FFF2-40B4-BE49-F238E27FC236}">
                <a16:creationId xmlns:a16="http://schemas.microsoft.com/office/drawing/2014/main" id="{128DFA4C-DA60-3D35-6F74-AA998CB69E6C}"/>
              </a:ext>
            </a:extLst>
          </p:cNvPr>
          <p:cNvSpPr>
            <a:spLocks noGrp="1"/>
          </p:cNvSpPr>
          <p:nvPr>
            <p:ph type="ftr" sz="quarter" idx="3"/>
          </p:nvPr>
        </p:nvSpPr>
        <p:spPr/>
        <p:txBody>
          <a:bodyPr/>
          <a:lstStyle/>
          <a:p>
            <a:r>
              <a:rPr lang="en-US"/>
              <a:t>tescometering.com</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255019"/>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255019"/>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171604"/>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Non-Fatal Electrical Injuries</a:t>
            </a:r>
          </a:p>
        </p:txBody>
      </p:sp>
      <p:sp>
        <p:nvSpPr>
          <p:cNvPr id="3075" name="Rectangle 3"/>
          <p:cNvSpPr>
            <a:spLocks noGrp="1" noChangeArrowheads="1"/>
          </p:cNvSpPr>
          <p:nvPr>
            <p:ph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9 in 2019.</a:t>
            </a:r>
          </a:p>
          <a:p>
            <a:r>
              <a:rPr lang="en-US" sz="2000" dirty="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sp>
        <p:nvSpPr>
          <p:cNvPr id="3" name="Footer Placeholder 2">
            <a:extLst>
              <a:ext uri="{FF2B5EF4-FFF2-40B4-BE49-F238E27FC236}">
                <a16:creationId xmlns:a16="http://schemas.microsoft.com/office/drawing/2014/main" id="{33DFDC45-44EC-5E7B-0930-E432F49D172C}"/>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B5D12E5C-2C05-42DE-B3DE-344567CC3C21}"/>
              </a:ext>
            </a:extLst>
          </p:cNvPr>
          <p:cNvPicPr>
            <a:picLocks noChangeAspect="1"/>
          </p:cNvPicPr>
          <p:nvPr/>
        </p:nvPicPr>
        <p:blipFill>
          <a:blip r:embed="rId2"/>
          <a:stretch>
            <a:fillRect/>
          </a:stretch>
        </p:blipFill>
        <p:spPr>
          <a:xfrm>
            <a:off x="3733800" y="52578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28650" y="1494183"/>
            <a:ext cx="7924800" cy="13480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b="1" dirty="0">
                <a:solidFill>
                  <a:srgbClr val="C00000"/>
                </a:solidFill>
                <a:latin typeface="Arial" panose="020B0604020202020204" pitchFamily="34" charset="0"/>
                <a:cs typeface="Arial" panose="020B0604020202020204" pitchFamily="34" charset="0"/>
              </a:rPr>
              <a:t>Electricity is Organized Lightning</a:t>
            </a:r>
            <a:r>
              <a:rPr lang="en-US" altLang="en-US" sz="2400" b="1" dirty="0">
                <a:latin typeface="Arial" panose="020B0604020202020204" pitchFamily="34" charset="0"/>
                <a:cs typeface="Arial" panose="020B0604020202020204" pitchFamily="34" charset="0"/>
              </a:rPr>
              <a:t> </a:t>
            </a:r>
            <a:r>
              <a:rPr lang="en-US" altLang="en-US" sz="1000" b="1"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8FB0EEF-3091-DC79-3F3C-FF62C36C1E82}"/>
              </a:ext>
            </a:extLst>
          </p:cNvPr>
          <p:cNvSpPr>
            <a:spLocks noGrp="1"/>
          </p:cNvSpPr>
          <p:nvPr>
            <p:ph type="title"/>
          </p:nvPr>
        </p:nvSpPr>
        <p:spPr>
          <a:xfrm>
            <a:off x="1676400" y="497535"/>
            <a:ext cx="7208107" cy="679832"/>
          </a:xfrm>
        </p:spPr>
        <p:txBody>
          <a:bodyPr/>
          <a:lstStyle/>
          <a:p>
            <a:r>
              <a:rPr lang="en-US" altLang="en-US" dirty="0">
                <a:solidFill>
                  <a:srgbClr val="C00000"/>
                </a:solidFill>
              </a:rPr>
              <a:t>How Dangerous is Metering?</a:t>
            </a:r>
            <a:br>
              <a:rPr lang="ru-RU" altLang="en-US" b="1" dirty="0">
                <a:solidFill>
                  <a:schemeClr val="bg1"/>
                </a:solidFill>
              </a:rPr>
            </a:br>
            <a:endParaRPr lang="en-US" dirty="0"/>
          </a:p>
        </p:txBody>
      </p:sp>
      <p:sp>
        <p:nvSpPr>
          <p:cNvPr id="4" name="Footer Placeholder 3">
            <a:extLst>
              <a:ext uri="{FF2B5EF4-FFF2-40B4-BE49-F238E27FC236}">
                <a16:creationId xmlns:a16="http://schemas.microsoft.com/office/drawing/2014/main" id="{9F7C3C52-6C88-2F37-12F2-85CDEDDEB812}"/>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98" y="1447800"/>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4400" y="2403475"/>
            <a:ext cx="3657600" cy="3810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AEFD0E2A-FCA5-BF2A-E0C0-BAF64A3D4F10}"/>
              </a:ext>
            </a:extLst>
          </p:cNvPr>
          <p:cNvSpPr>
            <a:spLocks noGrp="1"/>
          </p:cNvSpPr>
          <p:nvPr>
            <p:ph type="ftr" sz="quarter" idx="3"/>
          </p:nvPr>
        </p:nvSpPr>
        <p:spPr/>
        <p:txBody>
          <a:bodyPr/>
          <a:lstStyle/>
          <a:p>
            <a:r>
              <a:rPr lang="en-US"/>
              <a:t>tescometering.com</a:t>
            </a:r>
            <a:endParaRPr lang="en-US" dirty="0"/>
          </a:p>
        </p:txBody>
      </p:sp>
      <p:sp>
        <p:nvSpPr>
          <p:cNvPr id="7" name="Title 1">
            <a:extLst>
              <a:ext uri="{FF2B5EF4-FFF2-40B4-BE49-F238E27FC236}">
                <a16:creationId xmlns:a16="http://schemas.microsoft.com/office/drawing/2014/main" id="{A29DE4C0-4FF0-5AFA-C39B-25BD41BD9820}"/>
              </a:ext>
            </a:extLst>
          </p:cNvPr>
          <p:cNvSpPr txBox="1">
            <a:spLocks/>
          </p:cNvSpPr>
          <p:nvPr/>
        </p:nvSpPr>
        <p:spPr>
          <a:xfrm>
            <a:off x="1676400" y="234568"/>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sz="3600" dirty="0">
                <a:solidFill>
                  <a:srgbClr val="C00000"/>
                </a:solidFill>
              </a:rPr>
              <a:t>How Dangerous is Metering?</a:t>
            </a:r>
            <a:br>
              <a:rPr lang="en-US" altLang="en-US" sz="3600" b="1" dirty="0">
                <a:solidFill>
                  <a:schemeClr val="bg1"/>
                </a:solidFill>
              </a:rPr>
            </a:br>
            <a:endParaRPr lang="en-US" sz="3600" dirty="0"/>
          </a:p>
        </p:txBody>
      </p:sp>
    </p:spTree>
    <p:extLst>
      <p:ext uri="{BB962C8B-B14F-4D97-AF65-F5344CB8AC3E}">
        <p14:creationId xmlns:p14="http://schemas.microsoft.com/office/powerpoint/2010/main" val="2596917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347313"/>
            <a:ext cx="7924800" cy="260379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b="1" dirty="0">
                <a:solidFill>
                  <a:srgbClr val="C00000"/>
                </a:solidFill>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403475"/>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63226"/>
            <a:ext cx="2963461" cy="137801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0567A4FA-FCD5-A823-1D6D-354A6F193712}"/>
              </a:ext>
            </a:extLst>
          </p:cNvPr>
          <p:cNvSpPr>
            <a:spLocks noGrp="1"/>
          </p:cNvSpPr>
          <p:nvPr>
            <p:ph type="title"/>
          </p:nvPr>
        </p:nvSpPr>
        <p:spPr>
          <a:xfrm>
            <a:off x="1524000" y="505447"/>
            <a:ext cx="7208107" cy="679832"/>
          </a:xfrm>
        </p:spPr>
        <p:txBody>
          <a:bodyPr/>
          <a:lstStyle/>
          <a:p>
            <a:r>
              <a:rPr lang="en-US" altLang="en-US" dirty="0">
                <a:solidFill>
                  <a:srgbClr val="C00000"/>
                </a:solidFill>
              </a:rPr>
              <a:t>Safety First -  PPE</a:t>
            </a:r>
            <a:br>
              <a:rPr lang="ru-RU" altLang="en-US" dirty="0">
                <a:solidFill>
                  <a:srgbClr val="C00000"/>
                </a:solidFill>
              </a:rPr>
            </a:br>
            <a:endParaRPr lang="en-US" dirty="0">
              <a:solidFill>
                <a:srgbClr val="C00000"/>
              </a:solidFill>
            </a:endParaRPr>
          </a:p>
        </p:txBody>
      </p:sp>
      <p:sp>
        <p:nvSpPr>
          <p:cNvPr id="2" name="Footer Placeholder 1">
            <a:extLst>
              <a:ext uri="{FF2B5EF4-FFF2-40B4-BE49-F238E27FC236}">
                <a16:creationId xmlns:a16="http://schemas.microsoft.com/office/drawing/2014/main" id="{6A99D360-FF94-4318-7575-6980FD5E8047}"/>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63917" y="251619"/>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Arc Flash</a:t>
            </a:r>
          </a:p>
        </p:txBody>
      </p:sp>
      <p:sp>
        <p:nvSpPr>
          <p:cNvPr id="6147" name="Rectangle 3"/>
          <p:cNvSpPr>
            <a:spLocks noGrp="1" noChangeArrowheads="1"/>
          </p:cNvSpPr>
          <p:nvPr>
            <p:ph idx="1"/>
          </p:nvPr>
        </p:nvSpPr>
        <p:spPr bwMode="auto">
          <a:xfrm>
            <a:off x="366432" y="1219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sp>
        <p:nvSpPr>
          <p:cNvPr id="3" name="Footer Placeholder 2">
            <a:extLst>
              <a:ext uri="{FF2B5EF4-FFF2-40B4-BE49-F238E27FC236}">
                <a16:creationId xmlns:a16="http://schemas.microsoft.com/office/drawing/2014/main" id="{8377583C-8496-4C50-0837-F50C25DCB87E}"/>
              </a:ext>
            </a:extLst>
          </p:cNvPr>
          <p:cNvSpPr>
            <a:spLocks noGrp="1"/>
          </p:cNvSpPr>
          <p:nvPr>
            <p:ph type="ftr" sz="quarter" idx="3"/>
          </p:nvPr>
        </p:nvSpPr>
        <p:spPr/>
        <p:txBody>
          <a:bodyPr/>
          <a:lstStyle/>
          <a:p>
            <a:r>
              <a:rPr lang="en-US"/>
              <a:t>tescometering.com</a:t>
            </a:r>
            <a:endParaRPr lang="en-US" dirty="0"/>
          </a:p>
        </p:txBody>
      </p:sp>
      <p:pic>
        <p:nvPicPr>
          <p:cNvPr id="2" name="Picture 1">
            <a:extLst>
              <a:ext uri="{FF2B5EF4-FFF2-40B4-BE49-F238E27FC236}">
                <a16:creationId xmlns:a16="http://schemas.microsoft.com/office/drawing/2014/main"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19200" y="279935"/>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Covering the Basics</a:t>
            </a:r>
          </a:p>
        </p:txBody>
      </p:sp>
      <p:sp>
        <p:nvSpPr>
          <p:cNvPr id="2" name="Footer Placeholder 1">
            <a:extLst>
              <a:ext uri="{FF2B5EF4-FFF2-40B4-BE49-F238E27FC236}">
                <a16:creationId xmlns:a16="http://schemas.microsoft.com/office/drawing/2014/main" id="{06F23102-61A7-96BC-D552-78A825C0AF8E}"/>
              </a:ext>
            </a:extLst>
          </p:cNvPr>
          <p:cNvSpPr>
            <a:spLocks noGrp="1"/>
          </p:cNvSpPr>
          <p:nvPr>
            <p:ph type="ftr" sz="quarter" idx="3"/>
          </p:nvPr>
        </p:nvSpPr>
        <p:spPr/>
        <p:txBody>
          <a:bodyPr/>
          <a:lstStyle/>
          <a:p>
            <a:r>
              <a:rPr lang="en-US"/>
              <a:t>tescometering.com</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134969"/>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371600"/>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a:extLst>
              <a:ext uri="{FF2B5EF4-FFF2-40B4-BE49-F238E27FC236}">
                <a16:creationId xmlns:a16="http://schemas.microsoft.com/office/drawing/2014/main" id="{F4DD8A44-EAD0-9EBE-627B-42A9A43EAC08}"/>
              </a:ext>
            </a:extLst>
          </p:cNvPr>
          <p:cNvSpPr>
            <a:spLocks noGrp="1"/>
          </p:cNvSpPr>
          <p:nvPr>
            <p:ph type="title"/>
          </p:nvPr>
        </p:nvSpPr>
        <p:spPr/>
        <p:txBody>
          <a:bodyPr/>
          <a:lstStyle/>
          <a:p>
            <a:r>
              <a:rPr lang="en-US" dirty="0">
                <a:solidFill>
                  <a:srgbClr val="C00000"/>
                </a:solidFill>
              </a:rPr>
              <a:t>More of the Basics</a:t>
            </a:r>
          </a:p>
        </p:txBody>
      </p:sp>
      <p:sp>
        <p:nvSpPr>
          <p:cNvPr id="2" name="Footer Placeholder 1">
            <a:extLst>
              <a:ext uri="{FF2B5EF4-FFF2-40B4-BE49-F238E27FC236}">
                <a16:creationId xmlns:a16="http://schemas.microsoft.com/office/drawing/2014/main" id="{C3B609F4-5C32-0FDC-6DC6-25CE61C83E9D}"/>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1295400" y="2485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How Bad Can Things Get?</a:t>
            </a:r>
          </a:p>
        </p:txBody>
      </p:sp>
      <p:sp>
        <p:nvSpPr>
          <p:cNvPr id="6147" name="Rectangle 3"/>
          <p:cNvSpPr>
            <a:spLocks noGrp="1" noChangeArrowheads="1"/>
          </p:cNvSpPr>
          <p:nvPr>
            <p:ph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https://youtu.be/2Xoyb9M5-EA</a:t>
            </a:r>
            <a:r>
              <a:rPr lang="en-US" sz="2200" b="1" dirty="0">
                <a:latin typeface="Arial" panose="020B0604020202020204" pitchFamily="34" charset="0"/>
                <a:cs typeface="Arial" panose="020B0604020202020204" pitchFamily="34" charset="0"/>
              </a:rPr>
              <a:t>  </a:t>
            </a: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https://youtu.be/Azuu8VnM36g</a:t>
            </a:r>
            <a:r>
              <a:rPr lang="en-US" sz="2200" b="1" dirty="0">
                <a:latin typeface="Arial" panose="020B0604020202020204" pitchFamily="34" charset="0"/>
                <a:cs typeface="Arial" panose="020B0604020202020204" pitchFamily="34" charset="0"/>
              </a:rPr>
              <a:t>  </a:t>
            </a:r>
          </a:p>
        </p:txBody>
      </p:sp>
      <p:sp>
        <p:nvSpPr>
          <p:cNvPr id="4" name="Footer Placeholder 3">
            <a:extLst>
              <a:ext uri="{FF2B5EF4-FFF2-40B4-BE49-F238E27FC236}">
                <a16:creationId xmlns:a16="http://schemas.microsoft.com/office/drawing/2014/main" id="{A4671CD6-8B64-45B5-B4F8-1128B0272C95}"/>
              </a:ext>
            </a:extLst>
          </p:cNvPr>
          <p:cNvSpPr>
            <a:spLocks noGrp="1"/>
          </p:cNvSpPr>
          <p:nvPr>
            <p:ph type="ftr" sz="quarter" idx="3"/>
          </p:nvPr>
        </p:nvSpPr>
        <p:spPr/>
        <p:txBody>
          <a:bodyPr/>
          <a:lstStyle/>
          <a:p>
            <a:r>
              <a:rPr lang="en-US"/>
              <a:t>tescometering.com</a:t>
            </a:r>
            <a:endParaRPr lang="en-US" dirty="0"/>
          </a:p>
        </p:txBody>
      </p:sp>
      <p:pic>
        <p:nvPicPr>
          <p:cNvPr id="2" name="Online Media 1" title="Live Wire Demonstration">
            <a:hlinkClick r:id="" action="ppaction://media"/>
            <a:extLst>
              <a:ext uri="{FF2B5EF4-FFF2-40B4-BE49-F238E27FC236}">
                <a16:creationId xmlns:a16="http://schemas.microsoft.com/office/drawing/2014/main"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457200" y="1191428"/>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id="{1B50CF5D-854C-494E-BA95-D68B5002C068}"/>
              </a:ext>
            </a:extLst>
          </p:cNvPr>
          <p:cNvPicPr>
            <a:picLocks noChangeAspect="1"/>
          </p:cNvPicPr>
          <p:nvPr/>
        </p:nvPicPr>
        <p:blipFill>
          <a:blip r:embed="rId2"/>
          <a:stretch>
            <a:fillRect/>
          </a:stretch>
        </p:blipFill>
        <p:spPr>
          <a:xfrm>
            <a:off x="5486400" y="3459356"/>
            <a:ext cx="2759020" cy="2207216"/>
          </a:xfrm>
          <a:prstGeom prst="rect">
            <a:avLst/>
          </a:prstGeom>
        </p:spPr>
      </p:pic>
      <p:sp>
        <p:nvSpPr>
          <p:cNvPr id="4" name="Title 3">
            <a:extLst>
              <a:ext uri="{FF2B5EF4-FFF2-40B4-BE49-F238E27FC236}">
                <a16:creationId xmlns:a16="http://schemas.microsoft.com/office/drawing/2014/main" id="{6D2D9012-D997-B81C-C814-6380D6FC3117}"/>
              </a:ext>
            </a:extLst>
          </p:cNvPr>
          <p:cNvSpPr>
            <a:spLocks noGrp="1"/>
          </p:cNvSpPr>
          <p:nvPr>
            <p:ph type="title"/>
          </p:nvPr>
        </p:nvSpPr>
        <p:spPr>
          <a:xfrm>
            <a:off x="1600200" y="490741"/>
            <a:ext cx="7208107" cy="679832"/>
          </a:xfrm>
        </p:spPr>
        <p:txBody>
          <a:bodyPr/>
          <a:lstStyle/>
          <a:p>
            <a:r>
              <a:rPr lang="en-US" altLang="en-US" sz="3200" dirty="0">
                <a:solidFill>
                  <a:srgbClr val="C00000"/>
                </a:solidFill>
              </a:rPr>
              <a:t>Field Audits, Trouble Shooting and Testing</a:t>
            </a:r>
            <a:br>
              <a:rPr lang="ru-RU" altLang="en-US" sz="3200" dirty="0">
                <a:solidFill>
                  <a:schemeClr val="bg1"/>
                </a:solidFill>
              </a:rPr>
            </a:br>
            <a:endParaRPr lang="en-US" sz="3200" dirty="0"/>
          </a:p>
        </p:txBody>
      </p:sp>
      <p:sp>
        <p:nvSpPr>
          <p:cNvPr id="3" name="Footer Placeholder 2">
            <a:extLst>
              <a:ext uri="{FF2B5EF4-FFF2-40B4-BE49-F238E27FC236}">
                <a16:creationId xmlns:a16="http://schemas.microsoft.com/office/drawing/2014/main" id="{B1B3F94F-23A0-0147-B851-BD3146FA3079}"/>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F91512AF-0ACF-EDB6-5552-C04271CD0A44}"/>
              </a:ext>
            </a:extLst>
          </p:cNvPr>
          <p:cNvSpPr>
            <a:spLocks noGrp="1" noChangeArrowheads="1"/>
          </p:cNvSpPr>
          <p:nvPr>
            <p:ph type="title"/>
          </p:nvPr>
        </p:nvSpPr>
        <p:spPr/>
        <p:txBody>
          <a:bodyPr/>
          <a:lstStyle/>
          <a:p>
            <a:pPr eaLnBrk="1" fontAlgn="auto" hangingPunct="1">
              <a:lnSpc>
                <a:spcPts val="2900"/>
              </a:lnSpc>
              <a:spcAft>
                <a:spcPts val="0"/>
              </a:spcAft>
              <a:defRPr/>
            </a:pPr>
            <a:r>
              <a:rPr altLang="en-US" sz="2800" dirty="0"/>
              <a:t>Site Verification: Why should we invest our limited meter service resources here</a:t>
            </a:r>
          </a:p>
        </p:txBody>
      </p:sp>
      <p:sp>
        <p:nvSpPr>
          <p:cNvPr id="4" name="Footer Placeholder 3">
            <a:extLst>
              <a:ext uri="{FF2B5EF4-FFF2-40B4-BE49-F238E27FC236}">
                <a16:creationId xmlns:a16="http://schemas.microsoft.com/office/drawing/2014/main" id="{211E19EF-5BEE-B392-DE72-9F57DD1DDC2D}"/>
              </a:ext>
            </a:extLst>
          </p:cNvPr>
          <p:cNvSpPr>
            <a:spLocks noGrp="1"/>
          </p:cNvSpPr>
          <p:nvPr>
            <p:ph type="ftr" sz="quarter" idx="3"/>
          </p:nvPr>
        </p:nvSpPr>
        <p:spPr/>
        <p:txBody>
          <a:bodyPr/>
          <a:lstStyle/>
          <a:p>
            <a:r>
              <a:rPr lang="en-US" dirty="0" err="1"/>
              <a:t>tescometering.com</a:t>
            </a:r>
            <a:endParaRPr lang="en-US" dirty="0"/>
          </a:p>
        </p:txBody>
      </p:sp>
      <p:sp>
        <p:nvSpPr>
          <p:cNvPr id="57348" name="Subtitle 2">
            <a:extLst>
              <a:ext uri="{FF2B5EF4-FFF2-40B4-BE49-F238E27FC236}">
                <a16:creationId xmlns:a16="http://schemas.microsoft.com/office/drawing/2014/main" id="{7A8BC910-D407-7C75-A4F8-1712E7C0FCFC}"/>
              </a:ext>
            </a:extLst>
          </p:cNvPr>
          <p:cNvSpPr txBox="1">
            <a:spLocks/>
          </p:cNvSpPr>
          <p:nvPr/>
        </p:nvSpPr>
        <p:spPr bwMode="auto">
          <a:xfrm>
            <a:off x="469900" y="1447800"/>
            <a:ext cx="7924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Arial" panose="020B0604020202020204" pitchFamily="34" charset="0"/>
              </a:defRPr>
            </a:lvl1pPr>
            <a:lvl2pPr marL="173038" indent="-173038">
              <a:defRPr>
                <a:solidFill>
                  <a:schemeClr val="tx1"/>
                </a:solidFill>
                <a:latin typeface="Arial" panose="020B0604020202020204" pitchFamily="34" charset="0"/>
              </a:defRPr>
            </a:lvl2pPr>
            <a:lvl3pPr marL="401638" indent="-163513">
              <a:defRPr>
                <a:solidFill>
                  <a:schemeClr val="tx1"/>
                </a:solidFill>
                <a:latin typeface="Arial" panose="020B0604020202020204" pitchFamily="34" charset="0"/>
              </a:defRPr>
            </a:lvl3pPr>
            <a:lvl4pPr marL="630238" indent="-163513">
              <a:defRPr>
                <a:solidFill>
                  <a:schemeClr val="tx1"/>
                </a:solidFill>
                <a:latin typeface="Arial" panose="020B0604020202020204" pitchFamily="34" charset="0"/>
              </a:defRPr>
            </a:lvl4pPr>
            <a:lvl5pPr marL="858838" indent="-173038">
              <a:defRPr>
                <a:solidFill>
                  <a:schemeClr val="tx1"/>
                </a:solidFill>
                <a:latin typeface="Arial" panose="020B0604020202020204" pitchFamily="34" charset="0"/>
              </a:defRPr>
            </a:lvl5pPr>
            <a:lvl6pPr marL="1316038" indent="-173038" eaLnBrk="0" fontAlgn="base" hangingPunct="0">
              <a:spcBef>
                <a:spcPct val="0"/>
              </a:spcBef>
              <a:spcAft>
                <a:spcPct val="0"/>
              </a:spcAft>
              <a:defRPr>
                <a:solidFill>
                  <a:schemeClr val="tx1"/>
                </a:solidFill>
                <a:latin typeface="Arial" panose="020B0604020202020204" pitchFamily="34" charset="0"/>
              </a:defRPr>
            </a:lvl6pPr>
            <a:lvl7pPr marL="1773238" indent="-173038" eaLnBrk="0" fontAlgn="base" hangingPunct="0">
              <a:spcBef>
                <a:spcPct val="0"/>
              </a:spcBef>
              <a:spcAft>
                <a:spcPct val="0"/>
              </a:spcAft>
              <a:defRPr>
                <a:solidFill>
                  <a:schemeClr val="tx1"/>
                </a:solidFill>
                <a:latin typeface="Arial" panose="020B0604020202020204" pitchFamily="34" charset="0"/>
              </a:defRPr>
            </a:lvl7pPr>
            <a:lvl8pPr marL="2230438" indent="-173038" eaLnBrk="0" fontAlgn="base" hangingPunct="0">
              <a:spcBef>
                <a:spcPct val="0"/>
              </a:spcBef>
              <a:spcAft>
                <a:spcPct val="0"/>
              </a:spcAft>
              <a:defRPr>
                <a:solidFill>
                  <a:schemeClr val="tx1"/>
                </a:solidFill>
                <a:latin typeface="Arial" panose="020B0604020202020204" pitchFamily="34" charset="0"/>
              </a:defRPr>
            </a:lvl8pPr>
            <a:lvl9pPr marL="2687638" indent="-173038"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80000"/>
              </a:lnSpc>
              <a:spcBef>
                <a:spcPts val="800"/>
              </a:spcBef>
            </a:pPr>
            <a:endParaRPr lang="en-US" altLang="en-US" sz="2600" b="1"/>
          </a:p>
          <a:p>
            <a:pPr eaLnBrk="1" hangingPunct="1">
              <a:lnSpc>
                <a:spcPct val="80000"/>
              </a:lnSpc>
              <a:spcBef>
                <a:spcPts val="800"/>
              </a:spcBef>
            </a:pPr>
            <a:endParaRPr lang="en-US" altLang="en-US" sz="600" b="1"/>
          </a:p>
        </p:txBody>
      </p:sp>
      <p:sp>
        <p:nvSpPr>
          <p:cNvPr id="57349" name="Rectangle 3">
            <a:extLst>
              <a:ext uri="{FF2B5EF4-FFF2-40B4-BE49-F238E27FC236}">
                <a16:creationId xmlns:a16="http://schemas.microsoft.com/office/drawing/2014/main" id="{01B617D7-9407-7EB2-CE88-AABE0DDAF237}"/>
              </a:ext>
            </a:extLst>
          </p:cNvPr>
          <p:cNvSpPr>
            <a:spLocks noChangeArrowheads="1"/>
          </p:cNvSpPr>
          <p:nvPr/>
        </p:nvSpPr>
        <p:spPr bwMode="auto">
          <a:xfrm>
            <a:off x="469900" y="1447800"/>
            <a:ext cx="52847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ct val="100000"/>
              </a:spcAft>
              <a:buFontTx/>
              <a:buChar char="•"/>
            </a:pPr>
            <a:r>
              <a:rPr lang="en-US" altLang="en-US" sz="1800" dirty="0">
                <a:latin typeface="Arial" panose="020B0604020202020204" pitchFamily="34" charset="0"/>
              </a:rPr>
              <a:t>These customers represent a disproportionately large amount of the overall revenue for every utility in North America.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For some utilities, the ten percent of their customers who have transformer rated metering services can represent over 70% of their overall revenue.  </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While these numbers will vary from utility to utility the basic premise should be the same for all utilities regarding where Meter Services should focus their efforts</a:t>
            </a:r>
          </a:p>
          <a:p>
            <a:pPr eaLnBrk="1" hangingPunct="1">
              <a:lnSpc>
                <a:spcPct val="100000"/>
              </a:lnSpc>
              <a:spcBef>
                <a:spcPct val="0"/>
              </a:spcBef>
              <a:spcAft>
                <a:spcPct val="100000"/>
              </a:spcAft>
              <a:buFontTx/>
              <a:buChar char="•"/>
            </a:pPr>
            <a:r>
              <a:rPr lang="en-US" altLang="en-US" sz="1800" dirty="0">
                <a:latin typeface="Arial" panose="020B0604020202020204" pitchFamily="34" charset="0"/>
              </a:rPr>
              <a:t>This is perhaps one of the larger benefits that AMI can provide for our Utilities – more time to spend on C&amp;I metering and less on residential</a:t>
            </a:r>
          </a:p>
        </p:txBody>
      </p:sp>
      <p:sp>
        <p:nvSpPr>
          <p:cNvPr id="57350" name="TextBox 4">
            <a:extLst>
              <a:ext uri="{FF2B5EF4-FFF2-40B4-BE49-F238E27FC236}">
                <a16:creationId xmlns:a16="http://schemas.microsoft.com/office/drawing/2014/main" id="{A5825CA6-5CD0-3BD9-1A10-5BB47A1C10E0}"/>
              </a:ext>
            </a:extLst>
          </p:cNvPr>
          <p:cNvSpPr txBox="1">
            <a:spLocks noChangeArrowheads="1"/>
          </p:cNvSpPr>
          <p:nvPr/>
        </p:nvSpPr>
        <p:spPr bwMode="auto">
          <a:xfrm>
            <a:off x="6057900" y="1333500"/>
            <a:ext cx="2628900" cy="1231900"/>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r>
              <a:rPr lang="en-US" altLang="en-US" b="1" i="1" dirty="0">
                <a:solidFill>
                  <a:schemeClr val="accent6">
                    <a:lumMod val="50000"/>
                  </a:schemeClr>
                </a:solidFill>
                <a:latin typeface="Arial" panose="020B0604020202020204" pitchFamily="34" charset="0"/>
              </a:rPr>
              <a:t>Easy Answer: </a:t>
            </a:r>
            <a:br>
              <a:rPr lang="en-US" altLang="en-US" b="1" i="1" dirty="0">
                <a:solidFill>
                  <a:schemeClr val="accent6">
                    <a:lumMod val="50000"/>
                  </a:schemeClr>
                </a:solidFill>
                <a:latin typeface="Arial" panose="020B0604020202020204" pitchFamily="34" charset="0"/>
              </a:rPr>
            </a:br>
            <a:r>
              <a:rPr lang="en-US" altLang="en-US" b="1" i="1" dirty="0">
                <a:solidFill>
                  <a:schemeClr val="accent6">
                    <a:lumMod val="50000"/>
                  </a:schemeClr>
                </a:solidFill>
                <a:latin typeface="Arial" panose="020B0604020202020204" pitchFamily="34" charset="0"/>
              </a:rPr>
              <a:t>Money.</a:t>
            </a:r>
          </a:p>
          <a:p>
            <a:pPr eaLnBrk="1" hangingPunct="1">
              <a:lnSpc>
                <a:spcPct val="100000"/>
              </a:lnSpc>
              <a:spcBef>
                <a:spcPct val="0"/>
              </a:spcBef>
              <a:buFontTx/>
              <a:buNone/>
              <a:defRPr/>
            </a:pPr>
            <a:endParaRPr lang="en-US" altLang="en-US" sz="1800" dirty="0">
              <a:latin typeface="Arial" panose="020B0604020202020204" pitchFamily="34" charset="0"/>
            </a:endParaRPr>
          </a:p>
        </p:txBody>
      </p:sp>
      <p:pic>
        <p:nvPicPr>
          <p:cNvPr id="57351" name="Picture 2" descr="Image result for money">
            <a:extLst>
              <a:ext uri="{FF2B5EF4-FFF2-40B4-BE49-F238E27FC236}">
                <a16:creationId xmlns:a16="http://schemas.microsoft.com/office/drawing/2014/main" id="{AF13113A-6F7E-E287-B17B-4A91406A39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8752" t="7605" r="8876" b="6284"/>
          <a:stretch>
            <a:fillRect/>
          </a:stretch>
        </p:blipFill>
        <p:spPr bwMode="auto">
          <a:xfrm>
            <a:off x="6192838" y="2292350"/>
            <a:ext cx="219075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557337"/>
            <a:ext cx="6667500" cy="3743325"/>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09120631-66E0-006A-3969-4B3EC51F6112}"/>
              </a:ext>
            </a:extLst>
          </p:cNvPr>
          <p:cNvSpPr>
            <a:spLocks noGrp="1"/>
          </p:cNvSpPr>
          <p:nvPr>
            <p:ph type="ftr" sz="quarter" idx="3"/>
          </p:nvPr>
        </p:nvSpPr>
        <p:spPr/>
        <p:txBody>
          <a:bodyPr/>
          <a:lstStyle/>
          <a:p>
            <a:r>
              <a:rPr lang="en-US"/>
              <a:t>tescometering.com</a:t>
            </a:r>
            <a:endParaRPr lang="en-US" dirty="0"/>
          </a:p>
        </p:txBody>
      </p:sp>
      <p:sp>
        <p:nvSpPr>
          <p:cNvPr id="6" name="Title 3">
            <a:extLst>
              <a:ext uri="{FF2B5EF4-FFF2-40B4-BE49-F238E27FC236}">
                <a16:creationId xmlns:a16="http://schemas.microsoft.com/office/drawing/2014/main" id="{284C4A29-DBD0-31B8-4E4A-575E8BEA2BDF}"/>
              </a:ext>
            </a:extLst>
          </p:cNvPr>
          <p:cNvSpPr txBox="1">
            <a:spLocks/>
          </p:cNvSpPr>
          <p:nvPr/>
        </p:nvSpPr>
        <p:spPr>
          <a:xfrm>
            <a:off x="1524000" y="304800"/>
            <a:ext cx="7391400"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altLang="en-US" sz="3200" dirty="0">
                <a:solidFill>
                  <a:srgbClr val="C00000"/>
                </a:solidFill>
              </a:rPr>
              <a:t>Field Audits, Trouble Shooting and Testing 2</a:t>
            </a:r>
            <a:br>
              <a:rPr lang="en-US" altLang="en-US" sz="3200" dirty="0">
                <a:solidFill>
                  <a:schemeClr val="bg1"/>
                </a:solidFill>
              </a:rPr>
            </a:br>
            <a:endParaRPr lang="en-US" sz="3200" dirty="0"/>
          </a:p>
        </p:txBody>
      </p:sp>
    </p:spTree>
    <p:extLst>
      <p:ext uri="{BB962C8B-B14F-4D97-AF65-F5344CB8AC3E}">
        <p14:creationId xmlns:p14="http://schemas.microsoft.com/office/powerpoint/2010/main" val="168334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6D952271-5B70-FA69-080B-7AAB4933CBA8}"/>
              </a:ext>
            </a:extLst>
          </p:cNvPr>
          <p:cNvSpPr>
            <a:spLocks noGrp="1"/>
          </p:cNvSpPr>
          <p:nvPr>
            <p:ph type="title"/>
          </p:nvPr>
        </p:nvSpPr>
        <p:spPr>
          <a:xfrm>
            <a:off x="1447800" y="422044"/>
            <a:ext cx="7360507" cy="679832"/>
          </a:xfrm>
        </p:spPr>
        <p:txBody>
          <a:bodyPr/>
          <a:lstStyle/>
          <a:p>
            <a:r>
              <a:rPr lang="en-US" altLang="en-US" sz="3200" dirty="0">
                <a:solidFill>
                  <a:srgbClr val="C00000"/>
                </a:solidFill>
              </a:rPr>
              <a:t>Field Audits, Trouble Shooting and Testing 3</a:t>
            </a:r>
            <a:br>
              <a:rPr lang="ru-RU" altLang="en-US" sz="3200" dirty="0">
                <a:solidFill>
                  <a:srgbClr val="C00000"/>
                </a:solidFill>
              </a:rPr>
            </a:br>
            <a:endParaRPr lang="en-US" sz="3200" dirty="0">
              <a:solidFill>
                <a:srgbClr val="C00000"/>
              </a:solidFill>
            </a:endParaRPr>
          </a:p>
        </p:txBody>
      </p:sp>
      <p:sp>
        <p:nvSpPr>
          <p:cNvPr id="2" name="Footer Placeholder 1">
            <a:extLst>
              <a:ext uri="{FF2B5EF4-FFF2-40B4-BE49-F238E27FC236}">
                <a16:creationId xmlns:a16="http://schemas.microsoft.com/office/drawing/2014/main" id="{06EB5AF6-D0DC-81DB-F50E-8B703DE1D443}"/>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47960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371600" y="152400"/>
            <a:ext cx="7434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r>
              <a:rPr lang="en-US" altLang="en-US" sz="3600" dirty="0">
                <a:solidFill>
                  <a:srgbClr val="C00000"/>
                </a:solidFill>
                <a:latin typeface="+mj-lt"/>
              </a:rPr>
              <a:t>Once the box is Open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1359234745"/>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Object 3"/>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0" y="1408113"/>
            <a:ext cx="53340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lnSpcReduction="10000"/>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id="{7D9E37F2-C731-49F9-AD14-56BDBFFBA0D6}"/>
              </a:ext>
            </a:extLst>
          </p:cNvPr>
          <p:cNvPicPr>
            <a:picLocks noChangeAspect="1"/>
          </p:cNvPicPr>
          <p:nvPr/>
        </p:nvPicPr>
        <p:blipFill>
          <a:blip r:embed="rId5"/>
          <a:stretch>
            <a:fillRect/>
          </a:stretch>
        </p:blipFill>
        <p:spPr>
          <a:xfrm>
            <a:off x="5867400" y="1408113"/>
            <a:ext cx="2807518" cy="2302336"/>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914400" y="174986"/>
            <a:ext cx="7815649" cy="679832"/>
          </a:xfrm>
          <a:prstGeom prst="rect">
            <a:avLst/>
          </a:prstGeo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noAutofit/>
          </a:bodyPr>
          <a:lstStyle/>
          <a:p>
            <a:pPr eaLnBrk="1" hangingPunct="1">
              <a:lnSpc>
                <a:spcPts val="2800"/>
              </a:lnSpc>
            </a:pPr>
            <a:r>
              <a:rPr lang="en-US" altLang="en-US" sz="3200" dirty="0">
                <a:solidFill>
                  <a:srgbClr val="C00000"/>
                </a:solidFill>
                <a:latin typeface="+mj-lt"/>
              </a:rPr>
              <a:t>Backfeed, Ground Fault and </a:t>
            </a:r>
            <a:br>
              <a:rPr lang="en-US" altLang="en-US" sz="3200" dirty="0">
                <a:solidFill>
                  <a:srgbClr val="C00000"/>
                </a:solidFill>
                <a:latin typeface="+mj-lt"/>
              </a:rPr>
            </a:br>
            <a:r>
              <a:rPr lang="en-US" altLang="en-US" sz="3200" dirty="0">
                <a:solidFill>
                  <a:srgbClr val="C00000"/>
                </a:solidFill>
                <a:latin typeface="+mj-lt"/>
              </a:rPr>
              <a:t>other Issues to Look For</a:t>
            </a:r>
          </a:p>
        </p:txBody>
      </p:sp>
      <p:graphicFrame>
        <p:nvGraphicFramePr>
          <p:cNvPr id="10243" name="Object 3"/>
          <p:cNvGraphicFramePr>
            <a:graphicFrameLocks noGrp="1"/>
          </p:cNvGraphicFramePr>
          <p:nvPr>
            <p:ph idx="1"/>
            <p:extLst>
              <p:ext uri="{D42A27DB-BD31-4B8C-83A1-F6EECF244321}">
                <p14:modId xmlns:p14="http://schemas.microsoft.com/office/powerpoint/2010/main" val="43115958"/>
              </p:ext>
            </p:extLst>
          </p:nvPr>
        </p:nvGraphicFramePr>
        <p:xfrm>
          <a:off x="631149" y="1752600"/>
          <a:ext cx="3773252" cy="4075113"/>
        </p:xfrm>
        <a:graphic>
          <a:graphicData uri="http://schemas.openxmlformats.org/presentationml/2006/ole">
            <mc:AlternateContent xmlns:mc="http://schemas.openxmlformats.org/markup-compatibility/2006">
              <mc:Choice xmlns:v="urn:schemas-microsoft-com:vml" Requires="v">
                <p:oleObj name="Chart" r:id="rId3" imgW="3810180" imgH="4114935" progId="MSGraph.Chart.8">
                  <p:embed followColorScheme="full"/>
                </p:oleObj>
              </mc:Choice>
              <mc:Fallback>
                <p:oleObj name="Chart" r:id="rId3" imgW="3810180" imgH="4114935" progId="MSGraph.Chart.8">
                  <p:embed followColorScheme="full"/>
                  <p:pic>
                    <p:nvPicPr>
                      <p:cNvPr id="0" name=""/>
                      <p:cNvPicPr>
                        <a:picLocks noChangeArrowheads="1"/>
                      </p:cNvPicPr>
                      <p:nvPr/>
                    </p:nvPicPr>
                    <p:blipFill>
                      <a:blip r:embed="rId4"/>
                      <a:srcRect/>
                      <a:stretch>
                        <a:fillRect/>
                      </a:stretch>
                    </p:blipFill>
                    <p:spPr bwMode="auto">
                      <a:xfrm>
                        <a:off x="631149" y="1752600"/>
                        <a:ext cx="3773252"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4294967295"/>
          </p:nvPr>
        </p:nvSpPr>
        <p:spPr bwMode="auto">
          <a:xfrm>
            <a:off x="0" y="1268413"/>
            <a:ext cx="5562600" cy="22971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normAutofit/>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0788" y="3596550"/>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02920" y="1225749"/>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30480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1B50CF5D-854C-494E-BA95-D68B5002C068}"/>
              </a:ext>
            </a:extLst>
          </p:cNvPr>
          <p:cNvPicPr>
            <a:picLocks noChangeAspect="1"/>
          </p:cNvPicPr>
          <p:nvPr/>
        </p:nvPicPr>
        <p:blipFill>
          <a:blip r:embed="rId3"/>
          <a:stretch>
            <a:fillRect/>
          </a:stretch>
        </p:blipFill>
        <p:spPr>
          <a:xfrm>
            <a:off x="5455920" y="3869923"/>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643791" y="1210531"/>
            <a:ext cx="2273375" cy="2262009"/>
          </a:xfrm>
          <a:prstGeom prst="rect">
            <a:avLst/>
          </a:prstGeom>
        </p:spPr>
      </p:pic>
      <p:sp>
        <p:nvSpPr>
          <p:cNvPr id="4" name="Title 3">
            <a:extLst>
              <a:ext uri="{FF2B5EF4-FFF2-40B4-BE49-F238E27FC236}">
                <a16:creationId xmlns:a16="http://schemas.microsoft.com/office/drawing/2014/main" id="{EB95A300-DEE3-BDCF-336F-7C633740BB25}"/>
              </a:ext>
            </a:extLst>
          </p:cNvPr>
          <p:cNvSpPr>
            <a:spLocks noGrp="1"/>
          </p:cNvSpPr>
          <p:nvPr>
            <p:ph type="title"/>
          </p:nvPr>
        </p:nvSpPr>
        <p:spPr/>
        <p:txBody>
          <a:bodyPr/>
          <a:lstStyle/>
          <a:p>
            <a:r>
              <a:rPr lang="en-US" dirty="0">
                <a:solidFill>
                  <a:srgbClr val="C00000"/>
                </a:solidFill>
              </a:rPr>
              <a:t>Tools</a:t>
            </a:r>
          </a:p>
        </p:txBody>
      </p:sp>
      <p:sp>
        <p:nvSpPr>
          <p:cNvPr id="2" name="Footer Placeholder 1">
            <a:extLst>
              <a:ext uri="{FF2B5EF4-FFF2-40B4-BE49-F238E27FC236}">
                <a16:creationId xmlns:a16="http://schemas.microsoft.com/office/drawing/2014/main" id="{1DAC602B-5C88-FC7E-1038-A6A1FAEBEF61}"/>
              </a:ext>
            </a:extLst>
          </p:cNvPr>
          <p:cNvSpPr>
            <a:spLocks noGrp="1"/>
          </p:cNvSpPr>
          <p:nvPr>
            <p:ph type="ftr" sz="quarter" idx="3"/>
          </p:nvPr>
        </p:nvSpPr>
        <p:spPr/>
        <p:txBody>
          <a:bodyPr/>
          <a:lstStyle/>
          <a:p>
            <a:r>
              <a:rPr lang="en-US"/>
              <a:t>tescometering.com</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7219" y="1284681"/>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Temporary Service Cover</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923" y="3041607"/>
            <a:ext cx="2493047" cy="2469094"/>
          </a:xfrm>
          <a:prstGeom prst="rect">
            <a:avLst/>
          </a:prstGeom>
        </p:spPr>
      </p:pic>
      <p:sp>
        <p:nvSpPr>
          <p:cNvPr id="3" name="Footer Placeholder 2">
            <a:extLst>
              <a:ext uri="{FF2B5EF4-FFF2-40B4-BE49-F238E27FC236}">
                <a16:creationId xmlns:a16="http://schemas.microsoft.com/office/drawing/2014/main" id="{B3EB0CC3-54A4-9844-6478-3E52D8BC1156}"/>
              </a:ext>
            </a:extLst>
          </p:cNvPr>
          <p:cNvSpPr>
            <a:spLocks noGrp="1"/>
          </p:cNvSpPr>
          <p:nvPr>
            <p:ph type="ftr" sz="quarter" idx="3"/>
          </p:nvPr>
        </p:nvSpPr>
        <p:spPr/>
        <p:txBody>
          <a:bodyPr/>
          <a:lstStyle/>
          <a:p>
            <a:r>
              <a:rPr lang="en-US"/>
              <a:t>tescometering.com</a:t>
            </a:r>
            <a:endParaRPr lang="en-US" dirty="0"/>
          </a:p>
        </p:txBody>
      </p:sp>
      <p:sp>
        <p:nvSpPr>
          <p:cNvPr id="8" name="Title 3">
            <a:extLst>
              <a:ext uri="{FF2B5EF4-FFF2-40B4-BE49-F238E27FC236}">
                <a16:creationId xmlns:a16="http://schemas.microsoft.com/office/drawing/2014/main" id="{5B0BD88C-BB70-0266-F4D2-799072C0D368}"/>
              </a:ext>
            </a:extLst>
          </p:cNvPr>
          <p:cNvSpPr txBox="1">
            <a:spLocks/>
          </p:cNvSpPr>
          <p:nvPr/>
        </p:nvSpPr>
        <p:spPr>
          <a:xfrm>
            <a:off x="1556951" y="136525"/>
            <a:ext cx="7208107" cy="679832"/>
          </a:xfrm>
          <a:prstGeom prst="rect">
            <a:avLst/>
          </a:prstGeom>
        </p:spPr>
        <p:txBody>
          <a:bodyPr/>
          <a:lstStyle>
            <a:lvl1pPr algn="r" defTabSz="914400" rtl="0" eaLnBrk="1" latinLnBrk="0" hangingPunct="1">
              <a:lnSpc>
                <a:spcPct val="90000"/>
              </a:lnSpc>
              <a:spcBef>
                <a:spcPct val="0"/>
              </a:spcBef>
              <a:buNone/>
              <a:defRPr lang="en-US" sz="4400" kern="1200" cap="small" dirty="0" smtClean="0">
                <a:solidFill>
                  <a:srgbClr val="FF0000"/>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r>
              <a:rPr lang="en-US" dirty="0">
                <a:solidFill>
                  <a:srgbClr val="C00000"/>
                </a:solidFill>
              </a:rPr>
              <a:t>Tools</a:t>
            </a:r>
          </a:p>
        </p:txBody>
      </p:sp>
    </p:spTree>
    <p:extLst>
      <p:ext uri="{BB962C8B-B14F-4D97-AF65-F5344CB8AC3E}">
        <p14:creationId xmlns:p14="http://schemas.microsoft.com/office/powerpoint/2010/main" val="1196383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216081"/>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id="{3A264DBE-9BD0-4329-A4BE-994489A59DEF}"/>
              </a:ext>
            </a:extLst>
          </p:cNvPr>
          <p:cNvPicPr>
            <a:picLocks noChangeAspect="1"/>
          </p:cNvPicPr>
          <p:nvPr/>
        </p:nvPicPr>
        <p:blipFill>
          <a:blip r:embed="rId2"/>
          <a:stretch>
            <a:fillRect/>
          </a:stretch>
        </p:blipFill>
        <p:spPr>
          <a:xfrm>
            <a:off x="5486400" y="1565275"/>
            <a:ext cx="3048000" cy="2590799"/>
          </a:xfrm>
          <a:prstGeom prst="rect">
            <a:avLst/>
          </a:prstGeom>
        </p:spPr>
      </p:pic>
      <p:sp>
        <p:nvSpPr>
          <p:cNvPr id="3" name="Title 2">
            <a:extLst>
              <a:ext uri="{FF2B5EF4-FFF2-40B4-BE49-F238E27FC236}">
                <a16:creationId xmlns:a16="http://schemas.microsoft.com/office/drawing/2014/main" id="{CA418181-AF0F-5DD3-C2FE-603182B9392B}"/>
              </a:ext>
            </a:extLst>
          </p:cNvPr>
          <p:cNvSpPr>
            <a:spLocks noGrp="1"/>
          </p:cNvSpPr>
          <p:nvPr>
            <p:ph type="title"/>
          </p:nvPr>
        </p:nvSpPr>
        <p:spPr/>
        <p:txBody>
          <a:bodyPr/>
          <a:lstStyle/>
          <a:p>
            <a:r>
              <a:rPr lang="en-US" dirty="0"/>
              <a:t>Summary</a:t>
            </a:r>
          </a:p>
        </p:txBody>
      </p:sp>
      <p:sp>
        <p:nvSpPr>
          <p:cNvPr id="2" name="Footer Placeholder 1">
            <a:extLst>
              <a:ext uri="{FF2B5EF4-FFF2-40B4-BE49-F238E27FC236}">
                <a16:creationId xmlns:a16="http://schemas.microsoft.com/office/drawing/2014/main" id="{35E4062D-85A8-CDBA-7FE6-3DDFAA479476}"/>
              </a:ext>
            </a:extLst>
          </p:cNvPr>
          <p:cNvSpPr>
            <a:spLocks noGrp="1"/>
          </p:cNvSpPr>
          <p:nvPr>
            <p:ph type="ftr" sz="quarter" idx="3"/>
          </p:nvPr>
        </p:nvSpPr>
        <p:spPr/>
        <p:txBody>
          <a:bodyPr/>
          <a:lstStyle/>
          <a:p>
            <a:r>
              <a:rPr lang="en-US"/>
              <a:t>tescometering.com</a:t>
            </a:r>
            <a:endParaRPr lang="en-US" dirty="0"/>
          </a:p>
        </p:txBody>
      </p:sp>
    </p:spTree>
    <p:extLst>
      <p:ext uri="{BB962C8B-B14F-4D97-AF65-F5344CB8AC3E}">
        <p14:creationId xmlns:p14="http://schemas.microsoft.com/office/powerpoint/2010/main" val="1982104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219200"/>
            <a:ext cx="8077200" cy="504138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Issues that you may </a:t>
            </a:r>
            <a:br>
              <a:rPr lang="en-US" altLang="en-US" sz="2800" dirty="0">
                <a:latin typeface="Arial" charset="0"/>
                <a:cs typeface="Arial" charset="0"/>
              </a:rPr>
            </a:br>
            <a:r>
              <a:rPr lang="en-US" altLang="en-US" sz="2800" dirty="0">
                <a:latin typeface="Arial" charset="0"/>
                <a:cs typeface="Arial" charset="0"/>
              </a:rPr>
              <a:t>have seen in your </a:t>
            </a:r>
            <a:br>
              <a:rPr lang="en-US" altLang="en-US" sz="2800" dirty="0">
                <a:latin typeface="Arial" charset="0"/>
                <a:cs typeface="Arial" charset="0"/>
              </a:rPr>
            </a:br>
            <a:r>
              <a:rPr lang="en-US" altLang="en-US" sz="2800" dirty="0">
                <a:latin typeface="Arial" charset="0"/>
                <a:cs typeface="Arial" charset="0"/>
              </a:rPr>
              <a:t>metering career </a:t>
            </a:r>
            <a:br>
              <a:rPr lang="en-US" altLang="en-US" sz="2800" dirty="0">
                <a:latin typeface="Arial" charset="0"/>
                <a:cs typeface="Arial" charset="0"/>
              </a:rPr>
            </a:br>
            <a:r>
              <a:rPr lang="en-US" altLang="en-US" sz="2800" dirty="0">
                <a:latin typeface="Arial" charset="0"/>
                <a:cs typeface="Arial" charset="0"/>
              </a:rPr>
              <a:t>already?</a:t>
            </a:r>
          </a:p>
          <a:p>
            <a:pPr marL="457200" indent="-457200" algn="l" eaLnBrk="1" hangingPunct="1">
              <a:buFont typeface="Arial" panose="020B0604020202020204" pitchFamily="34" charset="0"/>
              <a:buChar char="•"/>
            </a:pPr>
            <a:r>
              <a:rPr lang="en-US" altLang="en-US" sz="2800" dirty="0">
                <a:latin typeface="Arial" charset="0"/>
                <a:cs typeface="Arial" charset="0"/>
              </a:rPr>
              <a:t>Safety Issues not yet </a:t>
            </a:r>
            <a:br>
              <a:rPr lang="en-US" altLang="en-US" sz="2800" dirty="0">
                <a:latin typeface="Arial" charset="0"/>
                <a:cs typeface="Arial" charset="0"/>
              </a:rPr>
            </a:br>
            <a:r>
              <a:rPr lang="en-US" altLang="en-US" sz="2800" dirty="0">
                <a:latin typeface="Arial" charset="0"/>
                <a:cs typeface="Arial" charset="0"/>
              </a:rPr>
              <a:t>brought up?</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eaLnBrk="1" hangingPunct="1"/>
            <a:r>
              <a:rPr lang="en-US" altLang="en-US" sz="2800" b="1" dirty="0">
                <a:solidFill>
                  <a:srgbClr val="C00000"/>
                </a:solidFill>
                <a:latin typeface="Arial" charset="0"/>
                <a:cs typeface="Arial" charset="0"/>
              </a:rPr>
              <a:t>Closing</a:t>
            </a:r>
          </a:p>
          <a:p>
            <a:pPr marL="457200" indent="-457200" algn="l" eaLnBrk="1" hangingPunct="1">
              <a:buFont typeface="Arial" panose="020B0604020202020204" pitchFamily="34" charset="0"/>
              <a:buChar char="•"/>
            </a:pPr>
            <a:r>
              <a:rPr lang="en-US" altLang="en-US" sz="2800" dirty="0">
                <a:latin typeface="Arial" charset="0"/>
                <a:cs typeface="Arial" charset="0"/>
              </a:rPr>
              <a:t>Are you not only following the rules but actively making suggestions?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Around the room</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3074" name="Picture 13" descr="What this homeowner found on her electricity meter will give you nightmares  - Mirror Online">
            <a:extLst>
              <a:ext uri="{FF2B5EF4-FFF2-40B4-BE49-F238E27FC236}">
                <a16:creationId xmlns:a16="http://schemas.microsoft.com/office/drawing/2014/main" id="{76F1F629-4E00-11E7-9D52-6B43013782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411"/>
          <a:stretch/>
        </p:blipFill>
        <p:spPr bwMode="auto">
          <a:xfrm>
            <a:off x="4858628" y="1219200"/>
            <a:ext cx="375567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07683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533400" y="1066800"/>
            <a:ext cx="8077200" cy="2209836"/>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ctr" eaLnBrk="1" hangingPunct="1"/>
            <a:r>
              <a:rPr lang="en-US" sz="3200" b="0" i="0" u="none" strike="noStrike" dirty="0">
                <a:solidFill>
                  <a:srgbClr val="212121"/>
                </a:solidFill>
                <a:effectLst/>
                <a:latin typeface="+mn-lt"/>
              </a:rPr>
              <a:t>We test and verify the sites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we are not losing money and to </a:t>
            </a:r>
            <a:r>
              <a:rPr lang="en-US" sz="3200" b="0" i="0" u="none" strike="noStrike" dirty="0">
                <a:solidFill>
                  <a:srgbClr val="C00000"/>
                </a:solidFill>
                <a:effectLst/>
                <a:latin typeface="+mn-lt"/>
              </a:rPr>
              <a:t>make sure </a:t>
            </a:r>
            <a:br>
              <a:rPr lang="en-US" sz="3200" b="0" i="0" u="none" strike="noStrike" dirty="0">
                <a:solidFill>
                  <a:srgbClr val="212121"/>
                </a:solidFill>
                <a:effectLst/>
                <a:latin typeface="+mn-lt"/>
              </a:rPr>
            </a:br>
            <a:r>
              <a:rPr lang="en-US" sz="3200" b="0" i="0" u="none" strike="noStrike" dirty="0">
                <a:solidFill>
                  <a:srgbClr val="212121"/>
                </a:solidFill>
                <a:effectLst/>
                <a:latin typeface="+mn-lt"/>
              </a:rPr>
              <a:t>the sites are safe.</a:t>
            </a:r>
            <a:endParaRPr lang="en-US" altLang="en-US" sz="3200" dirty="0">
              <a:latin typeface="+mn-lt"/>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
        <p:nvSpPr>
          <p:cNvPr id="3" name="Title 2">
            <a:extLst>
              <a:ext uri="{FF2B5EF4-FFF2-40B4-BE49-F238E27FC236}">
                <a16:creationId xmlns:a16="http://schemas.microsoft.com/office/drawing/2014/main" id="{24DAEA03-1610-259B-A5B2-67D88FC689C9}"/>
              </a:ext>
            </a:extLst>
          </p:cNvPr>
          <p:cNvSpPr>
            <a:spLocks noGrp="1"/>
          </p:cNvSpPr>
          <p:nvPr>
            <p:ph type="title"/>
          </p:nvPr>
        </p:nvSpPr>
        <p:spPr>
          <a:xfrm>
            <a:off x="1371600" y="152400"/>
            <a:ext cx="7360507" cy="679832"/>
          </a:xfrm>
        </p:spPr>
        <p:txBody>
          <a:bodyPr/>
          <a:lstStyle/>
          <a:p>
            <a:r>
              <a:rPr lang="en-US" sz="3600" dirty="0">
                <a:solidFill>
                  <a:srgbClr val="C00000"/>
                </a:solidFill>
              </a:rPr>
              <a:t>Most Importantly…</a:t>
            </a:r>
          </a:p>
        </p:txBody>
      </p:sp>
      <p:sp>
        <p:nvSpPr>
          <p:cNvPr id="2" name="Footer Placeholder 1">
            <a:extLst>
              <a:ext uri="{FF2B5EF4-FFF2-40B4-BE49-F238E27FC236}">
                <a16:creationId xmlns:a16="http://schemas.microsoft.com/office/drawing/2014/main" id="{7B817B88-122F-F39B-98E9-5137DE19EF56}"/>
              </a:ext>
            </a:extLst>
          </p:cNvPr>
          <p:cNvSpPr>
            <a:spLocks noGrp="1"/>
          </p:cNvSpPr>
          <p:nvPr>
            <p:ph type="ftr" sz="quarter" idx="3"/>
          </p:nvPr>
        </p:nvSpPr>
        <p:spPr/>
        <p:txBody>
          <a:bodyPr/>
          <a:lstStyle/>
          <a:p>
            <a:r>
              <a:rPr lang="en-US"/>
              <a:t>tescometering.com</a:t>
            </a:r>
            <a:endParaRPr lang="en-US" dirty="0"/>
          </a:p>
        </p:txBody>
      </p:sp>
      <p:pic>
        <p:nvPicPr>
          <p:cNvPr id="2050" name="Picture 2" descr="Lost Stock Illustration - Download Image Now - Currency, Loss, Lost - iStock">
            <a:extLst>
              <a:ext uri="{FF2B5EF4-FFF2-40B4-BE49-F238E27FC236}">
                <a16:creationId xmlns:a16="http://schemas.microsoft.com/office/drawing/2014/main" id="{9B9C7FA3-45E6-9AFF-9E32-0441839CCC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412" t="11940" r="25490"/>
          <a:stretch/>
        </p:blipFill>
        <p:spPr bwMode="auto">
          <a:xfrm>
            <a:off x="1143000" y="2951324"/>
            <a:ext cx="2300612" cy="30755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afety Manager: Job Description, Salary, Skills, &amp; More">
            <a:extLst>
              <a:ext uri="{FF2B5EF4-FFF2-40B4-BE49-F238E27FC236}">
                <a16:creationId xmlns:a16="http://schemas.microsoft.com/office/drawing/2014/main" id="{1F561B02-019C-D04C-B57C-9A8715CDE6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0" y="2951325"/>
            <a:ext cx="4191000" cy="3075583"/>
          </a:xfrm>
          <a:prstGeom prst="rect">
            <a:avLst/>
          </a:prstGeom>
          <a:noFill/>
          <a:extLst>
            <a:ext uri="{909E8E84-426E-40DD-AFC4-6F175D3DCCD1}">
              <a14:hiddenFill xmlns:a14="http://schemas.microsoft.com/office/drawing/2010/main">
                <a:solidFill>
                  <a:srgbClr val="FFFFFF"/>
                </a:solidFill>
              </a14:hiddenFill>
            </a:ext>
          </a:extLst>
        </p:spPr>
      </p:pic>
      <p:pic>
        <p:nvPicPr>
          <p:cNvPr id="6" name="Graphic 5" descr="Close with solid fill">
            <a:extLst>
              <a:ext uri="{FF2B5EF4-FFF2-40B4-BE49-F238E27FC236}">
                <a16:creationId xmlns:a16="http://schemas.microsoft.com/office/drawing/2014/main" id="{E51CD795-97EB-563A-FF8E-05744972EF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415337" y="3230880"/>
            <a:ext cx="2077876" cy="2077876"/>
          </a:xfrm>
          <a:prstGeom prst="rect">
            <a:avLst/>
          </a:prstGeom>
        </p:spPr>
      </p:pic>
      <p:pic>
        <p:nvPicPr>
          <p:cNvPr id="8" name="Graphic 7" descr="Checkmark with solid fill">
            <a:extLst>
              <a:ext uri="{FF2B5EF4-FFF2-40B4-BE49-F238E27FC236}">
                <a16:creationId xmlns:a16="http://schemas.microsoft.com/office/drawing/2014/main" id="{689BE1F0-4BD7-E2F3-72F7-347BE8FF5C1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38784" y="3424881"/>
            <a:ext cx="1814188" cy="1814188"/>
          </a:xfrm>
          <a:prstGeom prst="rect">
            <a:avLst/>
          </a:prstGeom>
        </p:spPr>
      </p:pic>
    </p:spTree>
    <p:extLst>
      <p:ext uri="{BB962C8B-B14F-4D97-AF65-F5344CB8AC3E}">
        <p14:creationId xmlns:p14="http://schemas.microsoft.com/office/powerpoint/2010/main" val="1619167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xfrm>
            <a:off x="1905001" y="168139"/>
            <a:ext cx="6858000" cy="679832"/>
          </a:xfrm>
          <a:noFill/>
        </p:spPr>
        <p:txBody>
          <a:bodyPr anchor="ctr"/>
          <a:lstStyle/>
          <a:p>
            <a:pPr eaLnBrk="1" hangingPunct="1"/>
            <a:r>
              <a:rPr lang="en-US" altLang="en-US" sz="3000" dirty="0">
                <a:solidFill>
                  <a:srgbClr val="C00000"/>
                </a:solidFill>
                <a:latin typeface="+mj-lt"/>
                <a:cs typeface="Arial" panose="020B0604020202020204" pitchFamily="34" charset="0"/>
              </a:rPr>
              <a:t>              </a:t>
            </a:r>
            <a:r>
              <a:rPr lang="en-US" altLang="en-US" dirty="0">
                <a:solidFill>
                  <a:srgbClr val="C00000"/>
                </a:solidFill>
                <a:latin typeface="+mj-lt"/>
                <a:cs typeface="Arial" panose="020B0604020202020204" pitchFamily="34" charset="0"/>
              </a:rPr>
              <a:t>Questions and Discussion  </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Tom Lawton</a:t>
            </a:r>
          </a:p>
          <a:p>
            <a:pPr algn="ctr" eaLnBrk="1" hangingPunct="1">
              <a:buFontTx/>
              <a:buNone/>
            </a:pPr>
            <a:r>
              <a:rPr lang="en-US" altLang="en-US" sz="2000" i="1" dirty="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C00000"/>
                </a:solidFill>
                <a:latin typeface="Arial" panose="020B0604020202020204" pitchFamily="34" charset="0"/>
                <a:cs typeface="Arial" panose="020B0604020202020204" pitchFamily="34" charset="0"/>
              </a:rPr>
              <a:t>tom.lawton@tescometering.com</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C00000"/>
                </a:solidFill>
                <a:latin typeface="Arial" panose="020B0604020202020204" pitchFamily="34" charset="0"/>
                <a:cs typeface="Arial" panose="020B0604020202020204" pitchFamily="34" charset="0"/>
              </a:rPr>
              <a:t>215.228.0500</a:t>
            </a:r>
            <a:endParaRPr lang="en-US" altLang="en-US" sz="2000" dirty="0">
              <a:solidFill>
                <a:srgbClr val="C00000"/>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C00000"/>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2" name="Footer Placeholder 1">
            <a:extLst>
              <a:ext uri="{FF2B5EF4-FFF2-40B4-BE49-F238E27FC236}">
                <a16:creationId xmlns:a16="http://schemas.microsoft.com/office/drawing/2014/main" id="{246D9B7D-A446-3B7F-D9D8-83E2F782486D}"/>
              </a:ext>
            </a:extLst>
          </p:cNvPr>
          <p:cNvSpPr>
            <a:spLocks noGrp="1"/>
          </p:cNvSpPr>
          <p:nvPr>
            <p:ph type="ftr" sz="quarter" idx="3"/>
          </p:nvPr>
        </p:nvSpPr>
        <p:spPr/>
        <p:txBody>
          <a:bodyPr/>
          <a:lstStyle/>
          <a:p>
            <a:r>
              <a:rPr lang="en-US"/>
              <a:t>tescometering.com</a:t>
            </a:r>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1125451"/>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chemeClr val="accent6">
                    <a:lumMod val="50000"/>
                  </a:schemeClr>
                </a:solidFill>
              </a:rPr>
              <a:t>ISO 9001:2015 Certified Quality Company</a:t>
            </a:r>
          </a:p>
          <a:p>
            <a:pPr algn="ctr" eaLnBrk="1" hangingPunct="1">
              <a:spcBef>
                <a:spcPct val="0"/>
              </a:spcBef>
              <a:buFontTx/>
              <a:buNone/>
            </a:pPr>
            <a:r>
              <a:rPr lang="en-US" altLang="en-US" sz="1400" b="1" dirty="0">
                <a:solidFill>
                  <a:schemeClr val="accent6">
                    <a:lumMod val="50000"/>
                  </a:schemeClr>
                </a:solidFill>
              </a:rPr>
              <a:t>ISO 17025:2017 Accredited Laboratory</a:t>
            </a:r>
          </a:p>
        </p:txBody>
      </p:sp>
    </p:spTree>
    <p:extLst>
      <p:ext uri="{BB962C8B-B14F-4D97-AF65-F5344CB8AC3E}">
        <p14:creationId xmlns:p14="http://schemas.microsoft.com/office/powerpoint/2010/main" val="1752507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FD1A149A-66FF-8B51-F108-C788BD01F3DD}"/>
              </a:ext>
            </a:extLst>
          </p:cNvPr>
          <p:cNvSpPr>
            <a:spLocks noGrp="1" noChangeArrowheads="1"/>
          </p:cNvSpPr>
          <p:nvPr>
            <p:ph type="title"/>
          </p:nvPr>
        </p:nvSpPr>
        <p:spPr>
          <a:xfrm>
            <a:off x="1295400" y="-152400"/>
            <a:ext cx="7521575" cy="1295400"/>
          </a:xfrm>
        </p:spPr>
        <p:txBody>
          <a:bodyPr/>
          <a:lstStyle/>
          <a:p>
            <a:pPr eaLnBrk="1" fontAlgn="auto" hangingPunct="1">
              <a:lnSpc>
                <a:spcPts val="2800"/>
              </a:lnSpc>
              <a:spcAft>
                <a:spcPts val="0"/>
              </a:spcAft>
              <a:defRPr/>
            </a:pPr>
            <a:r>
              <a:rPr altLang="en-US" sz="2800" dirty="0"/>
              <a:t>Potential list of tasks to be completed during a Site Verification of a Transformer Rated Metering Site</a:t>
            </a:r>
          </a:p>
        </p:txBody>
      </p:sp>
      <p:sp>
        <p:nvSpPr>
          <p:cNvPr id="5" name="Footer Placeholder 4">
            <a:extLst>
              <a:ext uri="{FF2B5EF4-FFF2-40B4-BE49-F238E27FC236}">
                <a16:creationId xmlns:a16="http://schemas.microsoft.com/office/drawing/2014/main" id="{C6CF2721-E3E9-1B13-B2B3-584C136186C7}"/>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A95E5747-8A10-EF55-0625-254D72B448BF}"/>
              </a:ext>
            </a:extLst>
          </p:cNvPr>
          <p:cNvSpPr/>
          <p:nvPr/>
        </p:nvSpPr>
        <p:spPr>
          <a:xfrm>
            <a:off x="457200" y="1235075"/>
            <a:ext cx="5562600" cy="4344988"/>
          </a:xfrm>
          <a:prstGeom prst="rect">
            <a:avLst/>
          </a:prstGeom>
        </p:spPr>
        <p:txBody>
          <a:bodyPr>
            <a:spAutoFit/>
          </a:bodyPr>
          <a:lstStyle/>
          <a:p>
            <a:pPr marL="285750" indent="-285750" eaLnBrk="1" hangingPunct="1">
              <a:lnSpc>
                <a:spcPts val="1680"/>
              </a:lnSpc>
              <a:spcBef>
                <a:spcPts val="163"/>
              </a:spcBef>
              <a:buFont typeface="Arial" panose="020B0604020202020204" pitchFamily="34" charset="0"/>
              <a:buChar char="•"/>
              <a:defRPr/>
            </a:pPr>
            <a:r>
              <a:rPr lang="en-US" altLang="en-US" dirty="0">
                <a:latin typeface="+mn-lt"/>
              </a:rPr>
              <a:t>Double check the meter number, the location the test result and the meter record</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ts val="1680"/>
              </a:lnSpc>
              <a:spcBef>
                <a:spcPts val="163"/>
              </a:spcBef>
              <a:defRPr/>
            </a:pPr>
            <a:endParaRPr lang="en-US" altLang="en-US" dirty="0">
              <a:latin typeface="+mn-lt"/>
            </a:endParaRPr>
          </a:p>
          <a:p>
            <a:pPr marL="285750" indent="-285750" eaLnBrk="1" hangingPunct="1">
              <a:lnSpc>
                <a:spcPts val="1680"/>
              </a:lnSpc>
              <a:spcBef>
                <a:spcPts val="163"/>
              </a:spcBef>
              <a:buFont typeface="Arial" panose="020B0604020202020204" pitchFamily="34" charset="0"/>
              <a:buChar char="•"/>
              <a:defRPr/>
            </a:pPr>
            <a:r>
              <a:rPr lang="en-US" altLang="en-US" dirty="0">
                <a:latin typeface="+mn-lt"/>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p:txBody>
      </p:sp>
      <p:pic>
        <p:nvPicPr>
          <p:cNvPr id="58375" name="Picture 6" descr="Seaboard Welding Supply - Visual Inspection">
            <a:extLst>
              <a:ext uri="{FF2B5EF4-FFF2-40B4-BE49-F238E27FC236}">
                <a16:creationId xmlns:a16="http://schemas.microsoft.com/office/drawing/2014/main" id="{792F47AD-B306-EB97-2D2E-3C10E84D60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19" r="12781"/>
          <a:stretch>
            <a:fillRect/>
          </a:stretch>
        </p:blipFill>
        <p:spPr bwMode="auto">
          <a:xfrm>
            <a:off x="6019800" y="1600200"/>
            <a:ext cx="2667000" cy="330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CB6C9-3971-1203-8AB1-6AE5F8411F35}"/>
              </a:ext>
            </a:extLst>
          </p:cNvPr>
          <p:cNvSpPr>
            <a:spLocks noGrp="1"/>
          </p:cNvSpPr>
          <p:nvPr>
            <p:ph type="title"/>
          </p:nvPr>
        </p:nvSpPr>
        <p:spPr/>
        <p:txBody>
          <a:bodyPr/>
          <a:lstStyle/>
          <a:p>
            <a:r>
              <a:rPr lang="en-US" dirty="0"/>
              <a:t>Tesco hospitality suite</a:t>
            </a:r>
          </a:p>
        </p:txBody>
      </p:sp>
      <p:sp>
        <p:nvSpPr>
          <p:cNvPr id="3" name="Footer Placeholder 2">
            <a:extLst>
              <a:ext uri="{FF2B5EF4-FFF2-40B4-BE49-F238E27FC236}">
                <a16:creationId xmlns:a16="http://schemas.microsoft.com/office/drawing/2014/main" id="{F1464154-F655-E10E-C8E5-37B8882F4E3D}"/>
              </a:ext>
            </a:extLst>
          </p:cNvPr>
          <p:cNvSpPr>
            <a:spLocks noGrp="1"/>
          </p:cNvSpPr>
          <p:nvPr>
            <p:ph type="ftr" sz="quarter" idx="3"/>
          </p:nvPr>
        </p:nvSpPr>
        <p:spPr/>
        <p:txBody>
          <a:bodyPr/>
          <a:lstStyle/>
          <a:p>
            <a:r>
              <a:rPr lang="en-US"/>
              <a:t>www.tescometering.com</a:t>
            </a:r>
            <a:endParaRPr lang="en-US" dirty="0"/>
          </a:p>
        </p:txBody>
      </p:sp>
      <p:sp>
        <p:nvSpPr>
          <p:cNvPr id="7" name="TextBox 6">
            <a:extLst>
              <a:ext uri="{FF2B5EF4-FFF2-40B4-BE49-F238E27FC236}">
                <a16:creationId xmlns:a16="http://schemas.microsoft.com/office/drawing/2014/main" id="{D52C5956-4E95-7320-E35C-81185E2C23DF}"/>
              </a:ext>
            </a:extLst>
          </p:cNvPr>
          <p:cNvSpPr txBox="1"/>
          <p:nvPr/>
        </p:nvSpPr>
        <p:spPr>
          <a:xfrm>
            <a:off x="1943096" y="2595800"/>
            <a:ext cx="5746699" cy="1200329"/>
          </a:xfrm>
          <a:prstGeom prst="rect">
            <a:avLst/>
          </a:prstGeom>
          <a:noFill/>
        </p:spPr>
        <p:txBody>
          <a:bodyPr wrap="square" rtlCol="0">
            <a:spAutoFit/>
          </a:bodyPr>
          <a:lstStyle/>
          <a:p>
            <a:r>
              <a:rPr lang="en-US" b="0" i="0" u="none" strike="noStrike" dirty="0">
                <a:solidFill>
                  <a:srgbClr val="212121"/>
                </a:solidFill>
                <a:effectLst/>
                <a:latin typeface="Calibri" panose="020F0502020204030204" pitchFamily="34" charset="0"/>
              </a:rPr>
              <a:t>We would like you to join us in the TESCO Hospitality Suite for networking and more discussions about metering.  The discussion will not be exclusively metering……….but we love metering and that is the most common topic.</a:t>
            </a:r>
            <a:endParaRPr lang="en-US" dirty="0"/>
          </a:p>
        </p:txBody>
      </p:sp>
      <p:sp>
        <p:nvSpPr>
          <p:cNvPr id="8" name="Rectangle 7">
            <a:extLst>
              <a:ext uri="{FF2B5EF4-FFF2-40B4-BE49-F238E27FC236}">
                <a16:creationId xmlns:a16="http://schemas.microsoft.com/office/drawing/2014/main" id="{623682C9-A681-9A87-F88C-1911C7A742E9}"/>
              </a:ext>
            </a:extLst>
          </p:cNvPr>
          <p:cNvSpPr/>
          <p:nvPr/>
        </p:nvSpPr>
        <p:spPr>
          <a:xfrm>
            <a:off x="1371335" y="4134684"/>
            <a:ext cx="6890220" cy="523220"/>
          </a:xfrm>
          <a:prstGeom prst="rect">
            <a:avLst/>
          </a:prstGeom>
          <a:noFill/>
        </p:spPr>
        <p:txBody>
          <a:bodyPr wrap="none" lIns="91440" tIns="45720" rIns="91440" bIns="45720">
            <a:spAutoFit/>
          </a:bodyPr>
          <a:lstStyle/>
          <a:p>
            <a:pPr algn="ctr"/>
            <a:r>
              <a:rPr lang="en-US" sz="2800" b="0" cap="none" spc="0" dirty="0">
                <a:ln w="0"/>
                <a:solidFill>
                  <a:schemeClr val="accent1"/>
                </a:solidFill>
                <a:effectLst>
                  <a:outerShdw blurRad="38100" dist="25400" dir="5400000" algn="ctr" rotWithShape="0">
                    <a:srgbClr val="6E747A">
                      <a:alpha val="43000"/>
                    </a:srgbClr>
                  </a:outerShdw>
                </a:effectLst>
              </a:rPr>
              <a:t>TESCO Hospitality Suite – Brighton Tower</a:t>
            </a:r>
          </a:p>
        </p:txBody>
      </p:sp>
      <p:sp>
        <p:nvSpPr>
          <p:cNvPr id="9" name="TextBox 8">
            <a:extLst>
              <a:ext uri="{FF2B5EF4-FFF2-40B4-BE49-F238E27FC236}">
                <a16:creationId xmlns:a16="http://schemas.microsoft.com/office/drawing/2014/main" id="{04233134-371D-AE85-AB7A-3FAA4156EBF4}"/>
              </a:ext>
            </a:extLst>
          </p:cNvPr>
          <p:cNvSpPr txBox="1"/>
          <p:nvPr/>
        </p:nvSpPr>
        <p:spPr>
          <a:xfrm>
            <a:off x="2438682" y="4627127"/>
            <a:ext cx="4582886" cy="369332"/>
          </a:xfrm>
          <a:prstGeom prst="rect">
            <a:avLst/>
          </a:prstGeom>
          <a:noFill/>
        </p:spPr>
        <p:txBody>
          <a:bodyPr wrap="square" rtlCol="0">
            <a:spAutoFit/>
          </a:bodyPr>
          <a:lstStyle/>
          <a:p>
            <a:r>
              <a:rPr lang="en-US" dirty="0"/>
              <a:t>Monday and Tuesday 8:00 PM – 10:00 PM</a:t>
            </a:r>
          </a:p>
        </p:txBody>
      </p:sp>
      <p:pic>
        <p:nvPicPr>
          <p:cNvPr id="10" name="Picture 9" descr="A picture containing text, screenshot, font, logo&#10;&#10;Description automatically generated">
            <a:extLst>
              <a:ext uri="{FF2B5EF4-FFF2-40B4-BE49-F238E27FC236}">
                <a16:creationId xmlns:a16="http://schemas.microsoft.com/office/drawing/2014/main" id="{7BC21819-DC4C-4763-494B-CBBD4A4215A5}"/>
              </a:ext>
            </a:extLst>
          </p:cNvPr>
          <p:cNvPicPr>
            <a:picLocks noChangeAspect="1"/>
          </p:cNvPicPr>
          <p:nvPr/>
        </p:nvPicPr>
        <p:blipFill rotWithShape="1">
          <a:blip r:embed="rId2">
            <a:extLst>
              <a:ext uri="{28A0092B-C50C-407E-A947-70E740481C1C}">
                <a14:useLocalDpi xmlns:a14="http://schemas.microsoft.com/office/drawing/2010/main" val="0"/>
              </a:ext>
            </a:extLst>
          </a:blip>
          <a:srcRect t="101" b="77262"/>
          <a:stretch/>
        </p:blipFill>
        <p:spPr>
          <a:xfrm>
            <a:off x="1385205" y="1235908"/>
            <a:ext cx="6862483" cy="1200329"/>
          </a:xfrm>
          <a:prstGeom prst="rect">
            <a:avLst/>
          </a:prstGeom>
        </p:spPr>
      </p:pic>
      <p:pic>
        <p:nvPicPr>
          <p:cNvPr id="4" name="Picture 3" descr="A picture containing text, screenshot, font, logo&#10;&#10;Description automatically generated">
            <a:extLst>
              <a:ext uri="{FF2B5EF4-FFF2-40B4-BE49-F238E27FC236}">
                <a16:creationId xmlns:a16="http://schemas.microsoft.com/office/drawing/2014/main" id="{2DF88283-9B80-AAFB-01A6-B21C2A30C28B}"/>
              </a:ext>
            </a:extLst>
          </p:cNvPr>
          <p:cNvPicPr>
            <a:picLocks noChangeAspect="1"/>
          </p:cNvPicPr>
          <p:nvPr/>
        </p:nvPicPr>
        <p:blipFill rotWithShape="1">
          <a:blip r:embed="rId2">
            <a:extLst>
              <a:ext uri="{28A0092B-C50C-407E-A947-70E740481C1C}">
                <a14:useLocalDpi xmlns:a14="http://schemas.microsoft.com/office/drawing/2010/main" val="0"/>
              </a:ext>
            </a:extLst>
          </a:blip>
          <a:srcRect t="74767" r="23434"/>
          <a:stretch/>
        </p:blipFill>
        <p:spPr>
          <a:xfrm>
            <a:off x="1143000" y="5135613"/>
            <a:ext cx="5254316" cy="1338037"/>
          </a:xfrm>
          <a:prstGeom prst="rect">
            <a:avLst/>
          </a:prstGeom>
        </p:spPr>
      </p:pic>
      <p:pic>
        <p:nvPicPr>
          <p:cNvPr id="5" name="Picture 4" descr="A red and black logo&#10;&#10;Description automatically generated">
            <a:extLst>
              <a:ext uri="{FF2B5EF4-FFF2-40B4-BE49-F238E27FC236}">
                <a16:creationId xmlns:a16="http://schemas.microsoft.com/office/drawing/2014/main" id="{2B395921-A5E8-30EF-E350-E03DFB8E77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09372" y="5340060"/>
            <a:ext cx="1596298" cy="973803"/>
          </a:xfrm>
          <a:prstGeom prst="rect">
            <a:avLst/>
          </a:prstGeom>
        </p:spPr>
      </p:pic>
    </p:spTree>
    <p:extLst>
      <p:ext uri="{BB962C8B-B14F-4D97-AF65-F5344CB8AC3E}">
        <p14:creationId xmlns:p14="http://schemas.microsoft.com/office/powerpoint/2010/main" val="3492210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4827CFA-4FAF-E2C5-7EC5-BB7D695DE72E}"/>
              </a:ext>
            </a:extLst>
          </p:cNvPr>
          <p:cNvSpPr/>
          <p:nvPr/>
        </p:nvSpPr>
        <p:spPr>
          <a:xfrm>
            <a:off x="457200" y="862013"/>
            <a:ext cx="6477000" cy="5240409"/>
          </a:xfrm>
          <a:prstGeom prst="rect">
            <a:avLst/>
          </a:prstGeom>
        </p:spPr>
        <p:txBody>
          <a:bodyPr wrap="square">
            <a:spAutoFit/>
          </a:bodyPr>
          <a:lstStyle/>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Visually check lightning arrestors and transformers for damage or leaks.</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issue.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Burden test CTs and voltage check </a:t>
            </a:r>
            <a:r>
              <a:rPr lang="en-US" altLang="en-US" sz="1600" dirty="0" err="1">
                <a:latin typeface="+mn-lt"/>
                <a:cs typeface="Arial" panose="020B0604020202020204" pitchFamily="34" charset="0"/>
              </a:rPr>
              <a:t>PTs.</a:t>
            </a:r>
            <a:r>
              <a:rPr lang="en-US" altLang="en-US" sz="1600" dirty="0">
                <a:latin typeface="+mn-lt"/>
                <a:cs typeface="Arial" panose="020B0604020202020204" pitchFamily="34" charset="0"/>
              </a:rPr>
              <a:t>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service voltage. Stuck regulator or seasonal capacitor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can impact service voltage.</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Verify condition of metering control wire. This includes looking </a:t>
            </a:r>
            <a:br>
              <a:rPr lang="en-US" altLang="en-US" sz="1600" dirty="0">
                <a:latin typeface="+mn-lt"/>
                <a:cs typeface="Arial" panose="020B0604020202020204" pitchFamily="34" charset="0"/>
              </a:rPr>
            </a:br>
            <a:r>
              <a:rPr lang="en-US" altLang="en-US" sz="1600" dirty="0">
                <a:latin typeface="+mn-lt"/>
                <a:cs typeface="Arial" panose="020B0604020202020204" pitchFamily="34" charset="0"/>
              </a:rPr>
              <a:t>for cracks in insulation, broken wires, loose connections, etc. </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Confirm we have a Blondel compliant metering set up</a:t>
            </a:r>
          </a:p>
          <a:p>
            <a:pPr marL="285750" indent="-285750" eaLnBrk="1" hangingPunct="1">
              <a:lnSpc>
                <a:spcPts val="1680"/>
              </a:lnSpc>
              <a:spcBef>
                <a:spcPts val="163"/>
              </a:spcBef>
              <a:buFont typeface="Arial" panose="020B0604020202020204" pitchFamily="34" charset="0"/>
              <a:buChar char="•"/>
              <a:defRPr/>
            </a:pPr>
            <a:endParaRPr lang="en-US" altLang="en-US" sz="1600" dirty="0">
              <a:latin typeface="+mn-lt"/>
              <a:cs typeface="Arial" panose="020B0604020202020204" pitchFamily="34" charset="0"/>
            </a:endParaRPr>
          </a:p>
          <a:p>
            <a:pPr marL="285750" indent="-285750" eaLnBrk="1" hangingPunct="1">
              <a:lnSpc>
                <a:spcPts val="1680"/>
              </a:lnSpc>
              <a:spcBef>
                <a:spcPts val="163"/>
              </a:spcBef>
              <a:buFont typeface="Arial" panose="020B0604020202020204" pitchFamily="34" charset="0"/>
              <a:buChar char="•"/>
              <a:defRPr/>
            </a:pPr>
            <a:r>
              <a:rPr lang="en-US" altLang="en-US" sz="1600" dirty="0">
                <a:latin typeface="+mn-lt"/>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hangingPunct="1">
              <a:lnSpc>
                <a:spcPts val="1680"/>
              </a:lnSpc>
              <a:spcBef>
                <a:spcPts val="163"/>
              </a:spcBef>
              <a:buFont typeface="Arial" panose="020B0604020202020204" pitchFamily="34" charset="0"/>
              <a:buChar char="•"/>
              <a:defRPr/>
            </a:pPr>
            <a:endParaRPr lang="en-US" altLang="en-US" sz="1400" dirty="0">
              <a:latin typeface="+mn-lt"/>
              <a:cs typeface="Arial" panose="020B0604020202020204" pitchFamily="34" charset="0"/>
            </a:endParaRPr>
          </a:p>
        </p:txBody>
      </p:sp>
      <p:sp>
        <p:nvSpPr>
          <p:cNvPr id="7" name="Rectangle 2">
            <a:extLst>
              <a:ext uri="{FF2B5EF4-FFF2-40B4-BE49-F238E27FC236}">
                <a16:creationId xmlns:a16="http://schemas.microsoft.com/office/drawing/2014/main" id="{DEF3DB3F-AC2B-C14B-08C1-1479210C4C3A}"/>
              </a:ext>
            </a:extLst>
          </p:cNvPr>
          <p:cNvSpPr txBox="1">
            <a:spLocks noChangeArrowheads="1"/>
          </p:cNvSpPr>
          <p:nvPr/>
        </p:nvSpPr>
        <p:spPr>
          <a:xfrm>
            <a:off x="1371600" y="103188"/>
            <a:ext cx="7521575" cy="777875"/>
          </a:xfrm>
          <a:prstGeom prst="rect">
            <a:avLst/>
          </a:prstGeom>
        </p:spPr>
        <p:txBody>
          <a:bodyPr anchor="ctr"/>
          <a:lstStyle>
            <a:lvl1pPr algn="r" rtl="0" eaLnBrk="0" fontAlgn="base" hangingPunct="0">
              <a:lnSpc>
                <a:spcPct val="90000"/>
              </a:lnSpc>
              <a:spcBef>
                <a:spcPct val="0"/>
              </a:spcBef>
              <a:spcAft>
                <a:spcPct val="0"/>
              </a:spcAft>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vl2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2pPr>
            <a:lvl3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3pPr>
            <a:lvl4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4pPr>
            <a:lvl5pPr algn="r" rtl="0" eaLnBrk="0" fontAlgn="base" hangingPunct="0">
              <a:lnSpc>
                <a:spcPct val="90000"/>
              </a:lnSpc>
              <a:spcBef>
                <a:spcPct val="0"/>
              </a:spcBef>
              <a:spcAft>
                <a:spcPct val="0"/>
              </a:spcAft>
              <a:defRPr sz="4400">
                <a:solidFill>
                  <a:srgbClr val="FF0000"/>
                </a:solidFill>
                <a:latin typeface="Calibri" panose="020F0502020204030204" pitchFamily="34" charset="0"/>
              </a:defRPr>
            </a:lvl5pPr>
            <a:lvl6pPr marL="457200" algn="r" rtl="0" fontAlgn="base">
              <a:lnSpc>
                <a:spcPct val="90000"/>
              </a:lnSpc>
              <a:spcBef>
                <a:spcPct val="0"/>
              </a:spcBef>
              <a:spcAft>
                <a:spcPct val="0"/>
              </a:spcAft>
              <a:defRPr sz="4400">
                <a:solidFill>
                  <a:srgbClr val="FF0000"/>
                </a:solidFill>
                <a:latin typeface="Calibri" panose="020F0502020204030204" pitchFamily="34" charset="0"/>
              </a:defRPr>
            </a:lvl6pPr>
            <a:lvl7pPr marL="914400" algn="r" rtl="0" fontAlgn="base">
              <a:lnSpc>
                <a:spcPct val="90000"/>
              </a:lnSpc>
              <a:spcBef>
                <a:spcPct val="0"/>
              </a:spcBef>
              <a:spcAft>
                <a:spcPct val="0"/>
              </a:spcAft>
              <a:defRPr sz="4400">
                <a:solidFill>
                  <a:srgbClr val="FF0000"/>
                </a:solidFill>
                <a:latin typeface="Calibri" panose="020F0502020204030204" pitchFamily="34" charset="0"/>
              </a:defRPr>
            </a:lvl7pPr>
            <a:lvl8pPr marL="1371600" algn="r" rtl="0" fontAlgn="base">
              <a:lnSpc>
                <a:spcPct val="90000"/>
              </a:lnSpc>
              <a:spcBef>
                <a:spcPct val="0"/>
              </a:spcBef>
              <a:spcAft>
                <a:spcPct val="0"/>
              </a:spcAft>
              <a:defRPr sz="4400">
                <a:solidFill>
                  <a:srgbClr val="FF0000"/>
                </a:solidFill>
                <a:latin typeface="Calibri" panose="020F0502020204030204" pitchFamily="34" charset="0"/>
              </a:defRPr>
            </a:lvl8pPr>
            <a:lvl9pPr marL="1828800" algn="r" rtl="0" fontAlgn="base">
              <a:lnSpc>
                <a:spcPct val="90000"/>
              </a:lnSpc>
              <a:spcBef>
                <a:spcPct val="0"/>
              </a:spcBef>
              <a:spcAft>
                <a:spcPct val="0"/>
              </a:spcAft>
              <a:defRPr sz="4400">
                <a:solidFill>
                  <a:srgbClr val="FF0000"/>
                </a:solidFill>
                <a:latin typeface="Calibri" panose="020F0502020204030204" pitchFamily="34" charset="0"/>
              </a:defRPr>
            </a:lvl9pPr>
          </a:lstStyle>
          <a:p>
            <a:pPr eaLnBrk="1" fontAlgn="auto" hangingPunct="1">
              <a:spcAft>
                <a:spcPts val="0"/>
              </a:spcAft>
              <a:defRPr/>
            </a:pPr>
            <a:r>
              <a:rPr altLang="en-US" sz="3600" dirty="0">
                <a:solidFill>
                  <a:srgbClr val="C00000"/>
                </a:solidFill>
              </a:rPr>
              <a:t>Site Verification Checklist </a:t>
            </a:r>
            <a:r>
              <a:rPr altLang="en-US" sz="3000" dirty="0">
                <a:solidFill>
                  <a:srgbClr val="C00000"/>
                </a:solidFill>
              </a:rPr>
              <a:t>(</a:t>
            </a:r>
            <a:r>
              <a:rPr altLang="en-US" sz="3000" dirty="0" err="1">
                <a:solidFill>
                  <a:srgbClr val="C00000"/>
                </a:solidFill>
              </a:rPr>
              <a:t>cont</a:t>
            </a:r>
            <a:r>
              <a:rPr altLang="en-US" sz="3000" dirty="0">
                <a:solidFill>
                  <a:srgbClr val="C00000"/>
                </a:solidFill>
              </a:rPr>
              <a:t>)</a:t>
            </a:r>
          </a:p>
        </p:txBody>
      </p:sp>
      <p:sp>
        <p:nvSpPr>
          <p:cNvPr id="5" name="Footer Placeholder 4">
            <a:extLst>
              <a:ext uri="{FF2B5EF4-FFF2-40B4-BE49-F238E27FC236}">
                <a16:creationId xmlns:a16="http://schemas.microsoft.com/office/drawing/2014/main" id="{E9C1A118-15DA-7654-7BD1-F263C6445442}"/>
              </a:ext>
            </a:extLst>
          </p:cNvPr>
          <p:cNvSpPr>
            <a:spLocks noGrp="1"/>
          </p:cNvSpPr>
          <p:nvPr>
            <p:ph type="ftr" sz="quarter" idx="3"/>
          </p:nvPr>
        </p:nvSpPr>
        <p:spPr/>
        <p:txBody>
          <a:bodyPr/>
          <a:lstStyle/>
          <a:p>
            <a:r>
              <a:rPr lang="en-US" dirty="0" err="1"/>
              <a:t>tescometering.com</a:t>
            </a:r>
            <a:endParaRPr lang="en-US" dirty="0"/>
          </a:p>
        </p:txBody>
      </p:sp>
      <p:pic>
        <p:nvPicPr>
          <p:cNvPr id="1026" name="Picture 2" descr="Value of Visual Inspection | dedicated to Project Controls">
            <a:extLst>
              <a:ext uri="{FF2B5EF4-FFF2-40B4-BE49-F238E27FC236}">
                <a16:creationId xmlns:a16="http://schemas.microsoft.com/office/drawing/2014/main" id="{483F8726-5E12-BE1D-78F9-43CE898324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565966"/>
            <a:ext cx="2590800" cy="1621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B4388D1-1F23-AA91-917C-C47CDAC1ECCC}"/>
              </a:ext>
            </a:extLst>
          </p:cNvPr>
          <p:cNvSpPr>
            <a:spLocks noGrp="1" noChangeArrowheads="1"/>
          </p:cNvSpPr>
          <p:nvPr>
            <p:ph type="title"/>
          </p:nvPr>
        </p:nvSpPr>
        <p:spPr>
          <a:xfrm>
            <a:off x="1371600" y="132444"/>
            <a:ext cx="74453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B0A16386-B5C6-5292-F10E-2CDA7C91CE3F}"/>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99659FB3-22DB-D0B9-A2FF-823437F15967}"/>
              </a:ext>
            </a:extLst>
          </p:cNvPr>
          <p:cNvSpPr txBox="1">
            <a:spLocks noChangeArrowheads="1"/>
          </p:cNvSpPr>
          <p:nvPr/>
        </p:nvSpPr>
        <p:spPr bwMode="auto">
          <a:xfrm>
            <a:off x="285750" y="1143000"/>
            <a:ext cx="84010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for bad test switch by examining voltage at the top and bottom of the switch. Also verify amps using amp probe on both sides of the test switch. Verify neutral connection to cabinet (voltage).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Check rotation by closing in one phase at a time at the test switch and observing the phase meter for forward rotation. If forward rotation is not observed measurements may be significantly impacted as the phases are most likely cancelling each other out. </a:t>
            </a:r>
          </a:p>
          <a:p>
            <a:pPr>
              <a:lnSpc>
                <a:spcPct val="80000"/>
              </a:lnSpc>
              <a:spcBef>
                <a:spcPct val="0"/>
              </a:spcBef>
              <a:buFontTx/>
              <a:buChar char="•"/>
              <a:defRPr/>
            </a:pPr>
            <a:endParaRPr lang="en-US" altLang="en-US" sz="1600" dirty="0">
              <a:latin typeface="+mn-lt"/>
            </a:endParaRPr>
          </a:p>
          <a:p>
            <a:pPr>
              <a:lnSpc>
                <a:spcPct val="80000"/>
              </a:lnSpc>
              <a:spcBef>
                <a:spcPct val="20000"/>
              </a:spcBef>
              <a:buFontTx/>
              <a:buNone/>
              <a:defRPr/>
            </a:pPr>
            <a:endParaRPr lang="en-US" altLang="en-US" sz="1400" dirty="0">
              <a:latin typeface="Arial" panose="020B0604020202020204" pitchFamily="34" charset="0"/>
            </a:endParaRPr>
          </a:p>
        </p:txBody>
      </p:sp>
      <p:pic>
        <p:nvPicPr>
          <p:cNvPr id="3" name="Picture 2" descr="A group of metal clamps&#10;&#10;Description automatically generated">
            <a:extLst>
              <a:ext uri="{FF2B5EF4-FFF2-40B4-BE49-F238E27FC236}">
                <a16:creationId xmlns:a16="http://schemas.microsoft.com/office/drawing/2014/main" id="{B43313B5-B822-6E40-3D11-7CDDC9AE59B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43200" y="3477942"/>
            <a:ext cx="4191000" cy="28586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8D13D80D-CFDA-CB42-05A9-3275C35A802F}"/>
              </a:ext>
            </a:extLst>
          </p:cNvPr>
          <p:cNvSpPr>
            <a:spLocks noGrp="1" noChangeArrowheads="1"/>
          </p:cNvSpPr>
          <p:nvPr>
            <p:ph type="title"/>
          </p:nvPr>
        </p:nvSpPr>
        <p:spPr>
          <a:xfrm>
            <a:off x="1295400" y="139700"/>
            <a:ext cx="75215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4" name="Footer Placeholder 3">
            <a:extLst>
              <a:ext uri="{FF2B5EF4-FFF2-40B4-BE49-F238E27FC236}">
                <a16:creationId xmlns:a16="http://schemas.microsoft.com/office/drawing/2014/main" id="{F9F2FA3A-F84C-4B8B-34CA-623FCAF9E918}"/>
              </a:ext>
            </a:extLst>
          </p:cNvPr>
          <p:cNvSpPr>
            <a:spLocks noGrp="1"/>
          </p:cNvSpPr>
          <p:nvPr>
            <p:ph type="ftr" sz="quarter" idx="3"/>
          </p:nvPr>
        </p:nvSpPr>
        <p:spPr/>
        <p:txBody>
          <a:bodyPr/>
          <a:lstStyle/>
          <a:p>
            <a:r>
              <a:rPr lang="en-US" dirty="0" err="1"/>
              <a:t>tescometering.com</a:t>
            </a:r>
            <a:endParaRPr lang="en-US" dirty="0"/>
          </a:p>
        </p:txBody>
      </p:sp>
      <p:sp>
        <p:nvSpPr>
          <p:cNvPr id="59396" name="Rectangle 2">
            <a:extLst>
              <a:ext uri="{FF2B5EF4-FFF2-40B4-BE49-F238E27FC236}">
                <a16:creationId xmlns:a16="http://schemas.microsoft.com/office/drawing/2014/main" id="{A8EF8AFA-1E5C-639A-52CD-5B67591A8C5F}"/>
              </a:ext>
            </a:extLst>
          </p:cNvPr>
          <p:cNvSpPr txBox="1">
            <a:spLocks noChangeArrowheads="1"/>
          </p:cNvSpPr>
          <p:nvPr/>
        </p:nvSpPr>
        <p:spPr bwMode="auto">
          <a:xfrm>
            <a:off x="285750" y="1143000"/>
            <a:ext cx="4895850" cy="4343400"/>
          </a:xfrm>
          <a:prstGeom prst="rect">
            <a:avLst/>
          </a:prstGeom>
          <a:noFill/>
          <a:ln>
            <a:noFill/>
          </a:ln>
          <a:effectLst/>
        </p:spPr>
        <p:txBody>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endParaRPr lang="en-US" altLang="en-US" sz="1600" dirty="0">
              <a:latin typeface="+mn-lt"/>
            </a:endParaRPr>
          </a:p>
          <a:p>
            <a:pPr>
              <a:lnSpc>
                <a:spcPct val="80000"/>
              </a:lnSpc>
              <a:spcBef>
                <a:spcPct val="0"/>
              </a:spcBef>
              <a:buFontTx/>
              <a:buChar char="•"/>
              <a:defRPr/>
            </a:pPr>
            <a:r>
              <a:rPr lang="en-US" altLang="en-US" sz="2000" dirty="0">
                <a:latin typeface="+mn-lt"/>
              </a:rPr>
              <a:t>Test meter for accuracy. Verify demand if applicable with observed load. If meter is performing compensation (line and/or transformer losses) the compensation should be verified either through direct testing at the site or by examining recorded pulse data. </a:t>
            </a:r>
          </a:p>
          <a:p>
            <a:pPr>
              <a:lnSpc>
                <a:spcPct val="80000"/>
              </a:lnSpc>
              <a:spcBef>
                <a:spcPct val="0"/>
              </a:spcBef>
              <a:buFontTx/>
              <a:buChar char="•"/>
              <a:defRPr/>
            </a:pPr>
            <a:endParaRPr lang="en-US" altLang="en-US" sz="2000" dirty="0">
              <a:latin typeface="+mn-lt"/>
            </a:endParaRPr>
          </a:p>
          <a:p>
            <a:pPr>
              <a:lnSpc>
                <a:spcPct val="80000"/>
              </a:lnSpc>
              <a:spcBef>
                <a:spcPct val="0"/>
              </a:spcBef>
              <a:buFontTx/>
              <a:buChar char="•"/>
              <a:defRPr/>
            </a:pPr>
            <a:r>
              <a:rPr lang="en-US" altLang="en-US" sz="2000" dirty="0">
                <a:latin typeface="+mn-lt"/>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a:lnSpc>
                <a:spcPct val="80000"/>
              </a:lnSpc>
              <a:spcBef>
                <a:spcPct val="20000"/>
              </a:spcBef>
              <a:buFontTx/>
              <a:buNone/>
              <a:defRPr/>
            </a:pPr>
            <a:endParaRPr lang="en-US" altLang="en-US" sz="1400" dirty="0">
              <a:latin typeface="Arial" panose="020B0604020202020204" pitchFamily="34" charset="0"/>
            </a:endParaRPr>
          </a:p>
        </p:txBody>
      </p:sp>
      <p:pic>
        <p:nvPicPr>
          <p:cNvPr id="61447" name="Picture 2" descr="Why verification might be THE most important word you teach your students  in 2020 | Stories | South Carolina ETV">
            <a:extLst>
              <a:ext uri="{FF2B5EF4-FFF2-40B4-BE49-F238E27FC236}">
                <a16:creationId xmlns:a16="http://schemas.microsoft.com/office/drawing/2014/main" id="{039659D9-0A92-A1B3-2851-A8460472F22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13350" y="2106613"/>
            <a:ext cx="3644900"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8CD76EA-563C-7E92-2EA8-AA6F0E6D5234}"/>
              </a:ext>
            </a:extLst>
          </p:cNvPr>
          <p:cNvSpPr>
            <a:spLocks noGrp="1" noChangeArrowheads="1"/>
          </p:cNvSpPr>
          <p:nvPr>
            <p:ph type="title"/>
          </p:nvPr>
        </p:nvSpPr>
        <p:spPr>
          <a:xfrm>
            <a:off x="1371600" y="136525"/>
            <a:ext cx="7369175" cy="777875"/>
          </a:xfrm>
        </p:spPr>
        <p:txBody>
          <a:bodyPr/>
          <a:lstStyle/>
          <a:p>
            <a:pPr eaLnBrk="1" fontAlgn="auto" hangingPunct="1">
              <a:spcAft>
                <a:spcPts val="0"/>
              </a:spcAft>
              <a:defRPr/>
            </a:pPr>
            <a:r>
              <a:rPr altLang="en-US" sz="3600" dirty="0"/>
              <a:t>Site Verification Checklist </a:t>
            </a:r>
            <a:r>
              <a:rPr altLang="en-US" sz="3000" dirty="0"/>
              <a:t>(</a:t>
            </a:r>
            <a:r>
              <a:rPr altLang="en-US" sz="3000" dirty="0" err="1"/>
              <a:t>cont</a:t>
            </a:r>
            <a:r>
              <a:rPr altLang="en-US" sz="3000" dirty="0"/>
              <a:t>)</a:t>
            </a:r>
          </a:p>
        </p:txBody>
      </p:sp>
      <p:sp>
        <p:nvSpPr>
          <p:cNvPr id="5" name="Footer Placeholder 4">
            <a:extLst>
              <a:ext uri="{FF2B5EF4-FFF2-40B4-BE49-F238E27FC236}">
                <a16:creationId xmlns:a16="http://schemas.microsoft.com/office/drawing/2014/main" id="{381B5252-E6B0-C41D-E1F1-245D20E10B6A}"/>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1A60F0EC-6730-41B8-8FC9-6C027DD7823B}"/>
              </a:ext>
            </a:extLst>
          </p:cNvPr>
          <p:cNvSpPr txBox="1">
            <a:spLocks noChangeArrowheads="1"/>
          </p:cNvSpPr>
          <p:nvPr/>
        </p:nvSpPr>
        <p:spPr bwMode="auto">
          <a:xfrm>
            <a:off x="457200" y="1241425"/>
            <a:ext cx="8229600" cy="4343400"/>
          </a:xfrm>
          <a:prstGeom prst="rect">
            <a:avLst/>
          </a:prstGeom>
          <a:noFill/>
          <a:ln>
            <a:noFill/>
          </a:ln>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28600" indent="-228600" eaLnBrk="1" hangingPunct="1">
              <a:lnSpc>
                <a:spcPct val="80000"/>
              </a:lnSpc>
              <a:spcBef>
                <a:spcPts val="336"/>
              </a:spcBef>
              <a:defRPr/>
            </a:pPr>
            <a:r>
              <a:rPr lang="en-US" altLang="en-US" sz="1600" dirty="0"/>
              <a:t>Verify metering vectors. Traditionally this has been done using instruments such as a circuit analyzer. Many solid 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marL="228600" indent="-228600" eaLnBrk="1" hangingPunct="1">
              <a:lnSpc>
                <a:spcPct val="80000"/>
              </a:lnSpc>
              <a:spcBef>
                <a:spcPts val="336"/>
              </a:spcBef>
              <a:defRPr/>
            </a:pPr>
            <a:endParaRPr lang="en-US" altLang="en-US" sz="1600" dirty="0"/>
          </a:p>
          <a:p>
            <a:pPr marL="228600" indent="-228600">
              <a:lnSpc>
                <a:spcPct val="80000"/>
              </a:lnSpc>
              <a:spcBef>
                <a:spcPts val="336"/>
              </a:spcBef>
              <a:defRPr/>
            </a:pPr>
            <a:r>
              <a:rPr lang="en-US" altLang="en-US" sz="1600" dirty="0"/>
              <a:t>If metering is providing pulses/EOI pulse to customers, SCADA systems or other meters for totalization they also should be verified vs. the known load on the meter. If present test/inspect isolation relays/pulse splitters for things like blown fuses to ensure they are operating properly.</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meter information including meter multiplier, serial number, dials/decimals, Mp, Ke, Primary Kh, Kr and Rate. Errors in this type of information can also cause a adverse impact on measured/reported values.</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Verify CT shunts are all opened.</a:t>
            </a:r>
          </a:p>
          <a:p>
            <a:pPr marL="228600" indent="-228600">
              <a:lnSpc>
                <a:spcPct val="80000"/>
              </a:lnSpc>
              <a:spcBef>
                <a:spcPts val="336"/>
              </a:spcBef>
              <a:defRPr/>
            </a:pPr>
            <a:endParaRPr lang="en-US" altLang="en-US" sz="1600" dirty="0"/>
          </a:p>
          <a:p>
            <a:pPr marL="228600" indent="-228600">
              <a:lnSpc>
                <a:spcPct val="80000"/>
              </a:lnSpc>
              <a:spcBef>
                <a:spcPts val="336"/>
              </a:spcBef>
              <a:defRPr/>
            </a:pPr>
            <a:r>
              <a:rPr lang="en-US" altLang="en-US" sz="1600" dirty="0"/>
              <a:t>Look for signs of excessive heat on the meter base e.g.</a:t>
            </a:r>
          </a:p>
          <a:p>
            <a:pPr marL="228600" indent="-50800">
              <a:spcBef>
                <a:spcPts val="336"/>
              </a:spcBef>
              <a:buFontTx/>
              <a:buNone/>
              <a:defRPr/>
            </a:pPr>
            <a:r>
              <a:rPr lang="en-US" altLang="en-US" sz="1600" dirty="0"/>
              <a:t> melted plastic or discoloration related to heat</a:t>
            </a:r>
          </a:p>
          <a:p>
            <a:pPr marL="0" indent="0">
              <a:lnSpc>
                <a:spcPct val="80000"/>
              </a:lnSpc>
              <a:buFontTx/>
              <a:buNone/>
              <a:defRPr/>
            </a:pPr>
            <a:endParaRPr lang="en-US" altLang="en-US" sz="1400" kern="0" dirty="0"/>
          </a:p>
        </p:txBody>
      </p:sp>
      <p:pic>
        <p:nvPicPr>
          <p:cNvPr id="62468" name="Picture 4" descr="thumbnail">
            <a:extLst>
              <a:ext uri="{FF2B5EF4-FFF2-40B4-BE49-F238E27FC236}">
                <a16:creationId xmlns:a16="http://schemas.microsoft.com/office/drawing/2014/main" id="{2B2B4DA8-4DB1-DF67-EDFC-27905D31AC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703763"/>
            <a:ext cx="1928813"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B0845F7B-AAF0-3840-9DD9-43C22DA3360E}"/>
              </a:ext>
            </a:extLst>
          </p:cNvPr>
          <p:cNvSpPr>
            <a:spLocks noGrp="1" noChangeArrowheads="1"/>
          </p:cNvSpPr>
          <p:nvPr>
            <p:ph type="title"/>
          </p:nvPr>
        </p:nvSpPr>
        <p:spPr>
          <a:xfrm>
            <a:off x="1371600" y="152400"/>
            <a:ext cx="7313613" cy="701675"/>
          </a:xfrm>
        </p:spPr>
        <p:txBody>
          <a:bodyPr/>
          <a:lstStyle/>
          <a:p>
            <a:pPr eaLnBrk="1" fontAlgn="auto" hangingPunct="1">
              <a:spcAft>
                <a:spcPts val="0"/>
              </a:spcAft>
              <a:defRPr/>
            </a:pPr>
            <a:r>
              <a:rPr altLang="en-US" sz="3600" dirty="0"/>
              <a:t>Periodic Site Inspections…..</a:t>
            </a:r>
          </a:p>
        </p:txBody>
      </p:sp>
      <p:sp>
        <p:nvSpPr>
          <p:cNvPr id="5" name="Footer Placeholder 4">
            <a:extLst>
              <a:ext uri="{FF2B5EF4-FFF2-40B4-BE49-F238E27FC236}">
                <a16:creationId xmlns:a16="http://schemas.microsoft.com/office/drawing/2014/main" id="{EF26217B-55EB-8577-FEED-7538B988CE21}"/>
              </a:ext>
            </a:extLst>
          </p:cNvPr>
          <p:cNvSpPr>
            <a:spLocks noGrp="1"/>
          </p:cNvSpPr>
          <p:nvPr>
            <p:ph type="ftr" sz="quarter" idx="3"/>
          </p:nvPr>
        </p:nvSpPr>
        <p:spPr/>
        <p:txBody>
          <a:bodyPr/>
          <a:lstStyle/>
          <a:p>
            <a:r>
              <a:rPr lang="en-US" dirty="0" err="1"/>
              <a:t>tescometering.com</a:t>
            </a:r>
            <a:endParaRPr lang="en-US" dirty="0"/>
          </a:p>
        </p:txBody>
      </p:sp>
      <p:sp>
        <p:nvSpPr>
          <p:cNvPr id="3" name="Rectangle 2">
            <a:extLst>
              <a:ext uri="{FF2B5EF4-FFF2-40B4-BE49-F238E27FC236}">
                <a16:creationId xmlns:a16="http://schemas.microsoft.com/office/drawing/2014/main" id="{37FB7B05-091A-42A8-B4DB-B896BEF94F0F}"/>
              </a:ext>
            </a:extLst>
          </p:cNvPr>
          <p:cNvSpPr/>
          <p:nvPr/>
        </p:nvSpPr>
        <p:spPr>
          <a:xfrm>
            <a:off x="469900" y="1277938"/>
            <a:ext cx="4572000" cy="4524375"/>
          </a:xfrm>
          <a:prstGeom prst="rect">
            <a:avLst/>
          </a:prstGeom>
        </p:spPr>
        <p:txBody>
          <a:bodyPr>
            <a:spAutoFit/>
          </a:bodyPr>
          <a:lstStyle/>
          <a:p>
            <a:pPr algn="ctr" eaLnBrk="1" hangingPunct="1">
              <a:defRPr/>
            </a:pPr>
            <a:r>
              <a:rPr lang="en-US" altLang="en-US" b="1" u="sng" kern="0" dirty="0">
                <a:latin typeface="Arial" charset="0"/>
              </a:rPr>
              <a:t>….Can Discover or Prevent:</a:t>
            </a:r>
          </a:p>
          <a:p>
            <a:pPr marL="342900" indent="-342900" eaLnBrk="1" hangingPunct="1">
              <a:buFont typeface="Arial" panose="020B0604020202020204" pitchFamily="34" charset="0"/>
              <a:buChar char="•"/>
              <a:defRPr/>
            </a:pPr>
            <a:endParaRPr lang="en-US" altLang="en-US" kern="0" dirty="0">
              <a:latin typeface="Arial" charset="0"/>
            </a:endParaRPr>
          </a:p>
          <a:p>
            <a:pPr marL="342900" indent="-342900" eaLnBrk="1" hangingPunct="1">
              <a:buFont typeface="Arial" panose="020B0604020202020204" pitchFamily="34" charset="0"/>
              <a:buChar char="•"/>
              <a:defRPr/>
            </a:pPr>
            <a:r>
              <a:rPr lang="en-US" altLang="en-US" kern="0" dirty="0">
                <a:latin typeface="Arial" charset="0"/>
              </a:rPr>
              <a:t>Billing Errors</a:t>
            </a:r>
          </a:p>
          <a:p>
            <a:pPr marL="342900" indent="-342900" eaLnBrk="1" hangingPunct="1">
              <a:buFont typeface="Arial" panose="020B0604020202020204" pitchFamily="34" charset="0"/>
              <a:buChar char="•"/>
              <a:defRPr/>
            </a:pPr>
            <a:r>
              <a:rPr lang="en-US" altLang="en-US" kern="0" dirty="0">
                <a:latin typeface="Arial" charset="0"/>
              </a:rPr>
              <a:t>Bad Metering set-up</a:t>
            </a:r>
          </a:p>
          <a:p>
            <a:pPr marL="342900" indent="-342900" eaLnBrk="1" hangingPunct="1">
              <a:buFont typeface="Arial" panose="020B0604020202020204" pitchFamily="34" charset="0"/>
              <a:buChar char="•"/>
              <a:defRPr/>
            </a:pPr>
            <a:r>
              <a:rPr lang="en-US" altLang="en-US" kern="0" dirty="0">
                <a:latin typeface="Arial" charset="0"/>
              </a:rPr>
              <a:t>Detect Current Diversion</a:t>
            </a:r>
          </a:p>
          <a:p>
            <a:pPr marL="342900" indent="-342900" eaLnBrk="1" hangingPunct="1">
              <a:buFont typeface="Arial" panose="020B0604020202020204" pitchFamily="34" charset="0"/>
              <a:buChar char="•"/>
              <a:defRPr/>
            </a:pPr>
            <a:r>
              <a:rPr lang="en-US" altLang="en-US" kern="0" dirty="0">
                <a:latin typeface="Arial" charset="0"/>
              </a:rPr>
              <a:t>Identify Potential Safety Issues</a:t>
            </a:r>
          </a:p>
          <a:p>
            <a:pPr marL="342900" indent="-342900" eaLnBrk="1" hangingPunct="1">
              <a:buFont typeface="Arial" panose="020B0604020202020204" pitchFamily="34" charset="0"/>
              <a:buChar char="•"/>
              <a:defRPr/>
            </a:pPr>
            <a:r>
              <a:rPr lang="en-US" altLang="en-US" kern="0" dirty="0">
                <a:latin typeface="Arial" charset="0"/>
              </a:rPr>
              <a:t>Metering Issues (issues not </a:t>
            </a:r>
            <a:br>
              <a:rPr lang="en-US" altLang="en-US" kern="0" dirty="0">
                <a:latin typeface="Arial" charset="0"/>
              </a:rPr>
            </a:br>
            <a:r>
              <a:rPr lang="en-US" altLang="en-US" kern="0" dirty="0">
                <a:latin typeface="Arial" charset="0"/>
              </a:rPr>
              <a:t>related to meter accuracy)</a:t>
            </a:r>
          </a:p>
          <a:p>
            <a:pPr marL="342900" indent="-342900" eaLnBrk="1" hangingPunct="1">
              <a:buFont typeface="Arial" panose="020B0604020202020204" pitchFamily="34" charset="0"/>
              <a:buChar char="•"/>
              <a:defRPr/>
            </a:pPr>
            <a:r>
              <a:rPr lang="en-US" altLang="en-US" kern="0" dirty="0">
                <a:latin typeface="Arial" charset="0"/>
              </a:rPr>
              <a:t>AMR/AMI Communications </a:t>
            </a:r>
            <a:r>
              <a:rPr lang="en-US" altLang="en-US" dirty="0">
                <a:latin typeface="Arial" charset="0"/>
              </a:rPr>
              <a:t>Issues</a:t>
            </a:r>
          </a:p>
          <a:p>
            <a:pPr marL="342900" indent="-342900" eaLnBrk="1" hangingPunct="1">
              <a:buFont typeface="Arial" panose="020B0604020202020204" pitchFamily="34" charset="0"/>
              <a:buChar char="•"/>
              <a:defRPr/>
            </a:pPr>
            <a:r>
              <a:rPr lang="en-US" altLang="en-US" dirty="0">
                <a:latin typeface="Arial" charset="0"/>
              </a:rPr>
              <a:t>The need for Unscheduled Truck Rolls due to Undetected Field Related Issues</a:t>
            </a:r>
          </a:p>
          <a:p>
            <a:pPr marL="342900" indent="-342900" eaLnBrk="1" hangingPunct="1">
              <a:buFont typeface="Arial" panose="020B0604020202020204" pitchFamily="34" charset="0"/>
              <a:buChar char="•"/>
              <a:defRPr/>
            </a:pPr>
            <a:r>
              <a:rPr lang="en-US" altLang="en-US" dirty="0">
                <a:latin typeface="Arial" charset="0"/>
              </a:rPr>
              <a:t>Discrepancies between what is believed to be at a given site versus the actual setup and equipment at the site </a:t>
            </a:r>
          </a:p>
          <a:p>
            <a:pPr marL="342900" indent="-342900" eaLnBrk="1" hangingPunct="1">
              <a:buFont typeface="Arial" panose="020B0604020202020204" pitchFamily="34" charset="0"/>
              <a:buChar char="•"/>
              <a:defRPr/>
            </a:pPr>
            <a:endParaRPr lang="en-US" altLang="en-US" dirty="0">
              <a:latin typeface="Arial" charset="0"/>
            </a:endParaRPr>
          </a:p>
          <a:p>
            <a:pPr marL="342900" indent="-342900" eaLnBrk="1" hangingPunct="1">
              <a:buFont typeface="Arial" panose="020B0604020202020204" pitchFamily="34" charset="0"/>
              <a:buChar char="•"/>
              <a:defRPr/>
            </a:pPr>
            <a:endParaRPr lang="en-US" kern="0" dirty="0">
              <a:latin typeface="Arial" charset="0"/>
            </a:endParaRPr>
          </a:p>
        </p:txBody>
      </p:sp>
      <p:pic>
        <p:nvPicPr>
          <p:cNvPr id="63493" name="Picture 6">
            <a:extLst>
              <a:ext uri="{FF2B5EF4-FFF2-40B4-BE49-F238E27FC236}">
                <a16:creationId xmlns:a16="http://schemas.microsoft.com/office/drawing/2014/main" id="{A770C308-0364-6AC7-676F-8116B898F8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350" y="2286000"/>
            <a:ext cx="3344863" cy="250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1600200" y="206640"/>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Metering Safety</a:t>
            </a:r>
          </a:p>
        </p:txBody>
      </p:sp>
      <p:sp>
        <p:nvSpPr>
          <p:cNvPr id="3075" name="Rectangle 3"/>
          <p:cNvSpPr>
            <a:spLocks noGrp="1" noChangeArrowheads="1"/>
          </p:cNvSpPr>
          <p:nvPr>
            <p:ph idx="1"/>
          </p:nvPr>
        </p:nvSpPr>
        <p:spPr bwMode="auto">
          <a:xfrm>
            <a:off x="457200" y="1166019"/>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lnSpcReduction="10000"/>
          </a:bodyPr>
          <a:lstStyle/>
          <a:p>
            <a:pPr marL="0" indent="0">
              <a:buNone/>
            </a:pPr>
            <a:r>
              <a:rPr lang="en-US" sz="2600" b="1" u="sng" dirty="0">
                <a:solidFill>
                  <a:srgbClr val="C00000"/>
                </a:solidFill>
                <a:latin typeface="Arial" panose="020B0604020202020204" pitchFamily="34" charset="0"/>
                <a:cs typeface="Arial" panose="020B0604020202020204" pitchFamily="34" charset="0"/>
              </a:rPr>
              <a:t>Fatal Electrical Injuries</a:t>
            </a:r>
            <a:endParaRPr lang="en-US" sz="2600" dirty="0">
              <a:solidFill>
                <a:srgbClr val="C00000"/>
              </a:solidFill>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600" dirty="0">
                <a:latin typeface="Arial" panose="020B0604020202020204" pitchFamily="34" charset="0"/>
                <a:cs typeface="Arial" panose="020B0604020202020204" pitchFamily="34" charset="0"/>
              </a:rPr>
              <a:t>In 2019, there was one electrical fatality for every 33 fatalities from all causes. The long-term trend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has declined from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electrical fatality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for each 23 fatalities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from all causes in 2003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to the 2019 level of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one in 33.</a:t>
            </a:r>
          </a:p>
        </p:txBody>
      </p:sp>
      <p:sp>
        <p:nvSpPr>
          <p:cNvPr id="2" name="Footer Placeholder 1">
            <a:extLst>
              <a:ext uri="{FF2B5EF4-FFF2-40B4-BE49-F238E27FC236}">
                <a16:creationId xmlns:a16="http://schemas.microsoft.com/office/drawing/2014/main" id="{C4B84F56-3655-F98F-BEA8-89C93444A9FC}"/>
              </a:ext>
            </a:extLst>
          </p:cNvPr>
          <p:cNvSpPr>
            <a:spLocks noGrp="1"/>
          </p:cNvSpPr>
          <p:nvPr>
            <p:ph type="ftr" sz="quarter" idx="3"/>
          </p:nvPr>
        </p:nvSpPr>
        <p:spPr/>
        <p:txBody>
          <a:bodyPr/>
          <a:lstStyle/>
          <a:p>
            <a:r>
              <a:rPr lang="en-US"/>
              <a:t>tescometering.com</a:t>
            </a:r>
            <a:endParaRPr lang="en-US" dirty="0"/>
          </a:p>
        </p:txBody>
      </p:sp>
      <p:pic>
        <p:nvPicPr>
          <p:cNvPr id="1026" name="Picture 2" descr="The Top 6 Reasons Your Outlets Are Sparking">
            <a:extLst>
              <a:ext uri="{FF2B5EF4-FFF2-40B4-BE49-F238E27FC236}">
                <a16:creationId xmlns:a16="http://schemas.microsoft.com/office/drawing/2014/main" id="{D8DD4FFB-2FA4-A498-CB4B-D6788327C0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1109" y="3506049"/>
            <a:ext cx="4514850" cy="250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4524"/>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TESCO Template 2024_FINAL</Template>
  <TotalTime>6446</TotalTime>
  <Words>2080</Words>
  <Application>Microsoft Office PowerPoint</Application>
  <PresentationFormat>On-screen Show (4:3)</PresentationFormat>
  <Paragraphs>219</Paragraphs>
  <Slides>30</Slides>
  <Notes>5</Notes>
  <HiddenSlides>0</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AvantGarde</vt:lpstr>
      <vt:lpstr>Calibri</vt:lpstr>
      <vt:lpstr>Arial</vt:lpstr>
      <vt:lpstr>Times New Roman</vt:lpstr>
      <vt:lpstr>TESCO Template</vt:lpstr>
      <vt:lpstr>Chart</vt:lpstr>
      <vt:lpstr>Site Inspections</vt:lpstr>
      <vt:lpstr>Site Verification: Why should we invest our limited meter service resources here</vt:lpstr>
      <vt:lpstr>Potential list of tasks to be completed during a Site Verification of a Transformer Rated Metering Site</vt:lpstr>
      <vt:lpstr>PowerPoint Presentation</vt:lpstr>
      <vt:lpstr>Site Verification Checklist (cont)</vt:lpstr>
      <vt:lpstr>Site Verification Checklist (cont)</vt:lpstr>
      <vt:lpstr>Site Verification Checklist (cont)</vt:lpstr>
      <vt:lpstr>Periodic Site Inspections…..</vt:lpstr>
      <vt:lpstr>Metering Safety</vt:lpstr>
      <vt:lpstr>Does Age Matter – Or Experience?</vt:lpstr>
      <vt:lpstr>Non-Fatal Electrical Injuries</vt:lpstr>
      <vt:lpstr>How Dangerous is Metering? </vt:lpstr>
      <vt:lpstr>PowerPoint Presentation</vt:lpstr>
      <vt:lpstr>Safety First -  PPE </vt:lpstr>
      <vt:lpstr>Arc Flash</vt:lpstr>
      <vt:lpstr>Covering the Basics</vt:lpstr>
      <vt:lpstr>More of the Basics</vt:lpstr>
      <vt:lpstr>How Bad Can Things Get?</vt:lpstr>
      <vt:lpstr>Field Audits, Trouble Shooting and Testing </vt:lpstr>
      <vt:lpstr>PowerPoint Presentation</vt:lpstr>
      <vt:lpstr>Field Audits, Trouble Shooting and Testing 3 </vt:lpstr>
      <vt:lpstr>Once the box is Open Issues to Look For</vt:lpstr>
      <vt:lpstr>Backfeed, Ground Fault and  other Issues to Look For</vt:lpstr>
      <vt:lpstr>Tools</vt:lpstr>
      <vt:lpstr>PowerPoint Presentation</vt:lpstr>
      <vt:lpstr>Summary</vt:lpstr>
      <vt:lpstr>Around the room</vt:lpstr>
      <vt:lpstr>Most Importantly…</vt:lpstr>
      <vt:lpstr>              Questions and Discussion  </vt:lpstr>
      <vt:lpstr>Tesco hospitality suite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Ujjay Brawley</cp:lastModifiedBy>
  <cp:revision>115</cp:revision>
  <cp:lastPrinted>2004-05-03T19:12:21Z</cp:lastPrinted>
  <dcterms:created xsi:type="dcterms:W3CDTF">2004-03-09T01:40:14Z</dcterms:created>
  <dcterms:modified xsi:type="dcterms:W3CDTF">2024-06-14T20:01:22Z</dcterms:modified>
</cp:coreProperties>
</file>