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5"/>
  </p:notesMasterIdLst>
  <p:handoutMasterIdLst>
    <p:handoutMasterId r:id="rId56"/>
  </p:handoutMasterIdLst>
  <p:sldIdLst>
    <p:sldId id="378" r:id="rId2"/>
    <p:sldId id="329" r:id="rId3"/>
    <p:sldId id="428" r:id="rId4"/>
    <p:sldId id="484" r:id="rId5"/>
    <p:sldId id="464" r:id="rId6"/>
    <p:sldId id="467" r:id="rId7"/>
    <p:sldId id="451" r:id="rId8"/>
    <p:sldId id="411" r:id="rId9"/>
    <p:sldId id="468" r:id="rId10"/>
    <p:sldId id="495" r:id="rId11"/>
    <p:sldId id="437" r:id="rId12"/>
    <p:sldId id="440" r:id="rId13"/>
    <p:sldId id="441" r:id="rId14"/>
    <p:sldId id="500" r:id="rId15"/>
    <p:sldId id="474" r:id="rId16"/>
    <p:sldId id="475" r:id="rId17"/>
    <p:sldId id="501" r:id="rId18"/>
    <p:sldId id="479" r:id="rId19"/>
    <p:sldId id="476" r:id="rId20"/>
    <p:sldId id="477" r:id="rId21"/>
    <p:sldId id="450" r:id="rId22"/>
    <p:sldId id="496" r:id="rId23"/>
    <p:sldId id="405" r:id="rId24"/>
    <p:sldId id="442" r:id="rId25"/>
    <p:sldId id="471" r:id="rId26"/>
    <p:sldId id="492" r:id="rId27"/>
    <p:sldId id="472" r:id="rId28"/>
    <p:sldId id="361" r:id="rId29"/>
    <p:sldId id="470" r:id="rId30"/>
    <p:sldId id="408" r:id="rId31"/>
    <p:sldId id="406" r:id="rId32"/>
    <p:sldId id="448" r:id="rId33"/>
    <p:sldId id="461" r:id="rId34"/>
    <p:sldId id="497" r:id="rId35"/>
    <p:sldId id="443" r:id="rId36"/>
    <p:sldId id="480" r:id="rId37"/>
    <p:sldId id="481" r:id="rId38"/>
    <p:sldId id="498" r:id="rId39"/>
    <p:sldId id="360" r:id="rId40"/>
    <p:sldId id="277" r:id="rId41"/>
    <p:sldId id="457" r:id="rId42"/>
    <p:sldId id="279" r:id="rId43"/>
    <p:sldId id="278" r:id="rId44"/>
    <p:sldId id="371" r:id="rId45"/>
    <p:sldId id="345" r:id="rId46"/>
    <p:sldId id="499" r:id="rId47"/>
    <p:sldId id="483" r:id="rId48"/>
    <p:sldId id="482" r:id="rId49"/>
    <p:sldId id="453" r:id="rId50"/>
    <p:sldId id="494" r:id="rId51"/>
    <p:sldId id="493" r:id="rId52"/>
    <p:sldId id="354" r:id="rId53"/>
    <p:sldId id="502" r:id="rId5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2" autoAdjust="0"/>
    <p:restoredTop sz="94694" autoAdjust="0"/>
  </p:normalViewPr>
  <p:slideViewPr>
    <p:cSldViewPr>
      <p:cViewPr varScale="1">
        <p:scale>
          <a:sx n="106" d="100"/>
          <a:sy n="106" d="100"/>
        </p:scale>
        <p:origin x="17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340"/>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6/14/2024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6/14/2024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52</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78492" y="3509965"/>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red and black logo&#10;&#10;Description automatically generated">
            <a:extLst>
              <a:ext uri="{FF2B5EF4-FFF2-40B4-BE49-F238E27FC236}">
                <a16:creationId xmlns:a16="http://schemas.microsoft.com/office/drawing/2014/main" id="{6E3EB278-4700-7289-F26D-5F94CB1F9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1909813479"/>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6664318"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dirty="0"/>
              <a:t>Click to edit Master title style</a:t>
            </a:r>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979" y="259192"/>
            <a:ext cx="2327325" cy="1422015"/>
          </a:xfrm>
          <a:prstGeom prst="rect">
            <a:avLst/>
          </a:prstGeom>
        </p:spPr>
      </p:pic>
    </p:spTree>
    <p:extLst>
      <p:ext uri="{BB962C8B-B14F-4D97-AF65-F5344CB8AC3E}">
        <p14:creationId xmlns:p14="http://schemas.microsoft.com/office/powerpoint/2010/main" val="3906330011"/>
      </p:ext>
    </p:extLst>
  </p:cSld>
  <p:clrMapOvr>
    <a:masterClrMapping/>
  </p:clrMapOvr>
  <p:extLst>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8082494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39916753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7592" y="329991"/>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79374425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6"/>
            <a:ext cx="722128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322260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99647408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8451920"/>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530479356"/>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154355253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759711"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red and black logo&#10;&#10;Description automatically generated">
            <a:extLst>
              <a:ext uri="{FF2B5EF4-FFF2-40B4-BE49-F238E27FC236}">
                <a16:creationId xmlns:a16="http://schemas.microsoft.com/office/drawing/2014/main" id="{AE2CF0B3-A287-11F2-1C2C-62AAA79364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804" y="145687"/>
            <a:ext cx="1135196" cy="692513"/>
          </a:xfrm>
          <a:prstGeom prst="rect">
            <a:avLst/>
          </a:prstGeom>
        </p:spPr>
      </p:pic>
    </p:spTree>
    <p:extLst>
      <p:ext uri="{BB962C8B-B14F-4D97-AF65-F5344CB8AC3E}">
        <p14:creationId xmlns:p14="http://schemas.microsoft.com/office/powerpoint/2010/main" val="22824626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73" r:id="rId11"/>
  </p:sldLayoutIdLst>
  <p:hf hdr="0" dt="0"/>
  <p:txStyles>
    <p:titleStyle>
      <a:lvl1pPr algn="r"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p:txBody>
          <a:bodyPr>
            <a:normAutofit fontScale="90000"/>
          </a:bodyPr>
          <a:lstStyle/>
          <a:p>
            <a:r>
              <a:rPr lang="en-US" sz="6600" dirty="0">
                <a:latin typeface="+mj-lt"/>
                <a:cs typeface="Arial" panose="020B0604020202020204" pitchFamily="34" charset="0"/>
              </a:rPr>
              <a:t>Status of EV’s </a:t>
            </a:r>
            <a:br>
              <a:rPr lang="en-US" sz="6600" dirty="0">
                <a:latin typeface="+mj-lt"/>
                <a:cs typeface="Arial" panose="020B0604020202020204" pitchFamily="34" charset="0"/>
              </a:rPr>
            </a:br>
            <a:r>
              <a:rPr lang="en-US" sz="6600" dirty="0">
                <a:latin typeface="+mj-lt"/>
                <a:cs typeface="Arial" panose="020B0604020202020204" pitchFamily="34" charset="0"/>
              </a:rPr>
              <a:t>2024</a:t>
            </a:r>
          </a:p>
        </p:txBody>
      </p:sp>
      <p:sp>
        <p:nvSpPr>
          <p:cNvPr id="14" name="Text Box 10">
            <a:extLst>
              <a:ext uri="{FF2B5EF4-FFF2-40B4-BE49-F238E27FC236}">
                <a16:creationId xmlns:a16="http://schemas.microsoft.com/office/drawing/2014/main" id="{392C6A76-391B-AC03-05A8-F56CE6B297D2}"/>
              </a:ext>
            </a:extLst>
          </p:cNvPr>
          <p:cNvSpPr txBox="1">
            <a:spLocks noChangeArrowheads="1"/>
          </p:cNvSpPr>
          <p:nvPr/>
        </p:nvSpPr>
        <p:spPr bwMode="auto">
          <a:xfrm>
            <a:off x="609600" y="4419600"/>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rgbClr val="C00000"/>
                </a:solidFill>
              </a:rPr>
              <a:t>Prepared by Tom Lawton, TESCO</a:t>
            </a:r>
          </a:p>
          <a:p>
            <a:pPr algn="r">
              <a:spcBef>
                <a:spcPct val="0"/>
              </a:spcBef>
              <a:buNone/>
            </a:pPr>
            <a:r>
              <a:rPr lang="en-US" altLang="en-US" sz="1600" dirty="0">
                <a:solidFill>
                  <a:srgbClr val="C00000"/>
                </a:solidFill>
                <a:latin typeface="Arial"/>
                <a:cs typeface="Arial"/>
              </a:rPr>
              <a:t>TESCO Metering</a:t>
            </a:r>
            <a:endParaRPr lang="en-US" dirty="0"/>
          </a:p>
          <a:p>
            <a:pPr algn="r" eaLnBrk="1" hangingPunct="1">
              <a:spcBef>
                <a:spcPct val="0"/>
              </a:spcBef>
              <a:buFontTx/>
              <a:buNone/>
            </a:pPr>
            <a:endParaRPr lang="en-US" altLang="en-US" sz="2400" dirty="0">
              <a:solidFill>
                <a:srgbClr val="C00000"/>
              </a:solidFill>
            </a:endParaRPr>
          </a:p>
          <a:p>
            <a:pPr algn="r" eaLnBrk="1" hangingPunct="1">
              <a:spcBef>
                <a:spcPct val="0"/>
              </a:spcBef>
              <a:spcAft>
                <a:spcPts val="0"/>
              </a:spcAft>
              <a:buFontTx/>
              <a:buNone/>
            </a:pPr>
            <a:r>
              <a:rPr lang="en-US" altLang="en-US" sz="1600" i="1" dirty="0">
                <a:solidFill>
                  <a:srgbClr val="C00000"/>
                </a:solidFill>
                <a:latin typeface="Arial"/>
                <a:cs typeface="Arial"/>
              </a:rPr>
              <a:t> North Carolina Meter School</a:t>
            </a:r>
          </a:p>
          <a:p>
            <a:pPr algn="r">
              <a:spcBef>
                <a:spcPct val="0"/>
              </a:spcBef>
              <a:buNone/>
            </a:pPr>
            <a:r>
              <a:rPr lang="en-US" altLang="en-US" sz="1600" i="1" dirty="0">
                <a:solidFill>
                  <a:srgbClr val="C00000"/>
                </a:solidFill>
                <a:latin typeface="Arial"/>
                <a:cs typeface="Arial"/>
              </a:rPr>
              <a:t>Combined Session</a:t>
            </a:r>
          </a:p>
          <a:p>
            <a:pPr algn="r" eaLnBrk="1" hangingPunct="1">
              <a:spcBef>
                <a:spcPct val="0"/>
              </a:spcBef>
              <a:buNone/>
            </a:pPr>
            <a:r>
              <a:rPr lang="en-US" altLang="en-US" sz="1600" i="1" dirty="0">
                <a:solidFill>
                  <a:srgbClr val="C00000"/>
                </a:solidFill>
                <a:latin typeface="Arial"/>
                <a:cs typeface="Arial"/>
              </a:rPr>
              <a:t>Thursday, June 13, 2024 </a:t>
            </a:r>
            <a:endParaRPr lang="en-US" altLang="en-US" sz="1600" i="1" dirty="0">
              <a:solidFill>
                <a:srgbClr val="C00000"/>
              </a:solidFill>
              <a:cs typeface="Arial"/>
            </a:endParaRPr>
          </a:p>
          <a:p>
            <a:pPr algn="r" eaLnBrk="1" hangingPunct="1">
              <a:spcBef>
                <a:spcPct val="0"/>
              </a:spcBef>
              <a:spcAft>
                <a:spcPts val="0"/>
              </a:spcAft>
              <a:buFontTx/>
              <a:buNone/>
            </a:pPr>
            <a:r>
              <a:rPr lang="en-US" altLang="en-US" sz="1600" i="1" dirty="0">
                <a:solidFill>
                  <a:srgbClr val="C00000"/>
                </a:solidFill>
              </a:rPr>
              <a:t>8:45 AM</a:t>
            </a:r>
          </a:p>
        </p:txBody>
      </p:sp>
      <p:pic>
        <p:nvPicPr>
          <p:cNvPr id="15" name="Picture 2" descr="North Carolina Electric Meter School and Conference Logo">
            <a:extLst>
              <a:ext uri="{FF2B5EF4-FFF2-40B4-BE49-F238E27FC236}">
                <a16:creationId xmlns:a16="http://schemas.microsoft.com/office/drawing/2014/main" id="{7012AF48-F87F-6148-AD02-2BEC36D33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029200"/>
            <a:ext cx="1080429" cy="108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88300" y="1484740"/>
            <a:ext cx="6967400" cy="48418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dirty="0">
                <a:solidFill>
                  <a:srgbClr val="000000"/>
                </a:solidFill>
                <a:effectLst/>
              </a:rPr>
              <a:t>Where is the Market Going? Upwards – in a big way</a:t>
            </a: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sp>
        <p:nvSpPr>
          <p:cNvPr id="12" name="TextBox 11">
            <a:extLst>
              <a:ext uri="{FF2B5EF4-FFF2-40B4-BE49-F238E27FC236}">
                <a16:creationId xmlns:a16="http://schemas.microsoft.com/office/drawing/2014/main" id="{3DE99272-A4C2-45C6-9C90-440AE83D9305}"/>
              </a:ext>
            </a:extLst>
          </p:cNvPr>
          <p:cNvSpPr txBox="1"/>
          <p:nvPr/>
        </p:nvSpPr>
        <p:spPr>
          <a:xfrm>
            <a:off x="3714750" y="5805030"/>
            <a:ext cx="4164923" cy="261610"/>
          </a:xfrm>
          <a:prstGeom prst="rect">
            <a:avLst/>
          </a:prstGeom>
          <a:noFill/>
        </p:spPr>
        <p:txBody>
          <a:bodyPr wrap="none" rtlCol="0">
            <a:spAutoFit/>
          </a:bodyPr>
          <a:lstStyle/>
          <a:p>
            <a:r>
              <a:rPr lang="en-US" sz="1100" i="1" dirty="0"/>
              <a:t>Source:  ELECTRIFIED LIGHT-VEHICLE SALES REPORT Q4 2022 kbb.com</a:t>
            </a:r>
          </a:p>
        </p:txBody>
      </p:sp>
      <p:pic>
        <p:nvPicPr>
          <p:cNvPr id="5" name="Picture 4">
            <a:extLst>
              <a:ext uri="{FF2B5EF4-FFF2-40B4-BE49-F238E27FC236}">
                <a16:creationId xmlns:a16="http://schemas.microsoft.com/office/drawing/2014/main" id="{6CDAF87E-A5CD-8D5C-80E5-FEBC69D33A8C}"/>
              </a:ext>
            </a:extLst>
          </p:cNvPr>
          <p:cNvPicPr>
            <a:picLocks noChangeAspect="1"/>
          </p:cNvPicPr>
          <p:nvPr/>
        </p:nvPicPr>
        <p:blipFill>
          <a:blip r:embed="rId2"/>
          <a:stretch>
            <a:fillRect/>
          </a:stretch>
        </p:blipFill>
        <p:spPr>
          <a:xfrm>
            <a:off x="1319188" y="1081070"/>
            <a:ext cx="6505623" cy="4695859"/>
          </a:xfrm>
          <a:prstGeom prst="rect">
            <a:avLst/>
          </a:prstGeom>
        </p:spPr>
      </p:pic>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CD9-6D94-A9CC-3110-826860DC6EEF}"/>
              </a:ext>
            </a:extLst>
          </p:cNvPr>
          <p:cNvSpPr>
            <a:spLocks noGrp="1"/>
          </p:cNvSpPr>
          <p:nvPr>
            <p:ph type="title"/>
          </p:nvPr>
        </p:nvSpPr>
        <p:spPr/>
        <p:txBody>
          <a:bodyPr/>
          <a:lstStyle/>
          <a:p>
            <a:r>
              <a:rPr lang="en-US" dirty="0"/>
              <a:t>EV Continues to Boom</a:t>
            </a:r>
          </a:p>
        </p:txBody>
      </p:sp>
      <p:sp>
        <p:nvSpPr>
          <p:cNvPr id="3" name="Content Placeholder 2">
            <a:extLst>
              <a:ext uri="{FF2B5EF4-FFF2-40B4-BE49-F238E27FC236}">
                <a16:creationId xmlns:a16="http://schemas.microsoft.com/office/drawing/2014/main" id="{37ADB534-8B56-FB49-9604-4AD0938B7063}"/>
              </a:ext>
            </a:extLst>
          </p:cNvPr>
          <p:cNvSpPr>
            <a:spLocks noGrp="1"/>
          </p:cNvSpPr>
          <p:nvPr>
            <p:ph idx="1"/>
          </p:nvPr>
        </p:nvSpPr>
        <p:spPr/>
        <p:txBody>
          <a:bodyPr/>
          <a:lstStyle/>
          <a:p>
            <a:pPr algn="l" fontAlgn="base"/>
            <a:r>
              <a:rPr lang="en-US" b="0" i="0" dirty="0">
                <a:effectLst/>
                <a:latin typeface="Helvetica" panose="020B0604020202020204" pitchFamily="34" charset="0"/>
              </a:rPr>
              <a:t>Sales for light duty vehicles down YoY for 2022</a:t>
            </a:r>
          </a:p>
          <a:p>
            <a:pPr algn="l" fontAlgn="base"/>
            <a:r>
              <a:rPr lang="en-US" b="0" i="0" dirty="0">
                <a:effectLst/>
                <a:latin typeface="Helvetica" panose="020B0604020202020204" pitchFamily="34" charset="0"/>
              </a:rPr>
              <a:t>EV sales increased by 65%</a:t>
            </a:r>
          </a:p>
          <a:p>
            <a:pPr algn="l" fontAlgn="base"/>
            <a:r>
              <a:rPr lang="en-US" b="1" i="0" dirty="0">
                <a:effectLst/>
                <a:latin typeface="Helvetica" panose="020B0604020202020204" pitchFamily="34" charset="0"/>
              </a:rPr>
              <a:t>EVs accounted for </a:t>
            </a:r>
            <a:r>
              <a:rPr lang="en-US" b="1" i="0" dirty="0">
                <a:solidFill>
                  <a:schemeClr val="accent1"/>
                </a:solidFill>
                <a:effectLst/>
                <a:latin typeface="Helvetica" panose="020B0604020202020204" pitchFamily="34" charset="0"/>
              </a:rPr>
              <a:t>5.8</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of all new cars sold in the US in 2022, an increase from </a:t>
            </a:r>
            <a:r>
              <a:rPr lang="en-US" b="1" i="0" dirty="0">
                <a:solidFill>
                  <a:schemeClr val="accent1"/>
                </a:solidFill>
                <a:effectLst/>
                <a:latin typeface="Helvetica" panose="020B0604020202020204" pitchFamily="34" charset="0"/>
              </a:rPr>
              <a:t>3.1</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the year before</a:t>
            </a:r>
          </a:p>
          <a:p>
            <a:endParaRPr lang="en-US" dirty="0"/>
          </a:p>
          <a:p>
            <a:endParaRPr lang="en-US" dirty="0"/>
          </a:p>
          <a:p>
            <a:endParaRPr lang="en-US" dirty="0"/>
          </a:p>
          <a:p>
            <a:endParaRPr lang="en-US" dirty="0"/>
          </a:p>
          <a:p>
            <a:pPr marL="0" indent="0" algn="r">
              <a:buNone/>
            </a:pPr>
            <a:r>
              <a:rPr lang="en-US" sz="1100" i="1" dirty="0"/>
              <a:t>Motor Intelligence, InsideEvs.com</a:t>
            </a:r>
          </a:p>
        </p:txBody>
      </p:sp>
      <p:sp>
        <p:nvSpPr>
          <p:cNvPr id="4" name="Footer Placeholder 3">
            <a:extLst>
              <a:ext uri="{FF2B5EF4-FFF2-40B4-BE49-F238E27FC236}">
                <a16:creationId xmlns:a16="http://schemas.microsoft.com/office/drawing/2014/main" id="{38B92917-01D3-582D-ADE8-9DDCB55E187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0D817FF2-E2DF-5361-F8DD-AC5A95C77DFC}"/>
              </a:ext>
            </a:extLst>
          </p:cNvPr>
          <p:cNvSpPr>
            <a:spLocks noGrp="1"/>
          </p:cNvSpPr>
          <p:nvPr>
            <p:ph type="sldNum" sz="quarter" idx="4"/>
          </p:nvPr>
        </p:nvSpPr>
        <p:spPr/>
        <p:txBody>
          <a:bodyPr/>
          <a:lstStyle/>
          <a:p>
            <a:fld id="{BA9ABCF8-B696-4AAE-AEF6-910B77DD8B89}" type="slidenum">
              <a:rPr lang="en-US" smtClean="0"/>
              <a:t>14</a:t>
            </a:fld>
            <a:endParaRPr lang="en-US" dirty="0"/>
          </a:p>
        </p:txBody>
      </p:sp>
      <p:pic>
        <p:nvPicPr>
          <p:cNvPr id="1026" name="Picture 2" descr="Positive Business Graph - Free Stock Images &amp; Photos - 25505680 |  StockFreeImages.com">
            <a:extLst>
              <a:ext uri="{FF2B5EF4-FFF2-40B4-BE49-F238E27FC236}">
                <a16:creationId xmlns:a16="http://schemas.microsoft.com/office/drawing/2014/main" id="{E5839E4A-F9B2-1142-F38C-F670E8059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17" r="12985" b="5267"/>
          <a:stretch/>
        </p:blipFill>
        <p:spPr bwMode="auto">
          <a:xfrm>
            <a:off x="2600325" y="3486101"/>
            <a:ext cx="38766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7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a:xfrm>
            <a:off x="1219201" y="152400"/>
            <a:ext cx="7545858" cy="679832"/>
          </a:xfrm>
        </p:spPr>
        <p:txBody>
          <a:bodyPr/>
          <a:lstStyle/>
          <a:p>
            <a:r>
              <a:rPr lang="en-US" sz="32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15</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804983"/>
          </a:xfrm>
        </p:spPr>
        <p:txBody>
          <a:bodyPr>
            <a:normAutofit/>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16</a:t>
            </a:fld>
            <a:endParaRPr lang="en-US" dirty="0"/>
          </a:p>
        </p:txBody>
      </p:sp>
      <p:pic>
        <p:nvPicPr>
          <p:cNvPr id="5122" name="Picture 2" descr="750+ Distance Pictures [HD] | Download Free Images &amp; Stock Photos on  Unsplash">
            <a:extLst>
              <a:ext uri="{FF2B5EF4-FFF2-40B4-BE49-F238E27FC236}">
                <a16:creationId xmlns:a16="http://schemas.microsoft.com/office/drawing/2014/main" id="{F447D48E-FE17-131A-518A-F9532AEFCB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4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728783"/>
          </a:xfrm>
        </p:spPr>
        <p:txBody>
          <a:bodyPr>
            <a:normAutofit/>
          </a:bodyPr>
          <a:lstStyle/>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pic>
        <p:nvPicPr>
          <p:cNvPr id="6" name="Picture 2" descr="750+ Distance Pictures [HD] | Download Free Images &amp; Stock Photos on  Unsplash">
            <a:extLst>
              <a:ext uri="{FF2B5EF4-FFF2-40B4-BE49-F238E27FC236}">
                <a16:creationId xmlns:a16="http://schemas.microsoft.com/office/drawing/2014/main" id="{ED52A7E9-F5BC-C56E-8257-A144F8EF79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7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381000" y="1143000"/>
            <a:ext cx="7722870" cy="3473247"/>
          </a:xfrm>
        </p:spPr>
        <p:txBody>
          <a:bodyPr>
            <a:normAutofit fontScale="92500"/>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pic>
        <p:nvPicPr>
          <p:cNvPr id="6146" name="Picture 2" descr="What's the Difference Between Level 3 Charging, DC Fast Charging, and  Superchargers?">
            <a:extLst>
              <a:ext uri="{FF2B5EF4-FFF2-40B4-BE49-F238E27FC236}">
                <a16:creationId xmlns:a16="http://schemas.microsoft.com/office/drawing/2014/main" id="{4F36001B-1776-87D0-8296-35DF2BF4B8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710" y="4512609"/>
            <a:ext cx="3438579" cy="185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1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415290" y="1295400"/>
            <a:ext cx="8349768" cy="4842433"/>
          </a:xfrm>
        </p:spPr>
        <p:txBody>
          <a:bodyPr>
            <a:normAutofit/>
          </a:bodyPr>
          <a:lstStyle/>
          <a:p>
            <a:r>
              <a:rPr lang="en-US" sz="2400" dirty="0"/>
              <a:t>Charging even 90% of a 90kwh battery at home for $0.12/kwh is $9.72 and typically will take you 240 miles under typical circumstances for a cost of $0.04/mile.  </a:t>
            </a:r>
          </a:p>
          <a:p>
            <a:r>
              <a:rPr lang="en-US" sz="2400" dirty="0"/>
              <a:t>Assuming you consumed 30 mpg, at a gas price of $2.00/gallon this is a $16.00 fill up and took an extra 10 to 15 minutes out of your life.  If you have waited in line at COSTCO you may have spent more tune than that</a:t>
            </a:r>
          </a:p>
          <a:p>
            <a:r>
              <a:rPr lang="en-US" sz="2400" dirty="0"/>
              <a:t>At $4.00/gallon this is a $32 gallon fill up and at $6.00 per gallon this is a $48 gallon fill up.</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pic>
        <p:nvPicPr>
          <p:cNvPr id="8194" name="Picture 2" descr="The importance of measuring your distribution costs • berner+becker •  revenue management">
            <a:extLst>
              <a:ext uri="{FF2B5EF4-FFF2-40B4-BE49-F238E27FC236}">
                <a16:creationId xmlns:a16="http://schemas.microsoft.com/office/drawing/2014/main" id="{8CB09D34-3908-D8EB-7A6E-F3C9A2315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98" y="4637915"/>
            <a:ext cx="3632252" cy="207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84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8136408" cy="3033583"/>
          </a:xfrm>
        </p:spPr>
        <p:txBody>
          <a:bodyPr>
            <a:normAutofit fontScale="85000" lnSpcReduction="10000"/>
          </a:bodyPr>
          <a:lstStyle/>
          <a:p>
            <a:r>
              <a:rPr lang="en-US" dirty="0"/>
              <a:t>Small wonder that electric vehicles took off in the rest of the world faster than the US.  Gas is significantly more expensive and the distances traveled are typically much less.</a:t>
            </a:r>
          </a:p>
          <a:p>
            <a:r>
              <a:rPr lang="en-US" dirty="0"/>
              <a:t>On 2/28/22 the average price per gallon in the US was $2.61, in Paris the same gallon of gas was $8.37 or 3.21 times more expensive.  </a:t>
            </a:r>
          </a:p>
          <a:p>
            <a:r>
              <a:rPr lang="en-US" dirty="0"/>
              <a:t>Electricity, on the other hand, is roughly only 1.5 times more expensive, making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20</a:t>
            </a:fld>
            <a:endParaRPr lang="en-US" dirty="0"/>
          </a:p>
        </p:txBody>
      </p:sp>
      <p:pic>
        <p:nvPicPr>
          <p:cNvPr id="9218" name="Picture 2" descr="The brave new world of 2021">
            <a:extLst>
              <a:ext uri="{FF2B5EF4-FFF2-40B4-BE49-F238E27FC236}">
                <a16:creationId xmlns:a16="http://schemas.microsoft.com/office/drawing/2014/main" id="{0A252611-FA10-6962-0E22-7F99A78F42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58920"/>
            <a:ext cx="3200400" cy="20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33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21</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3183408" y="1531415"/>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22" y="1550465"/>
            <a:ext cx="2747624" cy="89930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13918"/>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22</a:t>
            </a:fld>
            <a:endParaRPr lang="en-US" dirty="0"/>
          </a:p>
        </p:txBody>
      </p:sp>
      <p:pic>
        <p:nvPicPr>
          <p:cNvPr id="7" name="Picture 6" descr="North Carolina Electric Meter School and Conference Logo">
            <a:extLst>
              <a:ext uri="{FF2B5EF4-FFF2-40B4-BE49-F238E27FC236}">
                <a16:creationId xmlns:a16="http://schemas.microsoft.com/office/drawing/2014/main" id="{51E4A15E-138E-69DB-ACAC-01FE40C0B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729"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795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1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i="1" dirty="0"/>
              <a:t>Except at the high end of the Level 3 chargers – A 90 kwh batter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23</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3" y="1022566"/>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a:xfrm>
            <a:off x="628650" y="1195444"/>
            <a:ext cx="7886700" cy="4842433"/>
          </a:xfrm>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December 31, 2021:</a:t>
            </a:r>
          </a:p>
          <a:p>
            <a:pPr lvl="1"/>
            <a:r>
              <a:rPr lang="en-US" dirty="0"/>
              <a:t>AC Level 1                                                           </a:t>
            </a:r>
          </a:p>
          <a:p>
            <a:pPr lvl="1"/>
            <a:r>
              <a:rPr lang="en-US" dirty="0"/>
              <a:t>AC Level 2</a:t>
            </a:r>
          </a:p>
          <a:p>
            <a:pPr lvl="1"/>
            <a:r>
              <a:rPr lang="en-US" dirty="0"/>
              <a:t>Level 3 (DC Fast Charger/Superchargers)		</a:t>
            </a:r>
          </a:p>
          <a:p>
            <a:pPr marL="457200" lvl="1" indent="0" algn="r">
              <a:buNone/>
            </a:pPr>
            <a:r>
              <a:rPr lang="en-US" sz="1800" i="1" dirty="0"/>
              <a:t>NOTE: As a point of reference, for TESLA Superchargers there </a:t>
            </a:r>
            <a:br>
              <a:rPr lang="en-US" sz="1800" i="1" dirty="0"/>
            </a:br>
            <a:r>
              <a:rPr lang="en-US" sz="1800" i="1" dirty="0"/>
              <a:t>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454 locations</a:t>
            </a:r>
          </a:p>
          <a:p>
            <a:pPr algn="r"/>
            <a:r>
              <a:rPr lang="en-US" sz="2400" dirty="0"/>
              <a:t>46,781 locations</a:t>
            </a:r>
          </a:p>
          <a:p>
            <a:pPr algn="r"/>
            <a:r>
              <a:rPr lang="en-US" sz="2400" dirty="0"/>
              <a:t>7,219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descr="DOT Will Pay States to Build Out a Massive EV Charging Network">
            <a:extLst>
              <a:ext uri="{FF2B5EF4-FFF2-40B4-BE49-F238E27FC236}">
                <a16:creationId xmlns:a16="http://schemas.microsoft.com/office/drawing/2014/main" id="{30BE1525-EFBF-FE18-27E3-FD0ECE10EC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3074987" y="5181602"/>
            <a:ext cx="3086100" cy="121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5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a:t>
            </a:r>
            <a:br>
              <a:rPr lang="en-US" dirty="0"/>
            </a:br>
            <a:r>
              <a:rPr lang="en-US" dirty="0"/>
              <a:t>30-40 hours</a:t>
            </a:r>
          </a:p>
          <a:p>
            <a:pPr lvl="1"/>
            <a:r>
              <a:rPr lang="en-US" dirty="0"/>
              <a:t>3-5 miles per hour of charge @ 16A </a:t>
            </a:r>
          </a:p>
          <a:p>
            <a:pPr lvl="1"/>
            <a:r>
              <a:rPr lang="en-US" dirty="0"/>
              <a:t>Charging 100% can take 2-3 days for </a:t>
            </a:r>
            <a:br>
              <a:rPr lang="en-US" dirty="0"/>
            </a:br>
            <a:r>
              <a:rPr lang="en-US" dirty="0"/>
              <a:t>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26</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909" y="1115638"/>
            <a:ext cx="2992291" cy="30242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18870"/>
            <a:ext cx="1296126" cy="16161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27</a:t>
            </a:fld>
            <a:endParaRPr lang="en-US" dirty="0"/>
          </a:p>
        </p:txBody>
      </p:sp>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057521" cy="261610"/>
          </a:xfrm>
          <a:prstGeom prst="rect">
            <a:avLst/>
          </a:prstGeom>
          <a:noFill/>
        </p:spPr>
        <p:txBody>
          <a:bodyPr wrap="none" rtlCol="0">
            <a:spAutoFit/>
          </a:bodyPr>
          <a:lstStyle/>
          <a:p>
            <a:r>
              <a:rPr lang="en-US" sz="1100" i="1" dirty="0"/>
              <a:t>Source: April, 2023 Alternative Fueling Station Data afdc.energy.gov</a:t>
            </a:r>
          </a:p>
        </p:txBody>
      </p:sp>
      <p:pic>
        <p:nvPicPr>
          <p:cNvPr id="8" name="Picture 7">
            <a:extLst>
              <a:ext uri="{FF2B5EF4-FFF2-40B4-BE49-F238E27FC236}">
                <a16:creationId xmlns:a16="http://schemas.microsoft.com/office/drawing/2014/main" id="{F19D0749-A90C-74FF-B774-14BA7B4C2E85}"/>
              </a:ext>
            </a:extLst>
          </p:cNvPr>
          <p:cNvPicPr>
            <a:picLocks noChangeAspect="1"/>
          </p:cNvPicPr>
          <p:nvPr/>
        </p:nvPicPr>
        <p:blipFill>
          <a:blip r:embed="rId2"/>
          <a:stretch>
            <a:fillRect/>
          </a:stretch>
        </p:blipFill>
        <p:spPr>
          <a:xfrm>
            <a:off x="1219200" y="962622"/>
            <a:ext cx="6781800" cy="5355469"/>
          </a:xfrm>
          <a:prstGeom prst="rect">
            <a:avLst/>
          </a:prstGeom>
        </p:spPr>
      </p:pic>
    </p:spTree>
    <p:extLst>
      <p:ext uri="{BB962C8B-B14F-4D97-AF65-F5344CB8AC3E}">
        <p14:creationId xmlns:p14="http://schemas.microsoft.com/office/powerpoint/2010/main" val="314793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28</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29</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55" y="1143000"/>
            <a:ext cx="2513845" cy="25779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98794"/>
            <a:ext cx="103888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2023</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30</a:t>
            </a:fld>
            <a:endParaRPr lang="en-US" dirty="0"/>
          </a:p>
        </p:txBody>
      </p:sp>
      <p:sp>
        <p:nvSpPr>
          <p:cNvPr id="9" name="TextBox 8">
            <a:extLst>
              <a:ext uri="{FF2B5EF4-FFF2-40B4-BE49-F238E27FC236}">
                <a16:creationId xmlns:a16="http://schemas.microsoft.com/office/drawing/2014/main" id="{2FCA7F17-524A-4DF3-AFE0-2EAC16FE4F6D}"/>
              </a:ext>
            </a:extLst>
          </p:cNvPr>
          <p:cNvSpPr txBox="1"/>
          <p:nvPr/>
        </p:nvSpPr>
        <p:spPr>
          <a:xfrm>
            <a:off x="7467600" y="2286000"/>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19,216</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48362" y="3281125"/>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467600" y="3036269"/>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30,145</a:t>
            </a:r>
          </a:p>
        </p:txBody>
      </p: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86958" y="3019993"/>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03258" cy="246221"/>
          </a:xfrm>
          <a:prstGeom prst="rect">
            <a:avLst/>
          </a:prstGeom>
          <a:noFill/>
        </p:spPr>
        <p:txBody>
          <a:bodyPr wrap="none" rtlCol="0">
            <a:spAutoFit/>
          </a:bodyPr>
          <a:lstStyle/>
          <a:p>
            <a:r>
              <a:rPr lang="en-US" sz="1000" i="1" dirty="0"/>
              <a:t>Source: April, 2023 Alternative Fueling Station Data afdc.energy.gov</a:t>
            </a:r>
          </a:p>
        </p:txBody>
      </p:sp>
      <p:sp>
        <p:nvSpPr>
          <p:cNvPr id="6" name="TextBox 5">
            <a:extLst>
              <a:ext uri="{FF2B5EF4-FFF2-40B4-BE49-F238E27FC236}">
                <a16:creationId xmlns:a16="http://schemas.microsoft.com/office/drawing/2014/main" id="{BAB0001E-048B-9FDE-3B7B-C60B9816EA0C}"/>
              </a:ext>
            </a:extLst>
          </p:cNvPr>
          <p:cNvSpPr txBox="1"/>
          <p:nvPr/>
        </p:nvSpPr>
        <p:spPr>
          <a:xfrm>
            <a:off x="7467600" y="38100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46,781</a:t>
            </a:r>
          </a:p>
        </p:txBody>
      </p:sp>
      <p:cxnSp>
        <p:nvCxnSpPr>
          <p:cNvPr id="7" name="Straight Connector 6">
            <a:extLst>
              <a:ext uri="{FF2B5EF4-FFF2-40B4-BE49-F238E27FC236}">
                <a16:creationId xmlns:a16="http://schemas.microsoft.com/office/drawing/2014/main" id="{782025E8-FF75-27A8-6509-69D1EA08F73F}"/>
              </a:ext>
            </a:extLst>
          </p:cNvPr>
          <p:cNvCxnSpPr>
            <a:cxnSpLocks/>
          </p:cNvCxnSpPr>
          <p:nvPr/>
        </p:nvCxnSpPr>
        <p:spPr>
          <a:xfrm>
            <a:off x="7472875" y="37133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1E7A26-4CD8-0190-ADD1-76F82DABFB83}"/>
              </a:ext>
            </a:extLst>
          </p:cNvPr>
          <p:cNvSpPr txBox="1"/>
          <p:nvPr/>
        </p:nvSpPr>
        <p:spPr>
          <a:xfrm>
            <a:off x="7467600" y="45370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51,508</a:t>
            </a:r>
          </a:p>
        </p:txBody>
      </p:sp>
      <p:cxnSp>
        <p:nvCxnSpPr>
          <p:cNvPr id="13" name="Straight Connector 12">
            <a:extLst>
              <a:ext uri="{FF2B5EF4-FFF2-40B4-BE49-F238E27FC236}">
                <a16:creationId xmlns:a16="http://schemas.microsoft.com/office/drawing/2014/main" id="{A28C8E24-066C-611C-96D5-55CF0AB07C64}"/>
              </a:ext>
            </a:extLst>
          </p:cNvPr>
          <p:cNvCxnSpPr>
            <a:cxnSpLocks/>
          </p:cNvCxnSpPr>
          <p:nvPr/>
        </p:nvCxnSpPr>
        <p:spPr>
          <a:xfrm>
            <a:off x="7472875" y="44637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A04790-3B93-F044-EBFA-E16EE02289BD}"/>
              </a:ext>
            </a:extLst>
          </p:cNvPr>
          <p:cNvPicPr>
            <a:picLocks noChangeAspect="1"/>
          </p:cNvPicPr>
          <p:nvPr/>
        </p:nvPicPr>
        <p:blipFill>
          <a:blip r:embed="rId2"/>
          <a:stretch>
            <a:fillRect/>
          </a:stretch>
        </p:blipFill>
        <p:spPr>
          <a:xfrm>
            <a:off x="1174531" y="1085988"/>
            <a:ext cx="6096527" cy="4783243"/>
          </a:xfrm>
          <a:prstGeom prst="rect">
            <a:avLst/>
          </a:prstGeom>
        </p:spPr>
      </p:pic>
    </p:spTree>
    <p:extLst>
      <p:ext uri="{BB962C8B-B14F-4D97-AF65-F5344CB8AC3E}">
        <p14:creationId xmlns:p14="http://schemas.microsoft.com/office/powerpoint/2010/main" val="3110146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31</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32</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Tree>
    <p:extLst>
      <p:ext uri="{BB962C8B-B14F-4D97-AF65-F5344CB8AC3E}">
        <p14:creationId xmlns:p14="http://schemas.microsoft.com/office/powerpoint/2010/main" val="671631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33</a:t>
            </a:fld>
            <a:endParaRPr lang="en-US" dirty="0"/>
          </a:p>
        </p:txBody>
      </p:sp>
      <p:sp>
        <p:nvSpPr>
          <p:cNvPr id="9" name="TextBox 8">
            <a:extLst>
              <a:ext uri="{FF2B5EF4-FFF2-40B4-BE49-F238E27FC236}">
                <a16:creationId xmlns:a16="http://schemas.microsoft.com/office/drawing/2014/main" id="{E0D29688-B432-41BC-92A7-245F3823D102}"/>
              </a:ext>
            </a:extLst>
          </p:cNvPr>
          <p:cNvSpPr txBox="1"/>
          <p:nvPr/>
        </p:nvSpPr>
        <p:spPr>
          <a:xfrm>
            <a:off x="3714750" y="6071425"/>
            <a:ext cx="4057521" cy="261610"/>
          </a:xfrm>
          <a:prstGeom prst="rect">
            <a:avLst/>
          </a:prstGeom>
          <a:noFill/>
        </p:spPr>
        <p:txBody>
          <a:bodyPr wrap="none" rtlCol="0">
            <a:spAutoFit/>
          </a:bodyPr>
          <a:lstStyle/>
          <a:p>
            <a:r>
              <a:rPr lang="en-US" sz="1100" i="1" dirty="0"/>
              <a:t>Source: April, 2023 Alternative Fueling Station Data afdc.energy.gov</a:t>
            </a:r>
          </a:p>
        </p:txBody>
      </p:sp>
      <p:sp>
        <p:nvSpPr>
          <p:cNvPr id="3" name="TextBox 2">
            <a:extLst>
              <a:ext uri="{FF2B5EF4-FFF2-40B4-BE49-F238E27FC236}">
                <a16:creationId xmlns:a16="http://schemas.microsoft.com/office/drawing/2014/main" id="{331C16CB-D27C-118D-E7E7-FA0DE913613A}"/>
              </a:ext>
            </a:extLst>
          </p:cNvPr>
          <p:cNvSpPr txBox="1"/>
          <p:nvPr/>
        </p:nvSpPr>
        <p:spPr>
          <a:xfrm>
            <a:off x="7733742" y="28194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7,219</a:t>
            </a:r>
          </a:p>
        </p:txBody>
      </p:sp>
      <p:sp>
        <p:nvSpPr>
          <p:cNvPr id="6" name="TextBox 5">
            <a:extLst>
              <a:ext uri="{FF2B5EF4-FFF2-40B4-BE49-F238E27FC236}">
                <a16:creationId xmlns:a16="http://schemas.microsoft.com/office/drawing/2014/main" id="{5FE16987-93EB-D532-B3BC-6DF841A3FA5D}"/>
              </a:ext>
            </a:extLst>
          </p:cNvPr>
          <p:cNvSpPr txBox="1"/>
          <p:nvPr/>
        </p:nvSpPr>
        <p:spPr>
          <a:xfrm>
            <a:off x="7733742" y="35464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8,832</a:t>
            </a:r>
          </a:p>
        </p:txBody>
      </p:sp>
      <p:cxnSp>
        <p:nvCxnSpPr>
          <p:cNvPr id="7" name="Straight Connector 6">
            <a:extLst>
              <a:ext uri="{FF2B5EF4-FFF2-40B4-BE49-F238E27FC236}">
                <a16:creationId xmlns:a16="http://schemas.microsoft.com/office/drawing/2014/main" id="{13F918FF-4685-1E72-96DA-8563BE232E6A}"/>
              </a:ext>
            </a:extLst>
          </p:cNvPr>
          <p:cNvCxnSpPr>
            <a:cxnSpLocks/>
          </p:cNvCxnSpPr>
          <p:nvPr/>
        </p:nvCxnSpPr>
        <p:spPr>
          <a:xfrm>
            <a:off x="7739017" y="34731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0B2D86C-B805-3368-938D-BB0A0D8B8969}"/>
              </a:ext>
            </a:extLst>
          </p:cNvPr>
          <p:cNvPicPr>
            <a:picLocks noChangeAspect="1"/>
          </p:cNvPicPr>
          <p:nvPr/>
        </p:nvPicPr>
        <p:blipFill>
          <a:blip r:embed="rId2"/>
          <a:stretch>
            <a:fillRect/>
          </a:stretch>
        </p:blipFill>
        <p:spPr>
          <a:xfrm>
            <a:off x="1066800" y="985550"/>
            <a:ext cx="6455255" cy="5121896"/>
          </a:xfrm>
          <a:prstGeom prst="rect">
            <a:avLst/>
          </a:prstGeom>
        </p:spPr>
      </p:pic>
    </p:spTree>
    <p:extLst>
      <p:ext uri="{BB962C8B-B14F-4D97-AF65-F5344CB8AC3E}">
        <p14:creationId xmlns:p14="http://schemas.microsoft.com/office/powerpoint/2010/main" val="84739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25048"/>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34</a:t>
            </a:fld>
            <a:endParaRPr lang="en-US" dirty="0"/>
          </a:p>
        </p:txBody>
      </p:sp>
      <p:pic>
        <p:nvPicPr>
          <p:cNvPr id="3" name="Picture 2" descr="North Carolina Electric Meter School and Conference Logo">
            <a:extLst>
              <a:ext uri="{FF2B5EF4-FFF2-40B4-BE49-F238E27FC236}">
                <a16:creationId xmlns:a16="http://schemas.microsoft.com/office/drawing/2014/main" id="{9BF00BD2-C500-6657-31B9-4C71F08D3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729"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920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35</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36</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a:xfrm>
            <a:off x="628650" y="1309817"/>
            <a:ext cx="6076950" cy="4842433"/>
          </a:xfrm>
        </p:spPr>
        <p:txBody>
          <a:bodyPr>
            <a:normAutofit fontScale="92500" lnSpcReduction="10000"/>
          </a:bodyPr>
          <a:lstStyle/>
          <a:p>
            <a:r>
              <a:rPr lang="en-US" dirty="0"/>
              <a:t>Utilities can now sell or will be able to sell significantly more electricity </a:t>
            </a:r>
          </a:p>
          <a:p>
            <a:r>
              <a:rPr lang="en-US" dirty="0"/>
              <a:t>Potentially this power can be sold for </a:t>
            </a:r>
            <a:br>
              <a:rPr lang="en-US" dirty="0"/>
            </a:br>
            <a:r>
              <a:rPr lang="en-US" dirty="0"/>
              <a:t>two to three times the cost offered to </a:t>
            </a:r>
            <a:br>
              <a:rPr lang="en-US" dirty="0"/>
            </a:br>
            <a:r>
              <a:rPr lang="en-US" dirty="0"/>
              <a:t>the average consumer at home.</a:t>
            </a:r>
          </a:p>
          <a:p>
            <a:r>
              <a:rPr lang="en-US" dirty="0"/>
              <a:t> This is now infrastructure that the </a:t>
            </a:r>
            <a:br>
              <a:rPr lang="en-US" dirty="0"/>
            </a:br>
            <a:r>
              <a:rPr lang="en-US" dirty="0"/>
              <a:t>utility can control and can be placed </a:t>
            </a:r>
            <a:br>
              <a:rPr lang="en-US" dirty="0"/>
            </a:br>
            <a:r>
              <a:rPr lang="en-US" dirty="0"/>
              <a:t>both in locations where the market </a:t>
            </a:r>
            <a:br>
              <a:rPr lang="en-US" dirty="0"/>
            </a:br>
            <a:r>
              <a:rPr lang="en-US" dirty="0"/>
              <a:t>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37</a:t>
            </a:fld>
            <a:endParaRPr lang="en-US" dirty="0"/>
          </a:p>
        </p:txBody>
      </p:sp>
      <p:pic>
        <p:nvPicPr>
          <p:cNvPr id="11266" name="Picture 2" descr="How one man developed a 'money blueprint' system to get out of debt">
            <a:extLst>
              <a:ext uri="{FF2B5EF4-FFF2-40B4-BE49-F238E27FC236}">
                <a16:creationId xmlns:a16="http://schemas.microsoft.com/office/drawing/2014/main" id="{722A1466-51CF-EBF5-65FB-AD523F97E3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523" r="31667"/>
          <a:stretch/>
        </p:blipFill>
        <p:spPr bwMode="auto">
          <a:xfrm>
            <a:off x="6127542" y="2070756"/>
            <a:ext cx="2637516" cy="204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81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38</a:t>
            </a:fld>
            <a:endParaRPr lang="en-US" dirty="0"/>
          </a:p>
        </p:txBody>
      </p:sp>
      <p:pic>
        <p:nvPicPr>
          <p:cNvPr id="3" name="Picture 2" descr="North Carolina Electric Meter School and Conference Logo">
            <a:extLst>
              <a:ext uri="{FF2B5EF4-FFF2-40B4-BE49-F238E27FC236}">
                <a16:creationId xmlns:a16="http://schemas.microsoft.com/office/drawing/2014/main" id="{81D875E2-946C-0391-D746-0DCDA7F3F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729"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488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a:xfrm>
            <a:off x="628650" y="1309817"/>
            <a:ext cx="6305550" cy="4842433"/>
          </a:xfrm>
        </p:spPr>
        <p:txBody>
          <a:bodyPr>
            <a:normAutofit fontScale="92500"/>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a:t>
            </a:r>
            <a:br>
              <a:rPr lang="en-US" dirty="0"/>
            </a:br>
            <a:r>
              <a:rPr lang="en-US" dirty="0"/>
              <a:t>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39</a:t>
            </a:fld>
            <a:endParaRPr lang="en-US" dirty="0"/>
          </a:p>
        </p:txBody>
      </p:sp>
      <p:pic>
        <p:nvPicPr>
          <p:cNvPr id="12290" name="Picture 2" descr="U.S. Department of Commerce - YouTube">
            <a:extLst>
              <a:ext uri="{FF2B5EF4-FFF2-40B4-BE49-F238E27FC236}">
                <a16:creationId xmlns:a16="http://schemas.microsoft.com/office/drawing/2014/main" id="{376EBC23-B77D-5D8D-3F31-05C0682A8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7950" y="2604705"/>
            <a:ext cx="2422525" cy="242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40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2024</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3" name="Picture 2" descr="North Carolina Electric Meter School and Conference Logo">
            <a:extLst>
              <a:ext uri="{FF2B5EF4-FFF2-40B4-BE49-F238E27FC236}">
                <a16:creationId xmlns:a16="http://schemas.microsoft.com/office/drawing/2014/main" id="{C1FCBF32-BDAC-8C87-CFBC-0577A6833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729"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109783"/>
          </a:xfrm>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40</a:t>
            </a:fld>
            <a:endParaRPr lang="en-US" dirty="0"/>
          </a:p>
        </p:txBody>
      </p:sp>
      <p:pic>
        <p:nvPicPr>
          <p:cNvPr id="6" name="Picture 2" descr="DOT Will Pay States to Build Out a Massive EV Charging Network">
            <a:extLst>
              <a:ext uri="{FF2B5EF4-FFF2-40B4-BE49-F238E27FC236}">
                <a16:creationId xmlns:a16="http://schemas.microsoft.com/office/drawing/2014/main" id="{727D3ABC-BD71-5C50-F70C-3708E26DB6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2171700" y="4419469"/>
            <a:ext cx="4926013" cy="1937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490783"/>
          </a:xfrm>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pic>
        <p:nvPicPr>
          <p:cNvPr id="13314" name="Picture 2" descr="Bescom To Set Up 63 More Ev Charging Stations | Bengaluru News - Times of  India">
            <a:extLst>
              <a:ext uri="{FF2B5EF4-FFF2-40B4-BE49-F238E27FC236}">
                <a16:creationId xmlns:a16="http://schemas.microsoft.com/office/drawing/2014/main" id="{E9675D82-45FA-F70D-7F6E-74EE094BA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265" y="4597707"/>
            <a:ext cx="3379469" cy="1900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pic>
        <p:nvPicPr>
          <p:cNvPr id="15362" name="Picture 2" descr="EV Charging Stations: How to Find, What Type You Need, How to Pay">
            <a:extLst>
              <a:ext uri="{FF2B5EF4-FFF2-40B4-BE49-F238E27FC236}">
                <a16:creationId xmlns:a16="http://schemas.microsoft.com/office/drawing/2014/main" id="{DFC600AE-2951-8EB7-3AA1-505148835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0" y="4163313"/>
            <a:ext cx="3733800" cy="2196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ircle slash NO symbol - Openclipart">
            <a:extLst>
              <a:ext uri="{FF2B5EF4-FFF2-40B4-BE49-F238E27FC236}">
                <a16:creationId xmlns:a16="http://schemas.microsoft.com/office/drawing/2014/main" id="{2B832D5A-BBE6-25A6-DC4C-D0FFC8CDC0E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2362200" y="1128583"/>
            <a:ext cx="4419600" cy="44196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lifornia Map Stock Illustration - Download Image Now - California, Map,  Outline - iStock">
            <a:extLst>
              <a:ext uri="{FF2B5EF4-FFF2-40B4-BE49-F238E27FC236}">
                <a16:creationId xmlns:a16="http://schemas.microsoft.com/office/drawing/2014/main" id="{61252171-2A61-C782-35BA-EE6B704F2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9" r="10471"/>
          <a:stretch/>
        </p:blipFill>
        <p:spPr bwMode="auto">
          <a:xfrm>
            <a:off x="1" y="4221162"/>
            <a:ext cx="2209800" cy="22980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9,700+ New York Map Stock Photos, Pictures &amp; Royalty-Free Images - iStock |  New york city map, New york state map, New york">
            <a:extLst>
              <a:ext uri="{FF2B5EF4-FFF2-40B4-BE49-F238E27FC236}">
                <a16:creationId xmlns:a16="http://schemas.microsoft.com/office/drawing/2014/main" id="{8D156D9C-8BB0-61D8-FD96-9FB9DB4E2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50" y="1485805"/>
            <a:ext cx="2517761" cy="19335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a:xfrm>
            <a:off x="1556951" y="1304520"/>
            <a:ext cx="5758249" cy="4842433"/>
          </a:xfrm>
        </p:spPr>
        <p:txBody>
          <a:bodyPr>
            <a:normAutofit fontScale="77500" lnSpcReduction="20000"/>
          </a:bodyPr>
          <a:lstStyle/>
          <a:p>
            <a:r>
              <a:rPr lang="en-US" dirty="0"/>
              <a:t>None of this means anything if we can not certify and provide traceability for these tests.</a:t>
            </a:r>
          </a:p>
          <a:p>
            <a:r>
              <a:rPr lang="en-US" dirty="0"/>
              <a:t>Two general approaches – New York approach and California Approach</a:t>
            </a:r>
          </a:p>
          <a:p>
            <a:r>
              <a:rPr lang="en-US" dirty="0"/>
              <a:t>Traceability through a National Lab to an International Standard</a:t>
            </a:r>
          </a:p>
          <a:p>
            <a:pPr lvl="1"/>
            <a:r>
              <a:rPr lang="en-US" dirty="0"/>
              <a:t>This requires a DC “Standard”</a:t>
            </a:r>
          </a:p>
          <a:p>
            <a:pPr lvl="1"/>
            <a:r>
              <a:rPr lang="en-US" dirty="0"/>
              <a:t>Fortunately DC Power = VA</a:t>
            </a:r>
          </a:p>
          <a:p>
            <a:pPr lvl="2"/>
            <a:r>
              <a:rPr lang="en-US" dirty="0"/>
              <a:t>Need a certifiable voltage source and a certified current source and the ability to measure down to the appropriate levels for both Volts and Amps, then have a National Lab do the same test on the lab equipment</a:t>
            </a:r>
          </a:p>
          <a:p>
            <a:r>
              <a:rPr lang="en-US" dirty="0"/>
              <a:t>ANSI has also spent a great deal of time creating a new Standard to cover DC Metering – ANSI C12.32 ready for re-balloting this year.  This will be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45</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484765"/>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46</a:t>
            </a:fld>
            <a:endParaRPr lang="en-US" dirty="0"/>
          </a:p>
        </p:txBody>
      </p:sp>
      <p:pic>
        <p:nvPicPr>
          <p:cNvPr id="7" name="Picture 6" descr="North Carolina Electric Meter School and Conference Logo">
            <a:extLst>
              <a:ext uri="{FF2B5EF4-FFF2-40B4-BE49-F238E27FC236}">
                <a16:creationId xmlns:a16="http://schemas.microsoft.com/office/drawing/2014/main" id="{0FC56D68-C20F-374B-7628-8A8576982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729" y="42672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95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47</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December 2021:</a:t>
            </a:r>
          </a:p>
          <a:p>
            <a:pPr marL="0" indent="0">
              <a:buNone/>
            </a:pPr>
            <a:endParaRPr lang="en-US" sz="900" dirty="0"/>
          </a:p>
          <a:p>
            <a:r>
              <a:rPr lang="en-US" dirty="0"/>
              <a:t>Generated 339,684 (thousand MWh or </a:t>
            </a:r>
            <a:r>
              <a:rPr lang="en-US" dirty="0" err="1"/>
              <a:t>Gwh</a:t>
            </a:r>
            <a:r>
              <a:rPr lang="en-US" dirty="0"/>
              <a:t>)</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48</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709325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49</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in 2021.  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Charging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2024:</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3060325"/>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a:p>
            <a:pPr marL="285750" indent="-285750" defTabSz="457200"/>
            <a:endParaRPr lang="en-US" dirty="0"/>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3108543"/>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a:p>
            <a:r>
              <a:rPr lang="en-US" dirty="0" err="1"/>
              <a:t>Fisker</a:t>
            </a:r>
            <a:endParaRPr lang="en-US" dirty="0"/>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2024</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50</a:t>
            </a:fld>
            <a:endParaRPr lang="en-US" dirty="0"/>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51</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835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dirty="0">
                <a:solidFill>
                  <a:srgbClr val="C00000"/>
                </a:solidFill>
                <a:latin typeface="+mj-lt"/>
                <a:cs typeface="Arial" panose="020B0604020202020204" pitchFamily="34" charset="0"/>
              </a:rPr>
              <a:t>Questions and Discussion</a:t>
            </a:r>
          </a:p>
        </p:txBody>
      </p:sp>
      <p:sp>
        <p:nvSpPr>
          <p:cNvPr id="9" name="Rectangle 5">
            <a:extLst>
              <a:ext uri="{FF2B5EF4-FFF2-40B4-BE49-F238E27FC236}">
                <a16:creationId xmlns:a16="http://schemas.microsoft.com/office/drawing/2014/main" id="{2FE8F9E2-C6BB-3ED2-0D0D-AC9DB0B5D74B}"/>
              </a:ext>
            </a:extLst>
          </p:cNvPr>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a:buNone/>
            </a:pPr>
            <a:r>
              <a:rPr lang="en-US" altLang="en-US" sz="2400" b="1" dirty="0">
                <a:latin typeface="Arial"/>
                <a:cs typeface="Arial"/>
              </a:rPr>
              <a:t>TESCO Metering </a:t>
            </a:r>
            <a:r>
              <a:rPr lang="en-US" altLang="en-US" sz="1800" i="1" dirty="0">
                <a:latin typeface="Arial"/>
                <a:cs typeface="Arial"/>
              </a:rPr>
              <a:t>Bristol, PA</a:t>
            </a:r>
          </a:p>
          <a:p>
            <a:pPr algn="ctr" eaLnBrk="1" hangingPunct="1">
              <a:buFontTx/>
              <a:buNone/>
            </a:pPr>
            <a:r>
              <a:rPr lang="en-US" altLang="en-US" sz="2400" dirty="0">
                <a:solidFill>
                  <a:schemeClr val="accent6">
                    <a:lumMod val="50000"/>
                  </a:schemeClr>
                </a:solidFill>
                <a:latin typeface="Arial" panose="020B0604020202020204" pitchFamily="34" charset="0"/>
                <a:cs typeface="Arial" panose="020B0604020202020204" pitchFamily="34" charset="0"/>
              </a:rPr>
              <a:t>215.228.0500</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chemeClr val="accent6">
                    <a:lumMod val="50000"/>
                  </a:schemeClr>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
        <p:nvSpPr>
          <p:cNvPr id="2" name="Footer Placeholder 1">
            <a:extLst>
              <a:ext uri="{FF2B5EF4-FFF2-40B4-BE49-F238E27FC236}">
                <a16:creationId xmlns:a16="http://schemas.microsoft.com/office/drawing/2014/main" id="{8DA3292B-757C-35F5-664D-389BC7452D0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EA31A7D-D387-7CBC-E6A1-2C80059B3772}"/>
              </a:ext>
            </a:extLst>
          </p:cNvPr>
          <p:cNvSpPr>
            <a:spLocks noGrp="1"/>
          </p:cNvSpPr>
          <p:nvPr>
            <p:ph type="sldNum" sz="quarter" idx="4"/>
          </p:nvPr>
        </p:nvSpPr>
        <p:spPr/>
        <p:txBody>
          <a:bodyPr/>
          <a:lstStyle/>
          <a:p>
            <a:fld id="{4BEAC4C4-F0A7-4B61-A827-E4198D078267}" type="slidenum">
              <a:rPr lang="en-US" smtClean="0"/>
              <a:t>52</a:t>
            </a:fld>
            <a:endParaRPr lang="en-US" dirty="0"/>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pic>
        <p:nvPicPr>
          <p:cNvPr id="8"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8817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27F18868-B856-926E-4A9B-C0C9F8BC3AB9}"/>
              </a:ext>
            </a:extLst>
          </p:cNvPr>
          <p:cNvSpPr txBox="1">
            <a:spLocks noChangeArrowheads="1"/>
          </p:cNvSpPr>
          <p:nvPr/>
        </p:nvSpPr>
        <p:spPr bwMode="auto">
          <a:xfrm>
            <a:off x="871105" y="5134407"/>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chemeClr val="accent1"/>
                </a:solidFill>
                <a:latin typeface="Arial"/>
                <a:cs typeface="Arial"/>
              </a:rPr>
              <a:t>ISO 9001:2015 Certified Quality Company</a:t>
            </a:r>
          </a:p>
          <a:p>
            <a:pPr algn="ctr" eaLnBrk="1" hangingPunct="1">
              <a:spcBef>
                <a:spcPct val="0"/>
              </a:spcBef>
              <a:buFontTx/>
              <a:buNone/>
            </a:pPr>
            <a:r>
              <a:rPr lang="en-US" altLang="en-US" sz="1400" b="1" dirty="0">
                <a:solidFill>
                  <a:schemeClr val="accent1"/>
                </a:solidFill>
                <a:latin typeface="Arial"/>
                <a:cs typeface="Arial"/>
              </a:rPr>
              <a:t>ISO 17025:2017 Accredited Laboratory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B6C9-3971-1203-8AB1-6AE5F8411F35}"/>
              </a:ext>
            </a:extLst>
          </p:cNvPr>
          <p:cNvSpPr>
            <a:spLocks noGrp="1"/>
          </p:cNvSpPr>
          <p:nvPr>
            <p:ph type="title"/>
          </p:nvPr>
        </p:nvSpPr>
        <p:spPr/>
        <p:txBody>
          <a:bodyPr/>
          <a:lstStyle/>
          <a:p>
            <a:r>
              <a:rPr lang="en-US" dirty="0"/>
              <a:t>Tesco hospitality suite</a:t>
            </a:r>
          </a:p>
        </p:txBody>
      </p:sp>
      <p:sp>
        <p:nvSpPr>
          <p:cNvPr id="3" name="Footer Placeholder 2">
            <a:extLst>
              <a:ext uri="{FF2B5EF4-FFF2-40B4-BE49-F238E27FC236}">
                <a16:creationId xmlns:a16="http://schemas.microsoft.com/office/drawing/2014/main" id="{F1464154-F655-E10E-C8E5-37B8882F4E3D}"/>
              </a:ext>
            </a:extLst>
          </p:cNvPr>
          <p:cNvSpPr>
            <a:spLocks noGrp="1"/>
          </p:cNvSpPr>
          <p:nvPr>
            <p:ph type="ftr" sz="quarter" idx="3"/>
          </p:nvPr>
        </p:nvSpPr>
        <p:spPr/>
        <p:txBody>
          <a:bodyPr/>
          <a:lstStyle/>
          <a:p>
            <a:r>
              <a:rPr lang="en-US"/>
              <a:t>www.tescometering.com</a:t>
            </a:r>
            <a:endParaRPr lang="en-US" dirty="0"/>
          </a:p>
        </p:txBody>
      </p:sp>
      <p:sp>
        <p:nvSpPr>
          <p:cNvPr id="4" name="Slide Number Placeholder 3">
            <a:extLst>
              <a:ext uri="{FF2B5EF4-FFF2-40B4-BE49-F238E27FC236}">
                <a16:creationId xmlns:a16="http://schemas.microsoft.com/office/drawing/2014/main" id="{25BAB8D8-D9CF-96FF-FF3C-900C5CBEDD5D}"/>
              </a:ext>
            </a:extLst>
          </p:cNvPr>
          <p:cNvSpPr>
            <a:spLocks noGrp="1"/>
          </p:cNvSpPr>
          <p:nvPr>
            <p:ph type="sldNum" sz="quarter" idx="4"/>
          </p:nvPr>
        </p:nvSpPr>
        <p:spPr/>
        <p:txBody>
          <a:bodyPr/>
          <a:lstStyle/>
          <a:p>
            <a:fld id="{4BEAC4C4-F0A7-4B61-A827-E4198D078267}" type="slidenum">
              <a:rPr lang="en-US" smtClean="0"/>
              <a:t>53</a:t>
            </a:fld>
            <a:endParaRPr lang="en-US" dirty="0"/>
          </a:p>
        </p:txBody>
      </p:sp>
      <p:sp>
        <p:nvSpPr>
          <p:cNvPr id="7" name="TextBox 6">
            <a:extLst>
              <a:ext uri="{FF2B5EF4-FFF2-40B4-BE49-F238E27FC236}">
                <a16:creationId xmlns:a16="http://schemas.microsoft.com/office/drawing/2014/main" id="{D52C5956-4E95-7320-E35C-81185E2C23DF}"/>
              </a:ext>
            </a:extLst>
          </p:cNvPr>
          <p:cNvSpPr txBox="1"/>
          <p:nvPr/>
        </p:nvSpPr>
        <p:spPr>
          <a:xfrm>
            <a:off x="1943096" y="2595800"/>
            <a:ext cx="5746699" cy="1200329"/>
          </a:xfrm>
          <a:prstGeom prst="rect">
            <a:avLst/>
          </a:prstGeom>
          <a:noFill/>
        </p:spPr>
        <p:txBody>
          <a:bodyPr wrap="square" rtlCol="0">
            <a:spAutoFit/>
          </a:bodyPr>
          <a:lstStyle/>
          <a:p>
            <a:r>
              <a:rPr lang="en-US" b="0" i="0" u="none" strike="noStrike" dirty="0">
                <a:solidFill>
                  <a:srgbClr val="212121"/>
                </a:solidFill>
                <a:effectLst/>
                <a:latin typeface="Calibri" panose="020F0502020204030204" pitchFamily="34" charset="0"/>
              </a:rPr>
              <a:t>We would like you to join us in the TESCO Hospitality Suite for networking and more discussions about metering.  The discussion will not be exclusively metering……….but we love metering and that is the most common topic.</a:t>
            </a:r>
            <a:endParaRPr lang="en-US" dirty="0"/>
          </a:p>
        </p:txBody>
      </p:sp>
      <p:sp>
        <p:nvSpPr>
          <p:cNvPr id="8" name="Rectangle 7">
            <a:extLst>
              <a:ext uri="{FF2B5EF4-FFF2-40B4-BE49-F238E27FC236}">
                <a16:creationId xmlns:a16="http://schemas.microsoft.com/office/drawing/2014/main" id="{623682C9-A681-9A87-F88C-1911C7A742E9}"/>
              </a:ext>
            </a:extLst>
          </p:cNvPr>
          <p:cNvSpPr/>
          <p:nvPr/>
        </p:nvSpPr>
        <p:spPr>
          <a:xfrm>
            <a:off x="1371335" y="4134684"/>
            <a:ext cx="6890220"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TESCO Hospitality Suite – Brighton Tower</a:t>
            </a:r>
          </a:p>
        </p:txBody>
      </p:sp>
      <p:sp>
        <p:nvSpPr>
          <p:cNvPr id="9" name="TextBox 8">
            <a:extLst>
              <a:ext uri="{FF2B5EF4-FFF2-40B4-BE49-F238E27FC236}">
                <a16:creationId xmlns:a16="http://schemas.microsoft.com/office/drawing/2014/main" id="{04233134-371D-AE85-AB7A-3FAA4156EBF4}"/>
              </a:ext>
            </a:extLst>
          </p:cNvPr>
          <p:cNvSpPr txBox="1"/>
          <p:nvPr/>
        </p:nvSpPr>
        <p:spPr>
          <a:xfrm>
            <a:off x="2438682" y="4627127"/>
            <a:ext cx="4582886" cy="369332"/>
          </a:xfrm>
          <a:prstGeom prst="rect">
            <a:avLst/>
          </a:prstGeom>
          <a:noFill/>
        </p:spPr>
        <p:txBody>
          <a:bodyPr wrap="square" rtlCol="0">
            <a:spAutoFit/>
          </a:bodyPr>
          <a:lstStyle/>
          <a:p>
            <a:r>
              <a:rPr lang="en-US" dirty="0"/>
              <a:t>Monday and Tuesday 8:00 PM – 10:00 PM</a:t>
            </a:r>
          </a:p>
        </p:txBody>
      </p:sp>
      <p:pic>
        <p:nvPicPr>
          <p:cNvPr id="10" name="Picture 9" descr="A picture containing text, screenshot, font, logo&#10;&#10;Description automatically generated">
            <a:extLst>
              <a:ext uri="{FF2B5EF4-FFF2-40B4-BE49-F238E27FC236}">
                <a16:creationId xmlns:a16="http://schemas.microsoft.com/office/drawing/2014/main" id="{7BC21819-DC4C-4763-494B-CBBD4A4215A5}"/>
              </a:ext>
            </a:extLst>
          </p:cNvPr>
          <p:cNvPicPr>
            <a:picLocks noChangeAspect="1"/>
          </p:cNvPicPr>
          <p:nvPr/>
        </p:nvPicPr>
        <p:blipFill rotWithShape="1">
          <a:blip r:embed="rId2">
            <a:extLst>
              <a:ext uri="{28A0092B-C50C-407E-A947-70E740481C1C}">
                <a14:useLocalDpi xmlns:a14="http://schemas.microsoft.com/office/drawing/2010/main" val="0"/>
              </a:ext>
            </a:extLst>
          </a:blip>
          <a:srcRect t="101" b="77262"/>
          <a:stretch/>
        </p:blipFill>
        <p:spPr>
          <a:xfrm>
            <a:off x="1385205" y="1235908"/>
            <a:ext cx="6862483" cy="1200329"/>
          </a:xfrm>
          <a:prstGeom prst="rect">
            <a:avLst/>
          </a:prstGeom>
        </p:spPr>
      </p:pic>
      <p:pic>
        <p:nvPicPr>
          <p:cNvPr id="5" name="Picture 4" descr="A picture containing text, screenshot, font, logo&#10;&#10;Description automatically generated">
            <a:extLst>
              <a:ext uri="{FF2B5EF4-FFF2-40B4-BE49-F238E27FC236}">
                <a16:creationId xmlns:a16="http://schemas.microsoft.com/office/drawing/2014/main" id="{2D3E31EB-BD0E-805B-D54D-3CAF0BCD0532}"/>
              </a:ext>
            </a:extLst>
          </p:cNvPr>
          <p:cNvPicPr>
            <a:picLocks noChangeAspect="1"/>
          </p:cNvPicPr>
          <p:nvPr/>
        </p:nvPicPr>
        <p:blipFill rotWithShape="1">
          <a:blip r:embed="rId2">
            <a:extLst>
              <a:ext uri="{28A0092B-C50C-407E-A947-70E740481C1C}">
                <a14:useLocalDpi xmlns:a14="http://schemas.microsoft.com/office/drawing/2010/main" val="0"/>
              </a:ext>
            </a:extLst>
          </a:blip>
          <a:srcRect t="74767" r="23434"/>
          <a:stretch/>
        </p:blipFill>
        <p:spPr>
          <a:xfrm>
            <a:off x="1143000" y="5135613"/>
            <a:ext cx="5254316" cy="1338037"/>
          </a:xfrm>
          <a:prstGeom prst="rect">
            <a:avLst/>
          </a:prstGeom>
        </p:spPr>
      </p:pic>
      <p:pic>
        <p:nvPicPr>
          <p:cNvPr id="11" name="Picture 10" descr="A red and black logo&#10;&#10;Description automatically generated">
            <a:extLst>
              <a:ext uri="{FF2B5EF4-FFF2-40B4-BE49-F238E27FC236}">
                <a16:creationId xmlns:a16="http://schemas.microsoft.com/office/drawing/2014/main" id="{3B14F93D-82A5-B263-579F-235BFFCF7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372" y="5340060"/>
            <a:ext cx="1596298" cy="973803"/>
          </a:xfrm>
          <a:prstGeom prst="rect">
            <a:avLst/>
          </a:prstGeom>
        </p:spPr>
      </p:pic>
    </p:spTree>
    <p:extLst>
      <p:ext uri="{BB962C8B-B14F-4D97-AF65-F5344CB8AC3E}">
        <p14:creationId xmlns:p14="http://schemas.microsoft.com/office/powerpoint/2010/main" val="3492210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2022</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a:t>
            </a:r>
            <a:r>
              <a:rPr lang="en-US" sz="2400" dirty="0">
                <a:solidFill>
                  <a:srgbClr val="FFFFFF"/>
                </a:solidFill>
                <a:latin typeface="+mj-lt"/>
              </a:rPr>
              <a:t>7.6</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Hyundai &amp; Kia: 7.1%</a:t>
            </a:r>
            <a:br>
              <a:rPr lang="en-US" sz="2400" kern="1200" dirty="0">
                <a:solidFill>
                  <a:srgbClr val="FFFFFF"/>
                </a:solidFill>
                <a:latin typeface="+mj-lt"/>
                <a:ea typeface="+mj-ea"/>
                <a:cs typeface="+mj-cs"/>
              </a:rPr>
            </a:br>
            <a:r>
              <a:rPr lang="en-US" sz="1600" kern="1200" dirty="0">
                <a:solidFill>
                  <a:srgbClr val="FFFFFF"/>
                </a:solidFill>
                <a:latin typeface="+mj-lt"/>
                <a:ea typeface="+mj-ea"/>
                <a:cs typeface="+mj-cs"/>
              </a:rPr>
              <a:t>(Motor Intelligence)</a:t>
            </a:r>
            <a:endParaRPr lang="en-US" sz="2400" kern="1200" dirty="0">
              <a:solidFill>
                <a:srgbClr val="FFFFFF"/>
              </a:solidFill>
              <a:latin typeface="+mj-lt"/>
              <a:ea typeface="+mj-ea"/>
              <a:cs typeface="+mj-cs"/>
            </a:endParaRPr>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dirty="0">
                <a:solidFill>
                  <a:srgbClr val="FFFFFF">
                    <a:alpha val="80000"/>
                  </a:srgbClr>
                </a:solidFill>
                <a:latin typeface="+mn-lt"/>
                <a:ea typeface="+mn-ea"/>
                <a:cs typeface="+mn-cs"/>
              </a:rPr>
              <a:t>tescometering.com</a:t>
            </a:r>
          </a:p>
        </p:txBody>
      </p:sp>
      <p:sp>
        <p:nvSpPr>
          <p:cNvPr id="3" name="Slide Number Placeholder 2"/>
          <p:cNvSpPr>
            <a:spLocks noGrp="1"/>
          </p:cNvSpPr>
          <p:nvPr>
            <p:ph type="sldNum" sz="quarter" idx="4"/>
          </p:nvPr>
        </p:nvSpPr>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24" y="4038600"/>
            <a:ext cx="2982913" cy="976313"/>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Hyundai Logo, HD Png, Meaning, Information | Carlogos.org">
            <a:extLst>
              <a:ext uri="{FF2B5EF4-FFF2-40B4-BE49-F238E27FC236}">
                <a16:creationId xmlns:a16="http://schemas.microsoft.com/office/drawing/2014/main" id="{DBD38037-1C6A-F2E3-8354-96EEF1E98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987842"/>
            <a:ext cx="25908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a Logo, HD Png, Meaning, Information | Carlogos.org">
            <a:extLst>
              <a:ext uri="{FF2B5EF4-FFF2-40B4-BE49-F238E27FC236}">
                <a16:creationId xmlns:a16="http://schemas.microsoft.com/office/drawing/2014/main" id="{DF9233CE-5DCD-5108-6E56-C1B9A8514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024" y="4846554"/>
            <a:ext cx="2590800"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1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a:t>
            </a:r>
            <a:br>
              <a:rPr lang="en-US" b="1" dirty="0"/>
            </a:br>
            <a:r>
              <a:rPr lang="en-US" b="1" dirty="0"/>
              <a:t>100 EV models to be introduced by </a:t>
            </a:r>
            <a:r>
              <a:rPr lang="en-US" b="1" dirty="0">
                <a:solidFill>
                  <a:srgbClr val="C00000"/>
                </a:solidFill>
              </a:rPr>
              <a:t>2025</a:t>
            </a:r>
            <a:r>
              <a:rPr lang="en-US" b="1" dirty="0"/>
              <a:t>.</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685800" y="1405889"/>
            <a:ext cx="3150680" cy="1124712"/>
          </a:xfrm>
        </p:spPr>
        <p:txBody>
          <a:bodyPr anchor="b">
            <a:noAutofit/>
          </a:bodyPr>
          <a:lstStyle/>
          <a:p>
            <a:r>
              <a:rPr lang="en-US" sz="2800" b="1" dirty="0"/>
              <a:t>How many </a:t>
            </a:r>
            <a:br>
              <a:rPr lang="en-US" sz="2800" b="1" dirty="0"/>
            </a:br>
            <a:r>
              <a:rPr lang="en-US" sz="2800" b="1" dirty="0"/>
              <a:t>EV’s are on </a:t>
            </a:r>
            <a:br>
              <a:rPr lang="en-US" sz="2800" b="1" dirty="0"/>
            </a:br>
            <a:r>
              <a:rPr lang="en-US" sz="2800" b="1" dirty="0"/>
              <a:t>the road </a:t>
            </a:r>
            <a:br>
              <a:rPr lang="en-US" sz="2800" b="1" dirty="0"/>
            </a:br>
            <a:r>
              <a:rPr lang="en-US" sz="2800" b="1" dirty="0"/>
              <a:t>in the US?</a:t>
            </a: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181676" y="2557488"/>
            <a:ext cx="2579180" cy="3394711"/>
          </a:xfrm>
        </p:spPr>
        <p:txBody>
          <a:bodyPr anchor="t">
            <a:noAutofit/>
          </a:bodyPr>
          <a:lstStyle/>
          <a:p>
            <a:r>
              <a:rPr lang="en-US" sz="2400" dirty="0"/>
              <a:t>As of 2024 there were </a:t>
            </a:r>
            <a:r>
              <a:rPr lang="en-US" sz="2400" b="1" dirty="0">
                <a:solidFill>
                  <a:srgbClr val="FF0000"/>
                </a:solidFill>
              </a:rPr>
              <a:t>4,300,000</a:t>
            </a:r>
            <a:r>
              <a:rPr lang="en-US" sz="2400" dirty="0"/>
              <a:t> Electric Vehicles operating in the US</a:t>
            </a:r>
          </a:p>
          <a:p>
            <a:r>
              <a:rPr lang="en-US" sz="2400" dirty="0"/>
              <a:t>By 2025 there are </a:t>
            </a:r>
            <a:r>
              <a:rPr lang="en-US" sz="2400" b="1" dirty="0">
                <a:solidFill>
                  <a:srgbClr val="FF0000"/>
                </a:solidFill>
              </a:rPr>
              <a:t>77,000,000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2024_FINAL</Template>
  <TotalTime>1286</TotalTime>
  <Words>3018</Words>
  <Application>Microsoft Office PowerPoint</Application>
  <PresentationFormat>On-screen Show (4:3)</PresentationFormat>
  <Paragraphs>430</Paragraphs>
  <Slides>53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Helvetica</vt:lpstr>
      <vt:lpstr>TESCO Template</vt:lpstr>
      <vt:lpstr>Status of EV’s  2024</vt:lpstr>
      <vt:lpstr>Electric Vehicle Service Equipment - EVSE</vt:lpstr>
      <vt:lpstr>Topic Summary</vt:lpstr>
      <vt:lpstr>PowerPoint Presentation</vt:lpstr>
      <vt:lpstr>Who is in the EV Market?</vt:lpstr>
      <vt:lpstr>Who are the Market drivers?  2022 TESLA: 66.3% Ford: 7.6% Hyundai &amp; Kia: 7.1% (Motor Intelligence)</vt:lpstr>
      <vt:lpstr>The EV Market</vt:lpstr>
      <vt:lpstr>The EV Market</vt:lpstr>
      <vt:lpstr>How many  EV’s are on  the road  in the US?</vt:lpstr>
      <vt:lpstr>The US EV Market</vt:lpstr>
      <vt:lpstr>The US EV Market</vt:lpstr>
      <vt:lpstr>The EV Market</vt:lpstr>
      <vt:lpstr>The World EV Market</vt:lpstr>
      <vt:lpstr>EV Continues to Boom</vt:lpstr>
      <vt:lpstr>How much energy and how long to charge?</vt:lpstr>
      <vt:lpstr>Changing the Game - Range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Level 2 Public Stations</vt:lpstr>
      <vt:lpstr>DC EVSE STANDARDS</vt:lpstr>
      <vt:lpstr>DC EVSE STANDARDS</vt:lpstr>
      <vt:lpstr>Level 3, DC Superchargers</vt:lpstr>
      <vt:lpstr>PowerPoint Presentation</vt:lpstr>
      <vt:lpstr>CHARGING NETWORKS</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PowerPoint Presentation</vt:lpstr>
      <vt:lpstr>US Primary Energy by Source</vt:lpstr>
      <vt:lpstr>US TOTAL ENERGY CONSUMPTION</vt:lpstr>
      <vt:lpstr>US ELECTRIC ENERGY CONSUMPTION</vt:lpstr>
      <vt:lpstr>Topic Summary</vt:lpstr>
      <vt:lpstr>Electric Vehicle Service Equipment - EVSE</vt:lpstr>
      <vt:lpstr>Questions and Discussion</vt:lpstr>
      <vt:lpstr>Tesco hospitality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Ujjay Brawley</cp:lastModifiedBy>
  <cp:revision>44</cp:revision>
  <dcterms:created xsi:type="dcterms:W3CDTF">2022-03-14T03:31:03Z</dcterms:created>
  <dcterms:modified xsi:type="dcterms:W3CDTF">2024-06-14T20:07:54Z</dcterms:modified>
</cp:coreProperties>
</file>