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9" r:id="rId4"/>
  </p:sldMasterIdLst>
  <p:notesMasterIdLst>
    <p:notesMasterId r:id="rId74"/>
  </p:notesMasterIdLst>
  <p:handoutMasterIdLst>
    <p:handoutMasterId r:id="rId75"/>
  </p:handoutMasterIdLst>
  <p:sldIdLst>
    <p:sldId id="452" r:id="rId5"/>
    <p:sldId id="447" r:id="rId6"/>
    <p:sldId id="356" r:id="rId7"/>
    <p:sldId id="444" r:id="rId8"/>
    <p:sldId id="445" r:id="rId9"/>
    <p:sldId id="446" r:id="rId10"/>
    <p:sldId id="385" r:id="rId11"/>
    <p:sldId id="388" r:id="rId12"/>
    <p:sldId id="374" r:id="rId13"/>
    <p:sldId id="375" r:id="rId14"/>
    <p:sldId id="389" r:id="rId15"/>
    <p:sldId id="453" r:id="rId16"/>
    <p:sldId id="391" r:id="rId17"/>
    <p:sldId id="392" r:id="rId18"/>
    <p:sldId id="386" r:id="rId19"/>
    <p:sldId id="376" r:id="rId20"/>
    <p:sldId id="373" r:id="rId21"/>
    <p:sldId id="393" r:id="rId22"/>
    <p:sldId id="419" r:id="rId23"/>
    <p:sldId id="420" r:id="rId24"/>
    <p:sldId id="395" r:id="rId25"/>
    <p:sldId id="399" r:id="rId26"/>
    <p:sldId id="400" r:id="rId27"/>
    <p:sldId id="396" r:id="rId28"/>
    <p:sldId id="394" r:id="rId29"/>
    <p:sldId id="397" r:id="rId30"/>
    <p:sldId id="398" r:id="rId31"/>
    <p:sldId id="421" r:id="rId32"/>
    <p:sldId id="382" r:id="rId33"/>
    <p:sldId id="422" r:id="rId34"/>
    <p:sldId id="401" r:id="rId35"/>
    <p:sldId id="423" r:id="rId36"/>
    <p:sldId id="405" r:id="rId37"/>
    <p:sldId id="402" r:id="rId38"/>
    <p:sldId id="380" r:id="rId39"/>
    <p:sldId id="403" r:id="rId40"/>
    <p:sldId id="404" r:id="rId41"/>
    <p:sldId id="431" r:id="rId42"/>
    <p:sldId id="426" r:id="rId43"/>
    <p:sldId id="427" r:id="rId44"/>
    <p:sldId id="428" r:id="rId45"/>
    <p:sldId id="377" r:id="rId46"/>
    <p:sldId id="379" r:id="rId47"/>
    <p:sldId id="429" r:id="rId48"/>
    <p:sldId id="430" r:id="rId49"/>
    <p:sldId id="381" r:id="rId50"/>
    <p:sldId id="406" r:id="rId51"/>
    <p:sldId id="407" r:id="rId52"/>
    <p:sldId id="409" r:id="rId53"/>
    <p:sldId id="410" r:id="rId54"/>
    <p:sldId id="411" r:id="rId55"/>
    <p:sldId id="412" r:id="rId56"/>
    <p:sldId id="413" r:id="rId57"/>
    <p:sldId id="414" r:id="rId58"/>
    <p:sldId id="415" r:id="rId59"/>
    <p:sldId id="416" r:id="rId60"/>
    <p:sldId id="417" r:id="rId61"/>
    <p:sldId id="418" r:id="rId62"/>
    <p:sldId id="432" r:id="rId63"/>
    <p:sldId id="433" r:id="rId64"/>
    <p:sldId id="434" r:id="rId65"/>
    <p:sldId id="435" r:id="rId66"/>
    <p:sldId id="436" r:id="rId67"/>
    <p:sldId id="437" r:id="rId68"/>
    <p:sldId id="438" r:id="rId69"/>
    <p:sldId id="439" r:id="rId70"/>
    <p:sldId id="440" r:id="rId71"/>
    <p:sldId id="441" r:id="rId72"/>
    <p:sldId id="451" r:id="rId73"/>
  </p:sldIdLst>
  <p:sldSz cx="9144000" cy="6858000" type="screen4x3"/>
  <p:notesSz cx="9296400" cy="7010400"/>
  <p:embeddedFontLst>
    <p:embeddedFont>
      <p:font typeface="Bookman Old Style" panose="02050604050505020204" pitchFamily="18" charset="0"/>
      <p:regular r:id="rId76"/>
      <p:bold r:id="rId77"/>
      <p:italic r:id="rId78"/>
      <p:boldItalic r:id="rId79"/>
    </p:embeddedFont>
    <p:embeddedFont>
      <p:font typeface="Monotype Sorts" panose="020B0604020202020204" charset="2"/>
      <p:regular r:id="rId8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10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236"/>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44"/>
  </p:normalViewPr>
  <p:slideViewPr>
    <p:cSldViewPr snapToGrid="0">
      <p:cViewPr varScale="1">
        <p:scale>
          <a:sx n="101" d="100"/>
          <a:sy n="101" d="100"/>
        </p:scale>
        <p:origin x="1836" y="108"/>
      </p:cViewPr>
      <p:guideLst>
        <p:guide orient="horz" pos="264"/>
        <p:guide pos="10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B65B2D8-7FEF-4532-80CA-D11AADF7E82E}" type="slidenum">
              <a:rPr lang="ru-RU" altLang="en-US" smtClean="0"/>
              <a:pPr>
                <a:defRPr/>
              </a:pPr>
              <a:t>1</a:t>
            </a:fld>
            <a:endParaRPr lang="ru-RU" altLang="en-US"/>
          </a:p>
        </p:txBody>
      </p:sp>
    </p:spTree>
    <p:extLst>
      <p:ext uri="{BB962C8B-B14F-4D97-AF65-F5344CB8AC3E}">
        <p14:creationId xmlns:p14="http://schemas.microsoft.com/office/powerpoint/2010/main" val="319691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16</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17</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20</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29</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35</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45</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46</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47</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48</a:t>
            </a:fld>
            <a:endParaRPr lang="en-US" altLang="en-US" sz="240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a:p>
          <a:p>
            <a:r>
              <a:rPr lang="en-US" altLang="en-US"/>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 1885</a:t>
            </a:r>
            <a:r>
              <a:rPr lang="en-US" baseline="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Incandescent lighting, particularly in regard to length of</a:t>
            </a:r>
            <a:br>
              <a:rPr lang="en-US">
                <a:latin typeface="Bookman Old Style" panose="02050604050505020204" pitchFamily="18" charset="0"/>
              </a:rPr>
            </a:br>
            <a:r>
              <a:rPr lang="en-US">
                <a:latin typeface="Bookman Old Style" panose="02050604050505020204" pitchFamily="18" charset="0"/>
              </a:rPr>
              <a:t>circuit upon which it can be run with profit.</a:t>
            </a:r>
            <a:br>
              <a:rPr lang="en-US">
                <a:latin typeface="Bookman Old Style" panose="02050604050505020204" pitchFamily="18" charset="0"/>
              </a:rPr>
            </a:br>
            <a:r>
              <a:rPr lang="en-US">
                <a:latin typeface="Bookman Old Style" panose="02050604050505020204" pitchFamily="18" charset="0"/>
              </a:rPr>
              <a:t>2. Locating and avoiding crosses with telephone wires.</a:t>
            </a:r>
            <a:br>
              <a:rPr lang="en-US">
                <a:latin typeface="Bookman Old Style" panose="02050604050505020204" pitchFamily="18" charset="0"/>
              </a:rPr>
            </a:br>
            <a:r>
              <a:rPr lang="en-US">
                <a:latin typeface="Bookman Old Style" panose="02050604050505020204" pitchFamily="18" charset="0"/>
              </a:rPr>
              <a:t>3. Power and its conversion into light.</a:t>
            </a:r>
            <a:br>
              <a:rPr lang="en-US">
                <a:latin typeface="Bookman Old Style" panose="02050604050505020204" pitchFamily="18" charset="0"/>
              </a:rPr>
            </a:br>
            <a:r>
              <a:rPr lang="en-US">
                <a:latin typeface="Bookman Old Style" panose="02050604050505020204" pitchFamily="18" charset="0"/>
              </a:rPr>
              <a:t>4. Electric light globes and shades.</a:t>
            </a:r>
            <a:br>
              <a:rPr lang="en-US">
                <a:latin typeface="Bookman Old Style" panose="02050604050505020204" pitchFamily="18" charset="0"/>
              </a:rPr>
            </a:br>
            <a:r>
              <a:rPr lang="en-US">
                <a:latin typeface="Bookman Old Style" panose="02050604050505020204" pitchFamily="18" charset="0"/>
              </a:rPr>
              <a:t>5. The best modes of connecting dynamos with power.</a:t>
            </a:r>
            <a:br>
              <a:rPr lang="en-US">
                <a:latin typeface="Bookman Old Style" panose="02050604050505020204" pitchFamily="18" charset="0"/>
              </a:rPr>
            </a:br>
            <a:r>
              <a:rPr lang="en-US">
                <a:latin typeface="Bookman Old Style" panose="02050604050505020204" pitchFamily="18" charset="0"/>
              </a:rPr>
              <a:t>6. Electric lighting by water power.</a:t>
            </a:r>
            <a:br>
              <a:rPr lang="en-US">
                <a:latin typeface="Bookman Old Style" panose="02050604050505020204" pitchFamily="18" charset="0"/>
              </a:rPr>
            </a:br>
            <a:r>
              <a:rPr lang="en-US">
                <a:latin typeface="Bookman Old Style" panose="02050604050505020204" pitchFamily="18" charset="0"/>
              </a:rPr>
              <a:t>7. Rates and rebates on electric lights by the year.</a:t>
            </a:r>
            <a:br>
              <a:rPr lang="en-US">
                <a:latin typeface="Bookman Old Style" panose="02050604050505020204" pitchFamily="18" charset="0"/>
              </a:rPr>
            </a:br>
            <a:r>
              <a:rPr lang="en-US">
                <a:latin typeface="Bookman Old Style" panose="02050604050505020204" pitchFamily="18" charset="0"/>
              </a:rPr>
              <a:t>8. The use of electricity as applied to motors.</a:t>
            </a:r>
            <a:br>
              <a:rPr lang="en-US">
                <a:latin typeface="Bookman Old Style" panose="02050604050505020204" pitchFamily="18" charset="0"/>
              </a:rPr>
            </a:br>
            <a:r>
              <a:rPr lang="en-US">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10. Will armatures become affected by frost when exposed in</a:t>
            </a:r>
            <a:br>
              <a:rPr lang="en-US">
                <a:latin typeface="Bookman Old Style" panose="02050604050505020204" pitchFamily="18" charset="0"/>
              </a:rPr>
            </a:br>
            <a:r>
              <a:rPr lang="en-US">
                <a:latin typeface="Bookman Old Style" panose="02050604050505020204" pitchFamily="18" charset="0"/>
              </a:rPr>
              <a:t>transportation?</a:t>
            </a:r>
            <a:br>
              <a:rPr lang="en-US">
                <a:latin typeface="Bookman Old Style" panose="02050604050505020204" pitchFamily="18" charset="0"/>
              </a:rPr>
            </a:br>
            <a:r>
              <a:rPr lang="en-US">
                <a:latin typeface="Bookman Old Style" panose="02050604050505020204" pitchFamily="18" charset="0"/>
              </a:rPr>
              <a:t>11. Special insulation or guards between insulations of lines</a:t>
            </a:r>
            <a:br>
              <a:rPr lang="en-US">
                <a:latin typeface="Bookman Old Style" panose="02050604050505020204" pitchFamily="18" charset="0"/>
              </a:rPr>
            </a:br>
            <a:r>
              <a:rPr lang="en-US">
                <a:latin typeface="Bookman Old Style" panose="02050604050505020204" pitchFamily="18" charset="0"/>
              </a:rPr>
              <a:t>at dangerous points and places.</a:t>
            </a:r>
            <a:br>
              <a:rPr lang="en-US">
                <a:latin typeface="Bookman Old Style" panose="02050604050505020204" pitchFamily="18" charset="0"/>
              </a:rPr>
            </a:br>
            <a:r>
              <a:rPr lang="en-US">
                <a:latin typeface="Bookman Old Style" panose="02050604050505020204" pitchFamily="18" charset="0"/>
              </a:rPr>
              <a:t>12. Street lighting, the best manner and modes of accomplishing it. Location of lights and running the circuits for the same.</a:t>
            </a:r>
            <a:br>
              <a:rPr lang="en-US">
                <a:latin typeface="Bookman Old Style" panose="02050604050505020204" pitchFamily="18" charset="0"/>
              </a:rPr>
            </a:br>
            <a:r>
              <a:rPr lang="en-US">
                <a:latin typeface="Bookman Old Style" panose="02050604050505020204" pitchFamily="18" charset="0"/>
              </a:rPr>
              <a:t>13. Experience and results in the use of underground conductors.</a:t>
            </a:r>
            <a:br>
              <a:rPr lang="en-US">
                <a:latin typeface="Bookman Old Style" panose="02050604050505020204" pitchFamily="18" charset="0"/>
              </a:rPr>
            </a:br>
            <a:r>
              <a:rPr lang="en-US">
                <a:latin typeface="Bookman Old Style" panose="02050604050505020204" pitchFamily="18" charset="0"/>
              </a:rPr>
              <a:t>14. That the fireman should receive more pay than the engineer.</a:t>
            </a:r>
            <a:br>
              <a:rPr lang="en-US">
                <a:latin typeface="Bookman Old Style" panose="02050604050505020204" pitchFamily="18" charset="0"/>
              </a:rPr>
            </a:br>
            <a:r>
              <a:rPr lang="en-US">
                <a:latin typeface="Bookman Old Style" panose="02050604050505020204" pitchFamily="18" charset="0"/>
              </a:rPr>
              <a:t>15. Help generally.</a:t>
            </a:r>
            <a:br>
              <a:rPr lang="en-US">
                <a:latin typeface="Bookman Old Style" panose="02050604050505020204" pitchFamily="18" charset="0"/>
              </a:rPr>
            </a:br>
            <a:r>
              <a:rPr lang="en-US">
                <a:latin typeface="Bookman Old Style" panose="02050604050505020204" pitchFamily="18" charset="0"/>
              </a:rPr>
              <a:t>16. Experience of electric light companies in the use of cop-</a:t>
            </a:r>
            <a:br>
              <a:rPr lang="en-US">
                <a:latin typeface="Bookman Old Style" panose="02050604050505020204" pitchFamily="18" charset="0"/>
              </a:rPr>
            </a:br>
            <a:r>
              <a:rPr lang="en-US">
                <a:latin typeface="Bookman Old Style" panose="02050604050505020204" pitchFamily="18" charset="0"/>
              </a:rPr>
              <a:t>per-coated and bare carbons.</a:t>
            </a:r>
          </a:p>
          <a:p>
            <a:pPr defTabSz="931760" eaLnBrk="1" fontAlgn="auto" hangingPunct="1">
              <a:spcBef>
                <a:spcPts val="0"/>
              </a:spcBef>
              <a:spcAft>
                <a:spcPts val="0"/>
              </a:spcAft>
              <a:defRPr/>
            </a:pPr>
            <a:endParaRPr lang="en-US">
              <a:latin typeface="Bookman Old Style" panose="02050604050505020204" pitchFamily="18" charset="0"/>
            </a:endParaRPr>
          </a:p>
          <a:p>
            <a:endParaRPr lang="en-US" baseline="0"/>
          </a:p>
          <a:p>
            <a:r>
              <a:rPr lang="en-US" baseline="0"/>
              <a:t> </a:t>
            </a:r>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49</a:t>
            </a:fld>
            <a:endParaRPr lang="en-US"/>
          </a:p>
        </p:txBody>
      </p:sp>
    </p:spTree>
    <p:extLst>
      <p:ext uri="{BB962C8B-B14F-4D97-AF65-F5344CB8AC3E}">
        <p14:creationId xmlns:p14="http://schemas.microsoft.com/office/powerpoint/2010/main" val="226728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58</a:t>
            </a:fld>
            <a:endParaRPr lang="en-US"/>
          </a:p>
        </p:txBody>
      </p:sp>
    </p:spTree>
    <p:extLst>
      <p:ext uri="{BB962C8B-B14F-4D97-AF65-F5344CB8AC3E}">
        <p14:creationId xmlns:p14="http://schemas.microsoft.com/office/powerpoint/2010/main" val="32542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67</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68</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69</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10</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072174" y="3509965"/>
            <a:ext cx="7071826"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red and black logo&#10;&#10;Description automatically generated">
            <a:extLst>
              <a:ext uri="{FF2B5EF4-FFF2-40B4-BE49-F238E27FC236}">
                <a16:creationId xmlns:a16="http://schemas.microsoft.com/office/drawing/2014/main" id="{6E3EB278-4700-7289-F26D-5F94CB1F9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35567889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4351571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374695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7" name="Title 1"/>
          <p:cNvSpPr>
            <a:spLocks noGrp="1"/>
          </p:cNvSpPr>
          <p:nvPr>
            <p:ph type="title"/>
          </p:nvPr>
        </p:nvSpPr>
        <p:spPr>
          <a:xfrm>
            <a:off x="1474401" y="24764"/>
            <a:ext cx="6958399" cy="810827"/>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38769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993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6AA0EF7-4FBF-CD49-461B-C3B675FD13D5}"/>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40DE3411-E0B4-861F-84EC-377839ACCB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
        <p:nvSpPr>
          <p:cNvPr id="7" name="Text Placeholder 15">
            <a:extLst>
              <a:ext uri="{FF2B5EF4-FFF2-40B4-BE49-F238E27FC236}">
                <a16:creationId xmlns:a16="http://schemas.microsoft.com/office/drawing/2014/main" id="{1AEE16D0-2C0E-2F8F-99F4-3940CF529CE1}"/>
              </a:ext>
            </a:extLst>
          </p:cNvPr>
          <p:cNvSpPr>
            <a:spLocks noGrp="1"/>
          </p:cNvSpPr>
          <p:nvPr>
            <p:ph type="body" sz="quarter" idx="10" hasCustomPrompt="1"/>
          </p:nvPr>
        </p:nvSpPr>
        <p:spPr>
          <a:xfrm>
            <a:off x="5091113" y="5401933"/>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8" name="Text Placeholder 15">
            <a:extLst>
              <a:ext uri="{FF2B5EF4-FFF2-40B4-BE49-F238E27FC236}">
                <a16:creationId xmlns:a16="http://schemas.microsoft.com/office/drawing/2014/main" id="{C7E0A528-F194-7753-75BC-13517BDEDFBC}"/>
              </a:ext>
            </a:extLst>
          </p:cNvPr>
          <p:cNvSpPr>
            <a:spLocks noGrp="1"/>
          </p:cNvSpPr>
          <p:nvPr>
            <p:ph type="body" sz="quarter" idx="11" hasCustomPrompt="1"/>
          </p:nvPr>
        </p:nvSpPr>
        <p:spPr>
          <a:xfrm>
            <a:off x="5091113" y="5673094"/>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9" name="Text Placeholder 15">
            <a:extLst>
              <a:ext uri="{FF2B5EF4-FFF2-40B4-BE49-F238E27FC236}">
                <a16:creationId xmlns:a16="http://schemas.microsoft.com/office/drawing/2014/main" id="{F2F084D7-360A-60BB-4B2A-C765AEA75036}"/>
              </a:ext>
            </a:extLst>
          </p:cNvPr>
          <p:cNvSpPr>
            <a:spLocks noGrp="1"/>
          </p:cNvSpPr>
          <p:nvPr>
            <p:ph type="body" sz="quarter" idx="12" hasCustomPrompt="1"/>
          </p:nvPr>
        </p:nvSpPr>
        <p:spPr>
          <a:xfrm>
            <a:off x="5091113" y="5944255"/>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pic>
        <p:nvPicPr>
          <p:cNvPr id="11" name="Picture 10" descr="A close-up of a logo&#10;&#10;Description automatically generated with medium confidence">
            <a:extLst>
              <a:ext uri="{FF2B5EF4-FFF2-40B4-BE49-F238E27FC236}">
                <a16:creationId xmlns:a16="http://schemas.microsoft.com/office/drawing/2014/main" id="{F7C23510-5F50-0302-26FA-AD05C06C3C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5444522"/>
            <a:ext cx="2795649" cy="814348"/>
          </a:xfrm>
          <a:prstGeom prst="rect">
            <a:avLst/>
          </a:prstGeom>
        </p:spPr>
      </p:pic>
      <p:sp>
        <p:nvSpPr>
          <p:cNvPr id="5" name="Footer Placeholder 4">
            <a:extLst>
              <a:ext uri="{FF2B5EF4-FFF2-40B4-BE49-F238E27FC236}">
                <a16:creationId xmlns:a16="http://schemas.microsoft.com/office/drawing/2014/main" id="{8FCC2FE0-0514-00FA-8959-4BBF8DF21E37}"/>
              </a:ext>
            </a:extLst>
          </p:cNvPr>
          <p:cNvSpPr>
            <a:spLocks noGrp="1"/>
          </p:cNvSpPr>
          <p:nvPr>
            <p:ph type="ftr" sz="quarter" idx="13"/>
          </p:nvPr>
        </p:nvSpPr>
        <p:spPr/>
        <p:txBody>
          <a:bodyPr/>
          <a:lstStyle/>
          <a:p>
            <a:r>
              <a:rPr lang="en-US"/>
              <a:t>tescometering.com</a:t>
            </a:r>
          </a:p>
        </p:txBody>
      </p:sp>
      <p:sp>
        <p:nvSpPr>
          <p:cNvPr id="12" name="Slide Number Placeholder 11">
            <a:extLst>
              <a:ext uri="{FF2B5EF4-FFF2-40B4-BE49-F238E27FC236}">
                <a16:creationId xmlns:a16="http://schemas.microsoft.com/office/drawing/2014/main" id="{EF32D8FC-B28D-8BA6-2B18-9A53C9999F09}"/>
              </a:ext>
            </a:extLst>
          </p:cNvPr>
          <p:cNvSpPr>
            <a:spLocks noGrp="1"/>
          </p:cNvSpPr>
          <p:nvPr>
            <p:ph type="sldNum" sz="quarter" idx="14"/>
          </p:nvPr>
        </p:nvSpPr>
        <p:spPr/>
        <p:txBody>
          <a:bodyPr/>
          <a:lstStyle/>
          <a:p>
            <a:fld id="{F4B7F58F-9A72-4E07-B505-B7A6F5244F49}" type="slidenum">
              <a:rPr lang="en-US" smtClean="0"/>
              <a:pPr/>
              <a:t>‹#›</a:t>
            </a:fld>
            <a:endParaRPr lang="en-US"/>
          </a:p>
        </p:txBody>
      </p:sp>
    </p:spTree>
    <p:extLst>
      <p:ext uri="{BB962C8B-B14F-4D97-AF65-F5344CB8AC3E}">
        <p14:creationId xmlns:p14="http://schemas.microsoft.com/office/powerpoint/2010/main" val="135867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36525"/>
            <a:ext cx="7208107" cy="679832"/>
          </a:xfrm>
        </p:spPr>
        <p:txBody>
          <a:bodyPr>
            <a:no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cxnSp>
        <p:nvCxnSpPr>
          <p:cNvPr id="4" name="Straight Connector 3">
            <a:extLst>
              <a:ext uri="{FF2B5EF4-FFF2-40B4-BE49-F238E27FC236}">
                <a16:creationId xmlns:a16="http://schemas.microsoft.com/office/drawing/2014/main" id="{84E54AE1-D8B3-4E0F-C974-3C7AB07AD2CA}"/>
              </a:ext>
            </a:extLst>
          </p:cNvPr>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32421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72174" y="570261"/>
            <a:ext cx="7069034" cy="3442130"/>
          </a:xfrm>
        </p:spPr>
        <p:txBody>
          <a:bodyPr anchor="b">
            <a:noAutofit/>
          </a:bodyPr>
          <a:lstStyle>
            <a:lvl1pPr>
              <a:defRPr sz="66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5" name="Rectangle 4">
            <a:extLst>
              <a:ext uri="{FF2B5EF4-FFF2-40B4-BE49-F238E27FC236}">
                <a16:creationId xmlns:a16="http://schemas.microsoft.com/office/drawing/2014/main" id="{E78CC3A4-B862-EF21-7892-19E165FA85F9}"/>
              </a:ext>
            </a:extLst>
          </p:cNvPr>
          <p:cNvSpPr/>
          <p:nvPr/>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pic>
        <p:nvPicPr>
          <p:cNvPr id="9" name="Picture 8" descr="A red and black logo&#10;&#10;Description automatically generated">
            <a:extLst>
              <a:ext uri="{FF2B5EF4-FFF2-40B4-BE49-F238E27FC236}">
                <a16:creationId xmlns:a16="http://schemas.microsoft.com/office/drawing/2014/main" id="{12952CE3-364E-1AF8-155D-3DAF073B6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371034405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18493143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7592" y="329991"/>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281326841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6"/>
            <a:ext cx="722128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41627110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4687541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13599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Tree>
    <p:extLst>
      <p:ext uri="{BB962C8B-B14F-4D97-AF65-F5344CB8AC3E}">
        <p14:creationId xmlns:p14="http://schemas.microsoft.com/office/powerpoint/2010/main" val="15641308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8872" y="99580"/>
            <a:ext cx="7759711"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pPr/>
              <a:t>‹#›</a:t>
            </a:fld>
            <a:endParaRPr lang="en-US"/>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red and black logo&#10;&#10;Description automatically generated">
            <a:extLst>
              <a:ext uri="{FF2B5EF4-FFF2-40B4-BE49-F238E27FC236}">
                <a16:creationId xmlns:a16="http://schemas.microsoft.com/office/drawing/2014/main" id="{AE2CF0B3-A287-11F2-1C2C-62AAA79364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8804" y="145687"/>
            <a:ext cx="1135196" cy="692513"/>
          </a:xfrm>
          <a:prstGeom prst="rect">
            <a:avLst/>
          </a:prstGeom>
        </p:spPr>
      </p:pic>
    </p:spTree>
    <p:extLst>
      <p:ext uri="{BB962C8B-B14F-4D97-AF65-F5344CB8AC3E}">
        <p14:creationId xmlns:p14="http://schemas.microsoft.com/office/powerpoint/2010/main" val="39511788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663" r:id="rId14"/>
  </p:sldLayoutIdLst>
  <p:txStyles>
    <p:titleStyle>
      <a:lvl1pPr algn="r"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3.wmf"/></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hyperlink" Target="http://www.watthourmeters.com/dunca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www.watthourmeters.com/generalelectric/trw-th.htm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www.watthourmeters.com/sangamo/gutmann-b.html"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image" Target="../media/image65.jpeg"/><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8286" y="2650202"/>
            <a:ext cx="7075714" cy="1557595"/>
          </a:xfrm>
        </p:spPr>
        <p:txBody>
          <a:bodyPr>
            <a:normAutofit fontScale="90000"/>
          </a:bodyPr>
          <a:lstStyle/>
          <a:p>
            <a:r>
              <a:rPr lang="en-US" dirty="0"/>
              <a:t>History of</a:t>
            </a:r>
            <a:br>
              <a:rPr lang="en-US" dirty="0"/>
            </a:br>
            <a:r>
              <a:rPr lang="en-US" dirty="0"/>
              <a:t>Electric Metering</a:t>
            </a:r>
          </a:p>
        </p:txBody>
      </p:sp>
      <p:sp>
        <p:nvSpPr>
          <p:cNvPr id="9" name="Text Placeholder 5">
            <a:extLst>
              <a:ext uri="{FF2B5EF4-FFF2-40B4-BE49-F238E27FC236}">
                <a16:creationId xmlns:a16="http://schemas.microsoft.com/office/drawing/2014/main" id="{BC45B6C0-6FAD-39CF-015C-EBD6DF798043}"/>
              </a:ext>
            </a:extLst>
          </p:cNvPr>
          <p:cNvSpPr>
            <a:spLocks noGrp="1"/>
          </p:cNvSpPr>
          <p:nvPr>
            <p:ph type="body" sz="quarter" idx="10"/>
          </p:nvPr>
        </p:nvSpPr>
        <p:spPr>
          <a:xfrm>
            <a:off x="3429004" y="5125113"/>
            <a:ext cx="5237919" cy="373159"/>
          </a:xfrm>
        </p:spPr>
        <p:txBody>
          <a:bodyPr>
            <a:noAutofit/>
          </a:bodyPr>
          <a:lstStyle/>
          <a:p>
            <a:r>
              <a:rPr lang="en-US" sz="1800" kern="100" dirty="0">
                <a:solidFill>
                  <a:schemeClr val="accent1"/>
                </a:solidFill>
                <a:latin typeface="Aptos" panose="020B0004020202020204" pitchFamily="34" charset="0"/>
                <a:ea typeface="Aptos" panose="020B0004020202020204" pitchFamily="34" charset="0"/>
                <a:cs typeface="Times New Roman" panose="02020603050405020304" pitchFamily="18" charset="0"/>
              </a:rPr>
              <a:t>44th Annual Mississippi Power and Meter School</a:t>
            </a:r>
          </a:p>
        </p:txBody>
      </p:sp>
      <p:sp>
        <p:nvSpPr>
          <p:cNvPr id="11" name="Text Placeholder 7">
            <a:extLst>
              <a:ext uri="{FF2B5EF4-FFF2-40B4-BE49-F238E27FC236}">
                <a16:creationId xmlns:a16="http://schemas.microsoft.com/office/drawing/2014/main" id="{08B91D61-D534-09D6-A452-2B06D59E19BF}"/>
              </a:ext>
            </a:extLst>
          </p:cNvPr>
          <p:cNvSpPr txBox="1">
            <a:spLocks/>
          </p:cNvSpPr>
          <p:nvPr/>
        </p:nvSpPr>
        <p:spPr>
          <a:xfrm>
            <a:off x="5422069" y="5667435"/>
            <a:ext cx="3244850" cy="271161"/>
          </a:xfrm>
          <a:prstGeom prst="rect">
            <a:avLst/>
          </a:prstGeom>
          <a:noFill/>
        </p:spPr>
        <p:txBody>
          <a:bodyPr vert="horz" lIns="91440" tIns="45720" rIns="91440" bIns="45720" rtlCol="0">
            <a:normAutofit fontScale="92500" lnSpcReduction="20000"/>
          </a:bodyPr>
          <a:lstStyle>
            <a:lvl1pPr marL="0" indent="0" algn="r" defTabSz="914400" rtl="0" eaLnBrk="1" fontAlgn="base" latinLnBrk="0" hangingPunct="1">
              <a:lnSpc>
                <a:spcPct val="90000"/>
              </a:lnSpc>
              <a:spcBef>
                <a:spcPct val="0"/>
              </a:spcBef>
              <a:spcAft>
                <a:spcPct val="0"/>
              </a:spcAft>
              <a:buFont typeface="Arial" panose="020B0604020202020204" pitchFamily="34" charset="0"/>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marL="685800" indent="-228600" algn="r" defTabSz="914400" rtl="0" eaLnBrk="1" fontAlgn="base" latinLnBrk="0" hangingPunct="1">
              <a:lnSpc>
                <a:spcPct val="90000"/>
              </a:lnSpc>
              <a:spcBef>
                <a:spcPct val="0"/>
              </a:spcBef>
              <a:spcAft>
                <a:spcPct val="0"/>
              </a:spcAft>
              <a:buFont typeface="Arial" panose="020B0604020202020204" pitchFamily="34" charset="0"/>
              <a:buChar char="•"/>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Tom Lawton</a:t>
            </a:r>
          </a:p>
        </p:txBody>
      </p:sp>
      <p:sp>
        <p:nvSpPr>
          <p:cNvPr id="12" name="Text Placeholder 6">
            <a:extLst>
              <a:ext uri="{FF2B5EF4-FFF2-40B4-BE49-F238E27FC236}">
                <a16:creationId xmlns:a16="http://schemas.microsoft.com/office/drawing/2014/main" id="{75C4742D-B2FF-93DE-F395-8B38969176E6}"/>
              </a:ext>
            </a:extLst>
          </p:cNvPr>
          <p:cNvSpPr>
            <a:spLocks noGrp="1"/>
          </p:cNvSpPr>
          <p:nvPr>
            <p:ph type="body" sz="quarter" idx="11"/>
          </p:nvPr>
        </p:nvSpPr>
        <p:spPr>
          <a:xfrm>
            <a:off x="4767943" y="5396274"/>
            <a:ext cx="3898976" cy="373159"/>
          </a:xfrm>
        </p:spPr>
        <p:txBody>
          <a:bodyPr>
            <a:noAutofit/>
          </a:bodyPr>
          <a:lstStyle/>
          <a:p>
            <a:r>
              <a:rPr lang="en-US" sz="1500" dirty="0"/>
              <a:t>Tuesday February 11, 2025 - 1:00 PM</a:t>
            </a:r>
          </a:p>
        </p:txBody>
      </p:sp>
      <p:pic>
        <p:nvPicPr>
          <p:cNvPr id="13" name="Picture 12" descr="A close up of a sign&#10;&#10;AI-generated content may be incorrect.">
            <a:extLst>
              <a:ext uri="{FF2B5EF4-FFF2-40B4-BE49-F238E27FC236}">
                <a16:creationId xmlns:a16="http://schemas.microsoft.com/office/drawing/2014/main" id="{16F9B26E-E74C-8D34-FC97-F1E965528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016" y="6004468"/>
            <a:ext cx="4635500" cy="734533"/>
          </a:xfrm>
          <a:prstGeom prst="rect">
            <a:avLst/>
          </a:prstGeom>
        </p:spPr>
      </p:pic>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8212" y="224241"/>
            <a:ext cx="7120538"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l"/>
            <a:r>
              <a:rPr lang="en-US" altLang="en-US" sz="3200" kern="0" dirty="0">
                <a:solidFill>
                  <a:schemeClr val="accent1"/>
                </a:solidFill>
                <a:effectLst>
                  <a:outerShdw blurRad="38100" dist="38100" dir="2700000" algn="tl">
                    <a:srgbClr val="000000">
                      <a:alpha val="43137"/>
                    </a:srgbClr>
                  </a:outerShdw>
                </a:effectLst>
              </a:rPr>
              <a:t>J.B. FULLER’S LAMP-HOUR METER (1878)</a:t>
            </a:r>
            <a:endParaRPr lang="en-US" sz="3200" kern="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352365" cy="1200329"/>
          </a:xfrm>
          <a:prstGeom prst="rect">
            <a:avLst/>
          </a:prstGeom>
          <a:noFill/>
        </p:spPr>
        <p:txBody>
          <a:bodyPr wrap="square" rtlCol="0">
            <a:spAutoFit/>
          </a:bodyPr>
          <a:lstStyle/>
          <a:p>
            <a:pPr algn="l"/>
            <a:r>
              <a:rPr lang="en-US" dirty="0">
                <a:cs typeface="Arial" panose="020B0604020202020204" pitchFamily="34" charset="0"/>
              </a:rPr>
              <a:t>One of Jim B. Fuller's assistants was James J. Wood, who would soon become one of the key people at the Ft. Wayne Electric Co.</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a:p>
        </p:txBody>
      </p:sp>
    </p:spTree>
    <p:extLst>
      <p:ext uri="{BB962C8B-B14F-4D97-AF65-F5344CB8AC3E}">
        <p14:creationId xmlns:p14="http://schemas.microsoft.com/office/powerpoint/2010/main" val="1895314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200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a:p>
        </p:txBody>
      </p:sp>
      <p:sp>
        <p:nvSpPr>
          <p:cNvPr id="2" name="Title 1"/>
          <p:cNvSpPr>
            <a:spLocks noGrp="1"/>
          </p:cNvSpPr>
          <p:nvPr>
            <p:ph type="title" idx="4294967295"/>
          </p:nvPr>
        </p:nvSpPr>
        <p:spPr>
          <a:xfrm>
            <a:off x="914400" y="-119063"/>
            <a:ext cx="7837714" cy="1143001"/>
          </a:xfrm>
        </p:spPr>
        <p:txBody>
          <a:bodyPr>
            <a:normAutofit/>
          </a:bodyPr>
          <a:lstStyle/>
          <a:p>
            <a:r>
              <a:rPr lang="en-US" dirty="0">
                <a:latin typeface="+mj-lt"/>
                <a:cs typeface="Arial" panose="020B0604020202020204" pitchFamily="34" charset="0"/>
              </a:rPr>
              <a:t>Flat Rate Billing</a:t>
            </a:r>
          </a:p>
        </p:txBody>
      </p:sp>
      <p:pic>
        <p:nvPicPr>
          <p:cNvPr id="1026" name="Picture 2" descr="Flat Rate vs Hourly Rate: What Should You Choose?">
            <a:extLst>
              <a:ext uri="{FF2B5EF4-FFF2-40B4-BE49-F238E27FC236}">
                <a16:creationId xmlns:a16="http://schemas.microsoft.com/office/drawing/2014/main" id="{21D8F512-9B3E-C1C3-65F8-6EAA97952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355416"/>
            <a:ext cx="2971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5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a:p>
        </p:txBody>
      </p:sp>
      <p:sp>
        <p:nvSpPr>
          <p:cNvPr id="2" name="Title 1"/>
          <p:cNvSpPr>
            <a:spLocks noGrp="1"/>
          </p:cNvSpPr>
          <p:nvPr>
            <p:ph type="title" idx="4294967295"/>
          </p:nvPr>
        </p:nvSpPr>
        <p:spPr>
          <a:xfrm>
            <a:off x="2362200" y="-109538"/>
            <a:ext cx="6400800" cy="1143001"/>
          </a:xfrm>
        </p:spPr>
        <p:txBody>
          <a:bodyPr>
            <a:normAutofit/>
          </a:bodyPr>
          <a:lstStyle/>
          <a:p>
            <a:r>
              <a:rPr lang="en-US" dirty="0">
                <a:latin typeface="+mj-lt"/>
                <a:cs typeface="Arial" panose="020B0604020202020204" pitchFamily="34" charset="0"/>
              </a:rPr>
              <a:t>…….Until You Could not</a:t>
            </a:r>
          </a:p>
        </p:txBody>
      </p:sp>
      <p:pic>
        <p:nvPicPr>
          <p:cNvPr id="6" name="Picture 2" descr="Flat Rate vs Hourly Rate: What Should You Choose?">
            <a:extLst>
              <a:ext uri="{FF2B5EF4-FFF2-40B4-BE49-F238E27FC236}">
                <a16:creationId xmlns:a16="http://schemas.microsoft.com/office/drawing/2014/main" id="{4311015D-7986-7FCA-12A9-137D222E1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144963"/>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ircle slash NO symbol - Openclipart">
            <a:extLst>
              <a:ext uri="{FF2B5EF4-FFF2-40B4-BE49-F238E27FC236}">
                <a16:creationId xmlns:a16="http://schemas.microsoft.com/office/drawing/2014/main" id="{602B85AE-3B0C-8FD0-F009-715B84ECCEEE}"/>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3285868" y="3890834"/>
            <a:ext cx="2733932" cy="27339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Tree>
    <p:extLst>
      <p:ext uri="{BB962C8B-B14F-4D97-AF65-F5344CB8AC3E}">
        <p14:creationId xmlns:p14="http://schemas.microsoft.com/office/powerpoint/2010/main" val="390563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sz="half" idx="1"/>
          </p:nvPr>
        </p:nvSpPr>
        <p:spPr/>
        <p:txBody>
          <a:bodyPr/>
          <a:lstStyle/>
          <a:p>
            <a:r>
              <a:rPr lang="en-US" altLang="en-US" sz="2400">
                <a:latin typeface="Arial" panose="020B0604020202020204" pitchFamily="34" charset="0"/>
                <a:cs typeface="Arial" panose="020B0604020202020204" pitchFamily="34" charset="0"/>
              </a:rPr>
              <a:t>October 21, 1879  – Thomas Alva Edison “invents” the electric light bulb</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Edison system: Batteries delivered DC directly to user facilities</a:t>
            </a:r>
          </a:p>
          <a:p>
            <a:endParaRPr lang="en-US" altLang="en-US" sz="200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a:p>
        </p:txBody>
      </p:sp>
      <p:sp>
        <p:nvSpPr>
          <p:cNvPr id="20482" name="Rectangle 2"/>
          <p:cNvSpPr>
            <a:spLocks noGrp="1" noChangeArrowheads="1"/>
          </p:cNvSpPr>
          <p:nvPr>
            <p:ph type="title" idx="4294967295"/>
          </p:nvPr>
        </p:nvSpPr>
        <p:spPr bwMode="auto">
          <a:xfrm>
            <a:off x="2416175" y="185738"/>
            <a:ext cx="6346825"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latin typeface="+mj-lt"/>
                <a:cs typeface="Arial" panose="020B0604020202020204" pitchFamily="34" charset="0"/>
              </a:rPr>
              <a:t>Incandescent Light Bulb</a:t>
            </a:r>
          </a:p>
        </p:txBody>
      </p:sp>
    </p:spTree>
    <p:extLst>
      <p:ext uri="{BB962C8B-B14F-4D97-AF65-F5344CB8AC3E}">
        <p14:creationId xmlns:p14="http://schemas.microsoft.com/office/powerpoint/2010/main" val="102720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sz="half" idx="1"/>
          </p:nvPr>
        </p:nvSpPr>
        <p:spPr>
          <a:xfrm>
            <a:off x="4567518" y="1524000"/>
            <a:ext cx="3966882" cy="4114800"/>
          </a:xfrm>
        </p:spPr>
        <p:txBody>
          <a:bodyPr/>
          <a:lstStyle/>
          <a:p>
            <a:r>
              <a:rPr lang="en-US" altLang="en-US" sz="200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 14 months, Pearl Street Station had 508 subscribers and 12,732 bulbs. </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a:p>
        </p:txBody>
      </p:sp>
      <p:sp>
        <p:nvSpPr>
          <p:cNvPr id="11266" name="Rectangle 2"/>
          <p:cNvSpPr>
            <a:spLocks noGrp="1" noChangeArrowheads="1"/>
          </p:cNvSpPr>
          <p:nvPr>
            <p:ph type="title" idx="4294967295"/>
          </p:nvPr>
        </p:nvSpPr>
        <p:spPr>
          <a:xfrm>
            <a:off x="1600200" y="-76202"/>
            <a:ext cx="7250112" cy="1143000"/>
          </a:xfrm>
        </p:spPr>
        <p:txBody>
          <a:bodyPr>
            <a:normAutofit/>
          </a:bodyPr>
          <a:lstStyle/>
          <a:p>
            <a:pPr fontAlgn="auto">
              <a:spcAft>
                <a:spcPts val="0"/>
              </a:spcAft>
              <a:defRPr/>
            </a:pPr>
            <a:r>
              <a:rPr lang="en-US" altLang="en-US" sz="3200" dirty="0">
                <a:latin typeface="+mj-lt"/>
                <a:cs typeface="Arial" panose="020B0604020202020204" pitchFamily="34" charset="0"/>
              </a:rPr>
              <a:t>1880: Edison Illuminating Company Formed</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ison Light Bulb | Smithsonian Institution">
            <a:extLst>
              <a:ext uri="{FF2B5EF4-FFF2-40B4-BE49-F238E27FC236}">
                <a16:creationId xmlns:a16="http://schemas.microsoft.com/office/drawing/2014/main" id="{94F623B7-1994-5A11-2DC1-9BD573F5B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838" y="1551214"/>
            <a:ext cx="2863623" cy="3755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latin typeface="+mj-lt"/>
                <a:cs typeface="Arial" panose="020B0604020202020204" pitchFamily="34" charset="0"/>
              </a:rPr>
              <a:t>First Practical Meters</a:t>
            </a:r>
          </a:p>
        </p:txBody>
      </p:sp>
      <p:sp>
        <p:nvSpPr>
          <p:cNvPr id="3" name="Content Placeholder 2"/>
          <p:cNvSpPr>
            <a:spLocks noGrp="1"/>
          </p:cNvSpPr>
          <p:nvPr>
            <p:ph idx="1"/>
          </p:nvPr>
        </p:nvSpPr>
        <p:spPr>
          <a:xfrm>
            <a:off x="628650" y="1309817"/>
            <a:ext cx="5829300" cy="4842433"/>
          </a:xfrm>
        </p:spPr>
        <p:txBody>
          <a:bodyPr>
            <a:normAutofit lnSpcReduction="10000"/>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a:p>
        </p:txBody>
      </p:sp>
    </p:spTree>
    <p:extLst>
      <p:ext uri="{BB962C8B-B14F-4D97-AF65-F5344CB8AC3E}">
        <p14:creationId xmlns:p14="http://schemas.microsoft.com/office/powerpoint/2010/main" val="153136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6792" y="116205"/>
            <a:ext cx="7412151" cy="679832"/>
          </a:xfrm>
        </p:spPr>
        <p:txBody>
          <a:bodyPr/>
          <a:lstStyle/>
          <a:p>
            <a:r>
              <a:rPr lang="en-US" altLang="en-US" sz="3200" dirty="0">
                <a:effectLst>
                  <a:outerShdw blurRad="38100" dist="38100" dir="2700000" algn="tl">
                    <a:srgbClr val="000000">
                      <a:alpha val="43137"/>
                    </a:srgbClr>
                  </a:outerShdw>
                </a:effectLst>
                <a:latin typeface="+mj-lt"/>
              </a:rPr>
              <a:t>Thomson Walking Beam Meter (1889-1889)</a:t>
            </a:r>
            <a:endParaRPr lang="en-US" sz="3200" dirty="0">
              <a:effectLst>
                <a:outerShdw blurRad="38100" dist="38100" dir="2700000" algn="tl">
                  <a:srgbClr val="000000">
                    <a:alpha val="43137"/>
                  </a:srgbClr>
                </a:outerShdw>
              </a:effectLst>
              <a:latin typeface="+mj-lt"/>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000" dirty="0">
                <a:effectLst>
                  <a:outerShdw blurRad="38100" dist="38100" dir="2700000" algn="tl">
                    <a:srgbClr val="000000">
                      <a:alpha val="43137"/>
                    </a:srgbClr>
                  </a:outerShdw>
                </a:effectLst>
                <a:latin typeface="+mj-lt"/>
              </a:rPr>
              <a:t>Edison Chemical Meter (1878 to late 1880s)</a:t>
            </a:r>
            <a:endParaRPr lang="en-US" sz="3000" dirty="0">
              <a:effectLst>
                <a:outerShdw blurRad="38100" dist="38100" dir="2700000" algn="tl">
                  <a:srgbClr val="000000">
                    <a:alpha val="43137"/>
                  </a:srgbClr>
                </a:outerShdw>
              </a:effectLst>
              <a:latin typeface="+mj-lt"/>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17</a:t>
            </a:fld>
            <a:endParaRPr lang="en-US"/>
          </a:p>
        </p:txBody>
      </p:sp>
      <p:sp>
        <p:nvSpPr>
          <p:cNvPr id="4" name="Rectangle 3"/>
          <p:cNvSpPr/>
          <p:nvPr/>
        </p:nvSpPr>
        <p:spPr>
          <a:xfrm>
            <a:off x="457200" y="1371600"/>
            <a:ext cx="4710112" cy="2554545"/>
          </a:xfrm>
          <a:prstGeom prst="rect">
            <a:avLst/>
          </a:prstGeom>
        </p:spPr>
        <p:txBody>
          <a:bodyPr wrap="square">
            <a:spAutoFit/>
          </a:bodyPr>
          <a:lstStyle/>
          <a:p>
            <a:pPr algn="l"/>
            <a:r>
              <a:rPr lang="en-US" sz="160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546792" y="15974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The Problem with Direct Current</a:t>
            </a:r>
          </a:p>
        </p:txBody>
      </p:sp>
      <p:sp>
        <p:nvSpPr>
          <p:cNvPr id="23555" name="Rectangle 3"/>
          <p:cNvSpPr>
            <a:spLocks noGrp="1" noChangeArrowheads="1"/>
          </p:cNvSpPr>
          <p:nvPr>
            <p:ph idx="1"/>
          </p:nvPr>
        </p:nvSpPr>
        <p:spPr/>
        <p:txBody>
          <a:bodyPr/>
          <a:lstStyle/>
          <a:p>
            <a:pPr>
              <a:lnSpc>
                <a:spcPct val="90000"/>
              </a:lnSpc>
            </a:pPr>
            <a:r>
              <a:rPr lang="en-US" altLang="en-US" sz="2400" dirty="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Difficult to change voltages for transmission with DC</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18</a:t>
            </a:fld>
            <a:endParaRPr lang="en-US"/>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1" y="309970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cs typeface="Arial" panose="020B0604020202020204" pitchFamily="34" charset="0"/>
              </a:rPr>
              <a:t>Westinghouse</a:t>
            </a:r>
          </a:p>
        </p:txBody>
      </p:sp>
      <p:sp>
        <p:nvSpPr>
          <p:cNvPr id="3" name="Content Placeholder 2"/>
          <p:cNvSpPr>
            <a:spLocks noGrp="1"/>
          </p:cNvSpPr>
          <p:nvPr>
            <p:ph idx="1"/>
          </p:nvPr>
        </p:nvSpPr>
        <p:spPr>
          <a:xfrm>
            <a:off x="367393" y="1526178"/>
            <a:ext cx="7886700" cy="4842433"/>
          </a:xfrm>
        </p:spPr>
        <p:txBody>
          <a:bodyPr/>
          <a:lstStyle/>
          <a:p>
            <a:r>
              <a:rPr lang="en-US" sz="1800" dirty="0">
                <a:latin typeface="Arial" panose="020B0604020202020204" pitchFamily="34" charset="0"/>
                <a:cs typeface="Arial" panose="020B0604020202020204" pitchFamily="34" charset="0"/>
              </a:rPr>
              <a:t>1884 – George Westinghouse establishes the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Union Switch &amp; Signal Co. in Pittsburgh, PA</a:t>
            </a:r>
          </a:p>
          <a:p>
            <a:r>
              <a:rPr lang="en-US" sz="1800" dirty="0">
                <a:latin typeface="Arial" panose="020B0604020202020204" pitchFamily="34" charset="0"/>
                <a:cs typeface="Arial" panose="020B0604020202020204" pitchFamily="34" charset="0"/>
              </a:rPr>
              <a:t>Buys the U.S. rights to a transformer patented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 Europe</a:t>
            </a:r>
          </a:p>
          <a:p>
            <a:r>
              <a:rPr lang="en-US" sz="1800" dirty="0">
                <a:latin typeface="Arial" panose="020B0604020202020204" pitchFamily="34" charset="0"/>
                <a:cs typeface="Arial" panose="020B0604020202020204" pitchFamily="34" charset="0"/>
              </a:rPr>
              <a:t>The company reorganizes as the Westinghouse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Electric and Manufacturing Company</a:t>
            </a:r>
          </a:p>
          <a:p>
            <a:r>
              <a:rPr lang="en-US" sz="1800" dirty="0">
                <a:latin typeface="Arial" panose="020B0604020202020204" pitchFamily="34" charset="0"/>
                <a:cs typeface="Arial" panose="020B0604020202020204" pitchFamily="34" charset="0"/>
              </a:rPr>
              <a:t>William Stanley joins the company as the chief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electrical engineer and Oliver B. Shallenberger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resigns as an officer in the U.S. Navy to work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under him as the chief electrician.  </a:t>
            </a:r>
          </a:p>
        </p:txBody>
      </p:sp>
      <p:sp>
        <p:nvSpPr>
          <p:cNvPr id="5" name="Footer Placeholder 4">
            <a:extLst>
              <a:ext uri="{FF2B5EF4-FFF2-40B4-BE49-F238E27FC236}">
                <a16:creationId xmlns:a16="http://schemas.microsoft.com/office/drawing/2014/main" id="{EF73DB98-84CF-50FC-5202-95109DEF78A3}"/>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dirty="0" err="1"/>
              <a:t>tescometering.com</a:t>
            </a:r>
            <a:endParaRPr lang="en-US" dirty="0"/>
          </a:p>
        </p:txBody>
      </p:sp>
      <p:sp>
        <p:nvSpPr>
          <p:cNvPr id="6" name="Slide Number Placeholder 5">
            <a:extLst>
              <a:ext uri="{FF2B5EF4-FFF2-40B4-BE49-F238E27FC236}">
                <a16:creationId xmlns:a16="http://schemas.microsoft.com/office/drawing/2014/main" id="{CC971C0E-3FE4-ED2A-1457-948FBDBF4938}"/>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427" y="1639389"/>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a:t>George Westinghouse</a:t>
            </a:r>
          </a:p>
        </p:txBody>
      </p:sp>
    </p:spTree>
    <p:extLst>
      <p:ext uri="{BB962C8B-B14F-4D97-AF65-F5344CB8AC3E}">
        <p14:creationId xmlns:p14="http://schemas.microsoft.com/office/powerpoint/2010/main" val="187300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0439BC-EFF1-22EA-C24E-190C9AC05042}"/>
              </a:ext>
            </a:extLst>
          </p:cNvPr>
          <p:cNvPicPr>
            <a:picLocks noChangeAspect="1"/>
          </p:cNvPicPr>
          <p:nvPr/>
        </p:nvPicPr>
        <p:blipFill>
          <a:blip r:embed="rId2"/>
          <a:stretch>
            <a:fillRect/>
          </a:stretch>
        </p:blipFill>
        <p:spPr>
          <a:xfrm>
            <a:off x="6620263" y="4577861"/>
            <a:ext cx="1752600" cy="1442714"/>
          </a:xfrm>
          <a:prstGeom prst="rect">
            <a:avLst/>
          </a:prstGeom>
          <a:ln>
            <a:noFill/>
          </a:ln>
        </p:spPr>
      </p:pic>
      <p:sp>
        <p:nvSpPr>
          <p:cNvPr id="2" name="Title 1">
            <a:extLst>
              <a:ext uri="{FF2B5EF4-FFF2-40B4-BE49-F238E27FC236}">
                <a16:creationId xmlns:a16="http://schemas.microsoft.com/office/drawing/2014/main" id="{4CF94EAA-E7A7-4196-49FE-FC18F84DAE3C}"/>
              </a:ext>
            </a:extLst>
          </p:cNvPr>
          <p:cNvSpPr>
            <a:spLocks noGrp="1"/>
          </p:cNvSpPr>
          <p:nvPr>
            <p:ph type="title"/>
          </p:nvPr>
        </p:nvSpPr>
        <p:spPr/>
        <p:txBody>
          <a:bodyPr/>
          <a:lstStyle/>
          <a:p>
            <a:r>
              <a:rPr lang="en-US" dirty="0"/>
              <a:t>Thank You Mississippi State &amp; The SEC!</a:t>
            </a:r>
          </a:p>
        </p:txBody>
      </p:sp>
      <p:sp>
        <p:nvSpPr>
          <p:cNvPr id="5" name="Slide Number Placeholder 4">
            <a:extLst>
              <a:ext uri="{FF2B5EF4-FFF2-40B4-BE49-F238E27FC236}">
                <a16:creationId xmlns:a16="http://schemas.microsoft.com/office/drawing/2014/main" id="{CB760CDE-1F4C-2390-89A3-AB48A3DD5FD7}"/>
              </a:ext>
            </a:extLst>
          </p:cNvPr>
          <p:cNvSpPr>
            <a:spLocks noGrp="1"/>
          </p:cNvSpPr>
          <p:nvPr>
            <p:ph type="sldNum" sz="quarter" idx="4"/>
          </p:nvPr>
        </p:nvSpPr>
        <p:spPr/>
        <p:txBody>
          <a:bodyPr/>
          <a:lstStyle/>
          <a:p>
            <a:fld id="{4BEAC4C4-F0A7-4B61-A827-E4198D078267}" type="slidenum">
              <a:rPr lang="en-US" smtClean="0"/>
              <a:t>2</a:t>
            </a:fld>
            <a:endParaRPr lang="en-US" dirty="0"/>
          </a:p>
        </p:txBody>
      </p:sp>
      <p:pic>
        <p:nvPicPr>
          <p:cNvPr id="8" name="Picture 7">
            <a:extLst>
              <a:ext uri="{FF2B5EF4-FFF2-40B4-BE49-F238E27FC236}">
                <a16:creationId xmlns:a16="http://schemas.microsoft.com/office/drawing/2014/main" id="{93D1B8D1-B3FB-6DCB-8177-4E91BF5B51D0}"/>
              </a:ext>
            </a:extLst>
          </p:cNvPr>
          <p:cNvPicPr>
            <a:picLocks noChangeAspect="1"/>
          </p:cNvPicPr>
          <p:nvPr/>
        </p:nvPicPr>
        <p:blipFill>
          <a:blip r:embed="rId3"/>
          <a:stretch>
            <a:fillRect/>
          </a:stretch>
        </p:blipFill>
        <p:spPr>
          <a:xfrm>
            <a:off x="422525" y="4585338"/>
            <a:ext cx="977262" cy="977262"/>
          </a:xfrm>
          <a:prstGeom prst="rect">
            <a:avLst/>
          </a:prstGeom>
        </p:spPr>
      </p:pic>
      <p:pic>
        <p:nvPicPr>
          <p:cNvPr id="10" name="Picture 9">
            <a:extLst>
              <a:ext uri="{FF2B5EF4-FFF2-40B4-BE49-F238E27FC236}">
                <a16:creationId xmlns:a16="http://schemas.microsoft.com/office/drawing/2014/main" id="{73C77D61-3BAB-B535-ED63-633A881B4374}"/>
              </a:ext>
            </a:extLst>
          </p:cNvPr>
          <p:cNvPicPr>
            <a:picLocks noChangeAspect="1"/>
          </p:cNvPicPr>
          <p:nvPr/>
        </p:nvPicPr>
        <p:blipFill>
          <a:blip r:embed="rId4"/>
          <a:stretch>
            <a:fillRect/>
          </a:stretch>
        </p:blipFill>
        <p:spPr>
          <a:xfrm>
            <a:off x="288622" y="907432"/>
            <a:ext cx="3404336" cy="3404336"/>
          </a:xfrm>
          <a:prstGeom prst="rect">
            <a:avLst/>
          </a:prstGeom>
          <a:effectLst>
            <a:softEdge rad="127000"/>
          </a:effectLst>
        </p:spPr>
      </p:pic>
      <p:pic>
        <p:nvPicPr>
          <p:cNvPr id="12" name="Picture 11">
            <a:extLst>
              <a:ext uri="{FF2B5EF4-FFF2-40B4-BE49-F238E27FC236}">
                <a16:creationId xmlns:a16="http://schemas.microsoft.com/office/drawing/2014/main" id="{AEFF05C8-6B51-99AC-4367-44ED0F962D7D}"/>
              </a:ext>
            </a:extLst>
          </p:cNvPr>
          <p:cNvPicPr>
            <a:picLocks noChangeAspect="1"/>
          </p:cNvPicPr>
          <p:nvPr/>
        </p:nvPicPr>
        <p:blipFill>
          <a:blip r:embed="rId5"/>
          <a:stretch>
            <a:fillRect/>
          </a:stretch>
        </p:blipFill>
        <p:spPr>
          <a:xfrm>
            <a:off x="3715739" y="964695"/>
            <a:ext cx="2151661" cy="3300109"/>
          </a:xfrm>
          <a:prstGeom prst="rect">
            <a:avLst/>
          </a:prstGeom>
          <a:effectLst>
            <a:softEdge rad="127000"/>
          </a:effectLst>
        </p:spPr>
      </p:pic>
      <p:pic>
        <p:nvPicPr>
          <p:cNvPr id="14" name="Picture 13">
            <a:extLst>
              <a:ext uri="{FF2B5EF4-FFF2-40B4-BE49-F238E27FC236}">
                <a16:creationId xmlns:a16="http://schemas.microsoft.com/office/drawing/2014/main" id="{78A9EBE4-DEBE-86CC-EF89-BA6A4C81E68E}"/>
              </a:ext>
            </a:extLst>
          </p:cNvPr>
          <p:cNvPicPr>
            <a:picLocks noChangeAspect="1"/>
          </p:cNvPicPr>
          <p:nvPr/>
        </p:nvPicPr>
        <p:blipFill>
          <a:blip r:embed="rId6"/>
          <a:stretch>
            <a:fillRect/>
          </a:stretch>
        </p:blipFill>
        <p:spPr>
          <a:xfrm>
            <a:off x="5943600" y="993271"/>
            <a:ext cx="2826074" cy="3270172"/>
          </a:xfrm>
          <a:prstGeom prst="rect">
            <a:avLst/>
          </a:prstGeom>
          <a:effectLst>
            <a:softEdge rad="127000"/>
          </a:effectLst>
        </p:spPr>
      </p:pic>
      <p:sp>
        <p:nvSpPr>
          <p:cNvPr id="15" name="TextBox 14">
            <a:extLst>
              <a:ext uri="{FF2B5EF4-FFF2-40B4-BE49-F238E27FC236}">
                <a16:creationId xmlns:a16="http://schemas.microsoft.com/office/drawing/2014/main" id="{5E2A2C8C-F6B3-AB2B-19E1-3D6C4B44384F}"/>
              </a:ext>
            </a:extLst>
          </p:cNvPr>
          <p:cNvSpPr txBox="1"/>
          <p:nvPr/>
        </p:nvSpPr>
        <p:spPr>
          <a:xfrm>
            <a:off x="6389628" y="5986846"/>
            <a:ext cx="2125722" cy="461665"/>
          </a:xfrm>
          <a:prstGeom prst="rect">
            <a:avLst/>
          </a:prstGeom>
          <a:noFill/>
        </p:spPr>
        <p:txBody>
          <a:bodyPr wrap="square" rtlCol="0">
            <a:spAutoFit/>
          </a:bodyPr>
          <a:lstStyle/>
          <a:p>
            <a:pPr algn="ctr"/>
            <a:r>
              <a:rPr lang="en-US" sz="2400" b="1" dirty="0">
                <a:solidFill>
                  <a:srgbClr val="C00000"/>
                </a:solidFill>
              </a:rPr>
              <a:t>Darius Slay, Jr.</a:t>
            </a:r>
          </a:p>
        </p:txBody>
      </p:sp>
      <p:sp>
        <p:nvSpPr>
          <p:cNvPr id="16" name="Rectangle: Rounded Corners 15">
            <a:extLst>
              <a:ext uri="{FF2B5EF4-FFF2-40B4-BE49-F238E27FC236}">
                <a16:creationId xmlns:a16="http://schemas.microsoft.com/office/drawing/2014/main" id="{9D899034-846E-BD29-24F1-E22AF14439B5}"/>
              </a:ext>
            </a:extLst>
          </p:cNvPr>
          <p:cNvSpPr/>
          <p:nvPr/>
        </p:nvSpPr>
        <p:spPr>
          <a:xfrm>
            <a:off x="6389628" y="4495800"/>
            <a:ext cx="2125722" cy="212763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68B2B61-54AD-CFD2-E737-BB1FE71BDA3F}"/>
              </a:ext>
            </a:extLst>
          </p:cNvPr>
          <p:cNvSpPr/>
          <p:nvPr/>
        </p:nvSpPr>
        <p:spPr>
          <a:xfrm>
            <a:off x="288622" y="4495800"/>
            <a:ext cx="5883578" cy="212763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4F2BC3-0905-DCCA-0CCA-3815FEA3D71E}"/>
              </a:ext>
            </a:extLst>
          </p:cNvPr>
          <p:cNvSpPr txBox="1"/>
          <p:nvPr/>
        </p:nvSpPr>
        <p:spPr>
          <a:xfrm>
            <a:off x="3201836" y="4623438"/>
            <a:ext cx="3124200" cy="793230"/>
          </a:xfrm>
          <a:prstGeom prst="rect">
            <a:avLst/>
          </a:prstGeom>
          <a:noFill/>
        </p:spPr>
        <p:txBody>
          <a:bodyPr wrap="square">
            <a:spAutoFit/>
          </a:bodyPr>
          <a:lstStyle/>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Jalen Hurts</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(Quarterback) – University of Alabama</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Landon Dickerson</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(Guard) – University of Alabama</a:t>
            </a:r>
          </a:p>
          <a:p>
            <a:pPr marL="0" marR="0">
              <a:lnSpc>
                <a:spcPct val="115000"/>
              </a:lnSpc>
            </a:pPr>
            <a:r>
              <a:rPr lang="en-US" sz="800" b="1" kern="100" dirty="0" err="1">
                <a:effectLst/>
                <a:latin typeface="Aptos" panose="020B0004020202020204" pitchFamily="34" charset="0"/>
                <a:ea typeface="Aptos" panose="020B0004020202020204" pitchFamily="34" charset="0"/>
                <a:cs typeface="Times New Roman" panose="02020603050405020304" pitchFamily="18" charset="0"/>
              </a:rPr>
              <a:t>DeVonta</a:t>
            </a:r>
            <a:r>
              <a:rPr lang="en-US" sz="800" b="1" kern="100" dirty="0">
                <a:effectLst/>
                <a:latin typeface="Aptos" panose="020B0004020202020204" pitchFamily="34" charset="0"/>
                <a:ea typeface="Aptos" panose="020B0004020202020204" pitchFamily="34" charset="0"/>
                <a:cs typeface="Times New Roman" panose="02020603050405020304" pitchFamily="18" charset="0"/>
              </a:rPr>
              <a:t> Smith</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(Wide Receiver) – University of Alabama</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A.J. Brown</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(Wide Receiver) – University of Mississippi (Ole Miss)</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Darius Slay Jr.</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(Cornerback) – Mississippi State University</a:t>
            </a:r>
          </a:p>
        </p:txBody>
      </p:sp>
      <p:sp>
        <p:nvSpPr>
          <p:cNvPr id="23" name="TextBox 22">
            <a:extLst>
              <a:ext uri="{FF2B5EF4-FFF2-40B4-BE49-F238E27FC236}">
                <a16:creationId xmlns:a16="http://schemas.microsoft.com/office/drawing/2014/main" id="{EDFA9FDB-18BC-FBC4-061F-6A58250B5B1D}"/>
              </a:ext>
            </a:extLst>
          </p:cNvPr>
          <p:cNvSpPr txBox="1"/>
          <p:nvPr/>
        </p:nvSpPr>
        <p:spPr>
          <a:xfrm>
            <a:off x="447675" y="5601625"/>
            <a:ext cx="2971800" cy="793230"/>
          </a:xfrm>
          <a:prstGeom prst="rect">
            <a:avLst/>
          </a:prstGeom>
          <a:noFill/>
        </p:spPr>
        <p:txBody>
          <a:bodyPr wrap="square">
            <a:spAutoFit/>
          </a:bodyPr>
          <a:lstStyle/>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Jalen Carter</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(Defensive Tackle) – University of Georgia</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Jordan Davis</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(Defensive Tackle) – University of Georgia</a:t>
            </a:r>
          </a:p>
          <a:p>
            <a:pPr marL="0" marR="0">
              <a:lnSpc>
                <a:spcPct val="115000"/>
              </a:lnSpc>
            </a:pPr>
            <a:r>
              <a:rPr lang="en-US" sz="800" b="1" kern="100" dirty="0" err="1">
                <a:effectLst/>
                <a:latin typeface="Aptos" panose="020B0004020202020204" pitchFamily="34" charset="0"/>
                <a:ea typeface="Aptos" panose="020B0004020202020204" pitchFamily="34" charset="0"/>
                <a:cs typeface="Times New Roman" panose="02020603050405020304" pitchFamily="18" charset="0"/>
              </a:rPr>
              <a:t>Nakobe</a:t>
            </a:r>
            <a:r>
              <a:rPr lang="en-US" sz="800" b="1" kern="100" dirty="0">
                <a:effectLst/>
                <a:latin typeface="Aptos" panose="020B0004020202020204" pitchFamily="34" charset="0"/>
                <a:ea typeface="Aptos" panose="020B0004020202020204" pitchFamily="34" charset="0"/>
                <a:cs typeface="Times New Roman" panose="02020603050405020304" pitchFamily="18" charset="0"/>
              </a:rPr>
              <a:t> Dean</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(Linebacker) – University of Georgia</a:t>
            </a:r>
          </a:p>
          <a:p>
            <a:pPr marL="0" marR="0">
              <a:lnSpc>
                <a:spcPct val="115000"/>
              </a:lnSpc>
            </a:pPr>
            <a:r>
              <a:rPr lang="en-US" sz="800" b="1" kern="100" dirty="0" err="1">
                <a:effectLst/>
                <a:latin typeface="Aptos" panose="020B0004020202020204" pitchFamily="34" charset="0"/>
                <a:ea typeface="Aptos" panose="020B0004020202020204" pitchFamily="34" charset="0"/>
                <a:cs typeface="Times New Roman" panose="02020603050405020304" pitchFamily="18" charset="0"/>
              </a:rPr>
              <a:t>Kelee</a:t>
            </a:r>
            <a:r>
              <a:rPr lang="en-US" sz="800" b="1" kern="100" dirty="0">
                <a:effectLst/>
                <a:latin typeface="Aptos" panose="020B0004020202020204" pitchFamily="34" charset="0"/>
                <a:ea typeface="Aptos" panose="020B0004020202020204" pitchFamily="34" charset="0"/>
                <a:cs typeface="Times New Roman" panose="02020603050405020304" pitchFamily="18" charset="0"/>
              </a:rPr>
              <a:t> Ringo</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(Cornerback) – University of Georgia</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Lewis Cine</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(Safety) – University of Georgia</a:t>
            </a:r>
          </a:p>
        </p:txBody>
      </p:sp>
      <p:sp>
        <p:nvSpPr>
          <p:cNvPr id="27" name="TextBox 26">
            <a:extLst>
              <a:ext uri="{FF2B5EF4-FFF2-40B4-BE49-F238E27FC236}">
                <a16:creationId xmlns:a16="http://schemas.microsoft.com/office/drawing/2014/main" id="{9B98A197-4BCA-8637-779D-C8A3C3D0F110}"/>
              </a:ext>
            </a:extLst>
          </p:cNvPr>
          <p:cNvSpPr txBox="1"/>
          <p:nvPr/>
        </p:nvSpPr>
        <p:spPr>
          <a:xfrm>
            <a:off x="3190875" y="5600700"/>
            <a:ext cx="2758311" cy="793230"/>
          </a:xfrm>
          <a:prstGeom prst="rect">
            <a:avLst/>
          </a:prstGeom>
          <a:noFill/>
        </p:spPr>
        <p:txBody>
          <a:bodyPr wrap="square">
            <a:spAutoFit/>
          </a:bodyPr>
          <a:lstStyle/>
          <a:p>
            <a:pPr marL="0" marR="0">
              <a:lnSpc>
                <a:spcPct val="115000"/>
              </a:lnSpc>
            </a:pPr>
            <a:r>
              <a:rPr lang="en-US" sz="800" b="1" kern="100" dirty="0" err="1">
                <a:effectLst/>
                <a:latin typeface="Aptos" panose="020B0004020202020204" pitchFamily="34" charset="0"/>
                <a:ea typeface="Aptos" panose="020B0004020202020204" pitchFamily="34" charset="0"/>
                <a:cs typeface="Times New Roman" panose="02020603050405020304" pitchFamily="18" charset="0"/>
              </a:rPr>
              <a:t>Haason</a:t>
            </a:r>
            <a:r>
              <a:rPr lang="en-US" sz="800" b="1" kern="100" dirty="0">
                <a:effectLst/>
                <a:latin typeface="Aptos" panose="020B0004020202020204" pitchFamily="34" charset="0"/>
                <a:ea typeface="Aptos" panose="020B0004020202020204" pitchFamily="34" charset="0"/>
                <a:cs typeface="Times New Roman" panose="02020603050405020304" pitchFamily="18" charset="0"/>
              </a:rPr>
              <a:t> Reddick</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(Linebacker) – University of Tennessee</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Sydney Brown</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(Safety) – University of Florida</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Oren Burks</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(Linebacker) – Vanderbilt University</a:t>
            </a:r>
          </a:p>
          <a:p>
            <a:pPr marL="0" marR="0">
              <a:lnSpc>
                <a:spcPct val="115000"/>
              </a:lnSpc>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Grant Calcaterra</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(Tight End) – University of Oklahoma</a:t>
            </a:r>
          </a:p>
          <a:p>
            <a:pPr marL="0" marR="0">
              <a:lnSpc>
                <a:spcPct val="115000"/>
              </a:lnSpc>
            </a:pPr>
            <a:r>
              <a:rPr lang="en-US" sz="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800" b="1" kern="100" dirty="0">
                <a:effectLst/>
                <a:latin typeface="Aptos" panose="020B0004020202020204" pitchFamily="34" charset="0"/>
                <a:ea typeface="Aptos" panose="020B0004020202020204" pitchFamily="34" charset="0"/>
                <a:cs typeface="Times New Roman" panose="02020603050405020304" pitchFamily="18" charset="0"/>
              </a:rPr>
              <a:t>Parris Campbell</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(Wide Receiver) – University of Florida</a:t>
            </a:r>
          </a:p>
        </p:txBody>
      </p:sp>
      <p:pic>
        <p:nvPicPr>
          <p:cNvPr id="30" name="Picture 29">
            <a:extLst>
              <a:ext uri="{FF2B5EF4-FFF2-40B4-BE49-F238E27FC236}">
                <a16:creationId xmlns:a16="http://schemas.microsoft.com/office/drawing/2014/main" id="{422BE111-8970-BF9F-AC07-F489F4BDDF39}"/>
              </a:ext>
            </a:extLst>
          </p:cNvPr>
          <p:cNvPicPr>
            <a:picLocks noChangeAspect="1"/>
          </p:cNvPicPr>
          <p:nvPr/>
        </p:nvPicPr>
        <p:blipFill>
          <a:blip r:embed="rId7"/>
          <a:stretch>
            <a:fillRect/>
          </a:stretch>
        </p:blipFill>
        <p:spPr>
          <a:xfrm>
            <a:off x="1494535" y="4646305"/>
            <a:ext cx="1564814" cy="258114"/>
          </a:xfrm>
          <a:prstGeom prst="rect">
            <a:avLst/>
          </a:prstGeom>
        </p:spPr>
      </p:pic>
      <p:pic>
        <p:nvPicPr>
          <p:cNvPr id="32" name="Picture 31">
            <a:extLst>
              <a:ext uri="{FF2B5EF4-FFF2-40B4-BE49-F238E27FC236}">
                <a16:creationId xmlns:a16="http://schemas.microsoft.com/office/drawing/2014/main" id="{DC54AFAD-4620-39FD-2104-70AE165A6044}"/>
              </a:ext>
            </a:extLst>
          </p:cNvPr>
          <p:cNvPicPr>
            <a:picLocks noChangeAspect="1"/>
          </p:cNvPicPr>
          <p:nvPr/>
        </p:nvPicPr>
        <p:blipFill>
          <a:blip r:embed="rId8"/>
          <a:stretch>
            <a:fillRect/>
          </a:stretch>
        </p:blipFill>
        <p:spPr>
          <a:xfrm>
            <a:off x="1469159" y="4960121"/>
            <a:ext cx="1623963" cy="252736"/>
          </a:xfrm>
          <a:prstGeom prst="rect">
            <a:avLst/>
          </a:prstGeom>
        </p:spPr>
      </p:pic>
      <p:pic>
        <p:nvPicPr>
          <p:cNvPr id="34" name="Picture 33">
            <a:extLst>
              <a:ext uri="{FF2B5EF4-FFF2-40B4-BE49-F238E27FC236}">
                <a16:creationId xmlns:a16="http://schemas.microsoft.com/office/drawing/2014/main" id="{CB97BBC6-B9DB-5548-6184-FBC1BBB1D28C}"/>
              </a:ext>
            </a:extLst>
          </p:cNvPr>
          <p:cNvPicPr>
            <a:picLocks noChangeAspect="1"/>
          </p:cNvPicPr>
          <p:nvPr/>
        </p:nvPicPr>
        <p:blipFill>
          <a:blip r:embed="rId9"/>
          <a:stretch>
            <a:fillRect/>
          </a:stretch>
        </p:blipFill>
        <p:spPr>
          <a:xfrm>
            <a:off x="1447800" y="5287052"/>
            <a:ext cx="1550992" cy="208873"/>
          </a:xfrm>
          <a:prstGeom prst="rect">
            <a:avLst/>
          </a:prstGeom>
        </p:spPr>
      </p:pic>
    </p:spTree>
    <p:extLst>
      <p:ext uri="{BB962C8B-B14F-4D97-AF65-F5344CB8AC3E}">
        <p14:creationId xmlns:p14="http://schemas.microsoft.com/office/powerpoint/2010/main" val="381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cs typeface="Arial" panose="020B0604020202020204" pitchFamily="34" charset="0"/>
              </a:rPr>
              <a:t>AC Starts to Win</a:t>
            </a:r>
          </a:p>
        </p:txBody>
      </p:sp>
      <p:sp>
        <p:nvSpPr>
          <p:cNvPr id="3" name="Content Placeholder 2"/>
          <p:cNvSpPr>
            <a:spLocks noGrp="1"/>
          </p:cNvSpPr>
          <p:nvPr>
            <p:ph idx="1"/>
          </p:nvPr>
        </p:nvSpPr>
        <p:spPr/>
        <p:txBody>
          <a:bodyPr/>
          <a:lstStyle/>
          <a:p>
            <a:r>
              <a:rPr lang="en-US" sz="1800" dirty="0">
                <a:latin typeface="Arial" panose="020B0604020202020204" pitchFamily="34" charset="0"/>
                <a:cs typeface="Arial" panose="020B0604020202020204" pitchFamily="34" charset="0"/>
              </a:rPr>
              <a:t>Stanley and </a:t>
            </a:r>
            <a:r>
              <a:rPr lang="en-US" sz="1800" dirty="0" err="1">
                <a:latin typeface="Arial" panose="020B0604020202020204" pitchFamily="34" charset="0"/>
                <a:cs typeface="Arial" panose="020B0604020202020204" pitchFamily="34" charset="0"/>
              </a:rPr>
              <a:t>Schallenberger</a:t>
            </a:r>
            <a:r>
              <a:rPr lang="en-US" sz="1800" dirty="0">
                <a:latin typeface="Arial" panose="020B0604020202020204" pitchFamily="34" charset="0"/>
                <a:cs typeface="Arial" panose="020B0604020202020204" pitchFamily="34" charset="0"/>
              </a:rPr>
              <a:t>: They refine the transformer design and in 1886 Stanley demonstrates the first complete system of high voltage AC transmissions including generators, transformers, and high voltage transmission lines.  </a:t>
            </a:r>
          </a:p>
          <a:p>
            <a:r>
              <a:rPr lang="en-US" sz="1800" dirty="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a:t>Oliver Schallenberger</a:t>
            </a:r>
          </a:p>
        </p:txBody>
      </p:sp>
    </p:spTree>
    <p:extLst>
      <p:ext uri="{BB962C8B-B14F-4D97-AF65-F5344CB8AC3E}">
        <p14:creationId xmlns:p14="http://schemas.microsoft.com/office/powerpoint/2010/main" val="2005525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546792" y="181521"/>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Thomas Edison - 1889</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a:solidFill>
                  <a:schemeClr val="bg2"/>
                </a:solidFill>
              </a:rPr>
              <a:t>"Fooling around with alternating current is just a waste of time. Nobody will use it, ever." </a:t>
            </a:r>
          </a:p>
          <a:p>
            <a:endParaRPr lang="en-US" sz="1200" b="1">
              <a:solidFill>
                <a:schemeClr val="bg2"/>
              </a:solidFill>
            </a:endParaRPr>
          </a:p>
          <a:p>
            <a:r>
              <a:rPr lang="en-US" sz="2000" b="1">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546792" y="15974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Galileo Ferraris</a:t>
            </a:r>
          </a:p>
        </p:txBody>
      </p:sp>
      <p:sp>
        <p:nvSpPr>
          <p:cNvPr id="29699" name="Rectangle 3"/>
          <p:cNvSpPr>
            <a:spLocks noGrp="1" noChangeArrowheads="1"/>
          </p:cNvSpPr>
          <p:nvPr>
            <p:ph idx="1"/>
          </p:nvPr>
        </p:nvSpPr>
        <p:spPr/>
        <p:txBody>
          <a:bodyPr/>
          <a:lstStyle/>
          <a:p>
            <a:r>
              <a:rPr lang="en-US" altLang="en-US" sz="2000" dirty="0">
                <a:latin typeface="Arial" panose="020B0604020202020204" pitchFamily="34" charset="0"/>
                <a:cs typeface="Arial" panose="020B0604020202020204" pitchFamily="34" charset="0"/>
              </a:rPr>
              <a:t>Tesla in 1882 identified concept of rotating magnetic field</a:t>
            </a:r>
          </a:p>
          <a:p>
            <a:r>
              <a:rPr lang="en-US" altLang="en-US" sz="2000" dirty="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256" y="3139508"/>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21398" y="5741420"/>
            <a:ext cx="1878013" cy="276999"/>
          </a:xfrm>
          <a:prstGeom prst="rect">
            <a:avLst/>
          </a:prstGeom>
          <a:noFill/>
        </p:spPr>
        <p:txBody>
          <a:bodyPr wrap="square" rtlCol="0">
            <a:spAutoFit/>
          </a:bodyPr>
          <a:lstStyle/>
          <a:p>
            <a:r>
              <a:rPr lang="en-US" sz="1200" dirty="0"/>
              <a:t>Dr. Galileo Ferraris</a:t>
            </a:r>
          </a:p>
        </p:txBody>
      </p:sp>
    </p:spTree>
    <p:extLst>
      <p:ext uri="{BB962C8B-B14F-4D97-AF65-F5344CB8AC3E}">
        <p14:creationId xmlns:p14="http://schemas.microsoft.com/office/powerpoint/2010/main" val="209288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13114" y="-108858"/>
            <a:ext cx="7249886" cy="1143000"/>
          </a:xfrm>
        </p:spPr>
        <p:txBody>
          <a:bodyPr>
            <a:normAutofit/>
          </a:bodyPr>
          <a:lstStyle/>
          <a:p>
            <a:pPr fontAlgn="auto">
              <a:spcAft>
                <a:spcPts val="0"/>
              </a:spcAft>
              <a:defRPr/>
            </a:pPr>
            <a:r>
              <a:rPr lang="en-US" altLang="en-US" sz="3200" dirty="0">
                <a:latin typeface="+mj-lt"/>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a:t>One of the original AC Tesla Induction Motors on display in the British Science Museum in London.</a:t>
            </a:r>
          </a:p>
        </p:txBody>
      </p:sp>
    </p:spTree>
    <p:extLst>
      <p:ext uri="{BB962C8B-B14F-4D97-AF65-F5344CB8AC3E}">
        <p14:creationId xmlns:p14="http://schemas.microsoft.com/office/powerpoint/2010/main" val="618672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556660" y="228600"/>
            <a:ext cx="7195454"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The Battle of the Currents</a:t>
            </a:r>
          </a:p>
        </p:txBody>
      </p:sp>
      <p:sp>
        <p:nvSpPr>
          <p:cNvPr id="16387" name="Rectangle 3"/>
          <p:cNvSpPr>
            <a:spLocks noGrp="1" noChangeArrowheads="1"/>
          </p:cNvSpPr>
          <p:nvPr>
            <p:ph idx="1"/>
          </p:nvPr>
        </p:nvSpPr>
        <p:spPr>
          <a:xfrm>
            <a:off x="4514238" y="1513400"/>
            <a:ext cx="4038600" cy="4369593"/>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a:p>
            <a:pPr>
              <a:defRPr/>
            </a:pPr>
            <a:r>
              <a:rPr lang="en-US" altLang="en-US" sz="1800" dirty="0">
                <a:latin typeface="Arial" panose="020B0604020202020204" pitchFamily="34" charset="0"/>
                <a:cs typeface="Arial" panose="020B0604020202020204" pitchFamily="34" charset="0"/>
              </a:rPr>
              <a:t>Edison lobbied for AC power to be used in executions and then claimed AC was “too dangerous”</a:t>
            </a: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a:p>
        </p:txBody>
      </p:sp>
      <p:pic>
        <p:nvPicPr>
          <p:cNvPr id="3" name="Picture 2">
            <a:extLst>
              <a:ext uri="{FF2B5EF4-FFF2-40B4-BE49-F238E27FC236}">
                <a16:creationId xmlns:a16="http://schemas.microsoft.com/office/drawing/2014/main" id="{7E42890F-5BC7-AA60-E609-8219CC39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47" y="1432487"/>
            <a:ext cx="3007298" cy="245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C5404FAC-3DF0-AF1D-A171-7BBAA02F7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7" y="4117258"/>
            <a:ext cx="1715238" cy="191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B5878E5-FC53-E8E1-BF63-5475F55C982D}"/>
              </a:ext>
            </a:extLst>
          </p:cNvPr>
          <p:cNvSpPr txBox="1"/>
          <p:nvPr/>
        </p:nvSpPr>
        <p:spPr>
          <a:xfrm>
            <a:off x="2273354" y="4502183"/>
            <a:ext cx="1937569" cy="923330"/>
          </a:xfrm>
          <a:prstGeom prst="rect">
            <a:avLst/>
          </a:prstGeom>
          <a:noFill/>
        </p:spPr>
        <p:txBody>
          <a:bodyPr wrap="square">
            <a:spAutoFit/>
          </a:body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spTree>
    <p:extLst>
      <p:ext uri="{BB962C8B-B14F-4D97-AF65-F5344CB8AC3E}">
        <p14:creationId xmlns:p14="http://schemas.microsoft.com/office/powerpoint/2010/main" val="2965287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bwMode="auto">
          <a:xfrm>
            <a:off x="1515770" y="152400"/>
            <a:ext cx="7236344"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dirty="0">
                <a:latin typeface="+mj-lt"/>
                <a:cs typeface="Arial" panose="020B0604020202020204" pitchFamily="34" charset="0"/>
              </a:rPr>
              <a:t>1888: A Young Serb Named </a:t>
            </a:r>
            <a:r>
              <a:rPr lang="sr-Latn-CS" altLang="en-US" sz="2500" dirty="0">
                <a:latin typeface="+mj-lt"/>
                <a:cs typeface="Arial" panose="020B0604020202020204" pitchFamily="34" charset="0"/>
              </a:rPr>
              <a:t>Никола Тесла</a:t>
            </a:r>
            <a:r>
              <a:rPr lang="en-US" altLang="en-US" sz="2500" dirty="0">
                <a:latin typeface="+mj-lt"/>
                <a:cs typeface="Arial" panose="020B0604020202020204" pitchFamily="34" charset="0"/>
              </a:rPr>
              <a:t> </a:t>
            </a:r>
            <a:br>
              <a:rPr lang="en-US" altLang="en-US" sz="2500" dirty="0">
                <a:latin typeface="+mj-lt"/>
                <a:cs typeface="Arial" panose="020B0604020202020204" pitchFamily="34" charset="0"/>
              </a:rPr>
            </a:br>
            <a:r>
              <a:rPr lang="en-US" altLang="en-US" sz="2500" dirty="0">
                <a:latin typeface="+mj-lt"/>
                <a:cs typeface="Arial" panose="020B0604020202020204" pitchFamily="34" charset="0"/>
              </a:rPr>
              <a:t>(Nicola Tesla) Meets George Westinghouse</a:t>
            </a:r>
          </a:p>
        </p:txBody>
      </p: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a:p>
        </p:txBody>
      </p:sp>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2">
            <a:extLst>
              <a:ext uri="{FF2B5EF4-FFF2-40B4-BE49-F238E27FC236}">
                <a16:creationId xmlns:a16="http://schemas.microsoft.com/office/drawing/2014/main" id="{5DE879C7-701D-6875-E16F-CA1203E33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3117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257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a:latin typeface="Arial" panose="020B0604020202020204" pitchFamily="34" charset="0"/>
                <a:cs typeface="Arial" panose="020B0604020202020204" pitchFamily="34" charset="0"/>
              </a:rPr>
            </a:br>
            <a:r>
              <a:rPr lang="en-US" altLang="en-US" sz="1800" b="1">
                <a:latin typeface="Arial" panose="020B0604020202020204" pitchFamily="34" charset="0"/>
                <a:cs typeface="Arial" panose="020B0604020202020204" pitchFamily="34" charset="0"/>
              </a:rPr>
              <a:t>(Courtesy Smithsonian Institution)</a:t>
            </a:r>
            <a:r>
              <a:rPr lang="en-US" altLang="en-US" sz="1800">
                <a:latin typeface="Arial" panose="020B0604020202020204" pitchFamily="34" charset="0"/>
                <a:cs typeface="Arial" panose="020B0604020202020204" pitchFamily="34" charset="0"/>
              </a:rPr>
              <a:t> </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a:p>
        </p:txBody>
      </p:sp>
      <p:sp>
        <p:nvSpPr>
          <p:cNvPr id="27650" name="Rectangle 2"/>
          <p:cNvSpPr>
            <a:spLocks noGrp="1" noChangeArrowheads="1"/>
          </p:cNvSpPr>
          <p:nvPr>
            <p:ph type="title" idx="4294967295"/>
          </p:nvPr>
        </p:nvSpPr>
        <p:spPr bwMode="auto">
          <a:xfrm>
            <a:off x="1577975" y="98425"/>
            <a:ext cx="719591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dirty="0">
                <a:latin typeface="+mj-lt"/>
                <a:cs typeface="Arial" panose="020B0604020202020204" pitchFamily="34" charset="0"/>
              </a:rPr>
              <a:t>1893: Westinghouse Awarded the Contract </a:t>
            </a:r>
            <a:br>
              <a:rPr lang="en-US" altLang="en-US" sz="2500" dirty="0">
                <a:latin typeface="+mj-lt"/>
                <a:cs typeface="Arial" panose="020B0604020202020204" pitchFamily="34" charset="0"/>
              </a:rPr>
            </a:br>
            <a:r>
              <a:rPr lang="en-US" altLang="en-US" sz="2500" dirty="0">
                <a:latin typeface="+mj-lt"/>
                <a:cs typeface="Arial" panose="020B0604020202020204" pitchFamily="34" charset="0"/>
              </a:rPr>
              <a:t>for Powerhouse at Niagara Falls</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545770" y="174170"/>
            <a:ext cx="7086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a:latin typeface="Arial" panose="020B0604020202020204" pitchFamily="34" charset="0"/>
                <a:cs typeface="Arial" panose="020B0604020202020204" pitchFamily="34" charset="0"/>
              </a:rPr>
              <a:t>Electrolytic Meters</a:t>
            </a:r>
            <a:r>
              <a:rPr lang="en-US" altLang="en-US" sz="2000">
                <a:latin typeface="Arial" panose="020B0604020202020204" pitchFamily="34" charset="0"/>
                <a:cs typeface="Arial" panose="020B0604020202020204" pitchFamily="34" charset="0"/>
              </a:rPr>
              <a:t> are exclusively ampere-hour meters</a:t>
            </a:r>
          </a:p>
          <a:p>
            <a:pPr lvl="1">
              <a:lnSpc>
                <a:spcPct val="80000"/>
              </a:lnSpc>
            </a:pPr>
            <a:r>
              <a:rPr lang="en-US" altLang="en-US" sz="200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Motor</a:t>
            </a:r>
            <a:r>
              <a:rPr lang="en-US" altLang="en-US" sz="2000">
                <a:latin typeface="Arial" panose="020B0604020202020204" pitchFamily="34" charset="0"/>
                <a:cs typeface="Arial" panose="020B0604020202020204" pitchFamily="34" charset="0"/>
              </a:rPr>
              <a:t> Meters </a:t>
            </a:r>
          </a:p>
          <a:p>
            <a:pPr lvl="1">
              <a:lnSpc>
                <a:spcPct val="80000"/>
              </a:lnSpc>
            </a:pPr>
            <a:r>
              <a:rPr lang="en-US" altLang="en-US" sz="200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Intermittent Registering Meters</a:t>
            </a:r>
            <a:r>
              <a:rPr lang="en-US" altLang="en-US" sz="2000">
                <a:latin typeface="Arial" panose="020B0604020202020204" pitchFamily="34" charset="0"/>
                <a:cs typeface="Arial" panose="020B0604020202020204" pitchFamily="34" charset="0"/>
              </a:rPr>
              <a:t> </a:t>
            </a:r>
          </a:p>
          <a:p>
            <a:pPr lvl="1">
              <a:lnSpc>
                <a:spcPct val="80000"/>
              </a:lnSpc>
            </a:pPr>
            <a:r>
              <a:rPr lang="en-US" altLang="en-US" sz="200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Induction Meters</a:t>
            </a:r>
            <a:r>
              <a:rPr lang="en-US" altLang="en-US" sz="200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a:p>
        </p:txBody>
      </p:sp>
    </p:spTree>
    <p:extLst>
      <p:ext uri="{BB962C8B-B14F-4D97-AF65-F5344CB8AC3E}">
        <p14:creationId xmlns:p14="http://schemas.microsoft.com/office/powerpoint/2010/main" val="4172902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2" name="Title 1"/>
          <p:cNvSpPr>
            <a:spLocks noGrp="1"/>
          </p:cNvSpPr>
          <p:nvPr>
            <p:ph type="title"/>
          </p:nvPr>
        </p:nvSpPr>
        <p:spPr>
          <a:xfrm>
            <a:off x="1502228" y="-76200"/>
            <a:ext cx="7184571" cy="1143000"/>
          </a:xfrm>
        </p:spPr>
        <p:txBody>
          <a:bodyPr/>
          <a:lstStyle/>
          <a:p>
            <a:r>
              <a:rPr lang="en-US" dirty="0">
                <a:latin typeface="+mj-lt"/>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a:p>
        </p:txBody>
      </p:sp>
    </p:spTree>
    <p:extLst>
      <p:ext uri="{BB962C8B-B14F-4D97-AF65-F5344CB8AC3E}">
        <p14:creationId xmlns:p14="http://schemas.microsoft.com/office/powerpoint/2010/main" val="1714288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cs typeface="Arial" charset="0"/>
              </a:rPr>
            </a:br>
            <a:endParaRPr kumimoji="0" lang="en-US" altLang="en-US" sz="1800" b="0" i="0" u="none" strike="noStrike" cap="none" normalizeH="0" baseline="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185914"/>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a:p>
        </p:txBody>
      </p:sp>
      <p:sp>
        <p:nvSpPr>
          <p:cNvPr id="5" name="Title 1">
            <a:extLst>
              <a:ext uri="{FF2B5EF4-FFF2-40B4-BE49-F238E27FC236}">
                <a16:creationId xmlns:a16="http://schemas.microsoft.com/office/drawing/2014/main" id="{29AC94DB-E42F-777A-A86D-65E22C474378}"/>
              </a:ext>
            </a:extLst>
          </p:cNvPr>
          <p:cNvSpPr>
            <a:spLocks noGrp="1"/>
          </p:cNvSpPr>
          <p:nvPr>
            <p:ph type="title"/>
          </p:nvPr>
        </p:nvSpPr>
        <p:spPr>
          <a:xfrm>
            <a:off x="1502228" y="-76200"/>
            <a:ext cx="7184571" cy="1143000"/>
          </a:xfrm>
        </p:spPr>
        <p:txBody>
          <a:bodyPr/>
          <a:lstStyle/>
          <a:p>
            <a:r>
              <a:rPr lang="en-US" dirty="0">
                <a:latin typeface="+mj-lt"/>
                <a:cs typeface="Arial" panose="020B0604020202020204" pitchFamily="34" charset="0"/>
              </a:rPr>
              <a:t>Fort Wayne</a:t>
            </a:r>
          </a:p>
        </p:txBody>
      </p:sp>
    </p:spTree>
    <p:extLst>
      <p:ext uri="{BB962C8B-B14F-4D97-AF65-F5344CB8AC3E}">
        <p14:creationId xmlns:p14="http://schemas.microsoft.com/office/powerpoint/2010/main" val="745699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30628"/>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latin typeface="+mj-lt"/>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a:latin typeface="Arial" panose="020B0604020202020204" pitchFamily="34" charset="0"/>
                <a:cs typeface="Arial" panose="020B0604020202020204" pitchFamily="34" charset="0"/>
              </a:rPr>
              <a:t>Circa 1870 - Prior to the Watt-Hour Meter</a:t>
            </a:r>
          </a:p>
          <a:p>
            <a:pPr eaLnBrk="1" hangingPunct="1"/>
            <a:r>
              <a:rPr lang="en-US" altLang="en-US" sz="1800">
                <a:latin typeface="Arial" panose="020B0604020202020204" pitchFamily="34" charset="0"/>
                <a:cs typeface="Arial" panose="020B0604020202020204" pitchFamily="34" charset="0"/>
              </a:rPr>
              <a:t>Early Metering luminaries</a:t>
            </a:r>
          </a:p>
          <a:p>
            <a:pPr lvl="1" eaLnBrk="1" hangingPunct="1"/>
            <a:r>
              <a:rPr lang="en-US" altLang="en-US" sz="1800">
                <a:latin typeface="Arial" panose="020B0604020202020204" pitchFamily="34" charset="0"/>
                <a:cs typeface="Arial" panose="020B0604020202020204" pitchFamily="34" charset="0"/>
              </a:rPr>
              <a:t>Like today – a small metering community</a:t>
            </a:r>
          </a:p>
          <a:p>
            <a:pPr lvl="1" eaLnBrk="1" hangingPunct="1"/>
            <a:r>
              <a:rPr lang="en-US" altLang="en-US" sz="1800">
                <a:latin typeface="Arial" panose="020B0604020202020204" pitchFamily="34" charset="0"/>
                <a:cs typeface="Arial" panose="020B0604020202020204" pitchFamily="34" charset="0"/>
              </a:rPr>
              <a:t>Elihu Thomson</a:t>
            </a:r>
          </a:p>
          <a:p>
            <a:pPr lvl="1" eaLnBrk="1" hangingPunct="1"/>
            <a:r>
              <a:rPr lang="en-US" altLang="en-US" sz="1800">
                <a:latin typeface="Arial" panose="020B0604020202020204" pitchFamily="34" charset="0"/>
                <a:cs typeface="Arial" panose="020B0604020202020204" pitchFamily="34" charset="0"/>
              </a:rPr>
              <a:t>Thomas Edison </a:t>
            </a:r>
          </a:p>
          <a:p>
            <a:pPr lvl="1" eaLnBrk="1" hangingPunct="1"/>
            <a:r>
              <a:rPr lang="en-US" altLang="en-US" sz="1800">
                <a:latin typeface="Arial" panose="020B0604020202020204" pitchFamily="34" charset="0"/>
                <a:cs typeface="Arial" panose="020B0604020202020204" pitchFamily="34" charset="0"/>
              </a:rPr>
              <a:t>George Westinghouse</a:t>
            </a:r>
          </a:p>
          <a:p>
            <a:pPr lvl="1" eaLnBrk="1" hangingPunct="1"/>
            <a:r>
              <a:rPr lang="en-US" altLang="en-US" sz="1800">
                <a:latin typeface="Arial" panose="020B0604020202020204" pitchFamily="34" charset="0"/>
                <a:cs typeface="Arial" panose="020B0604020202020204" pitchFamily="34" charset="0"/>
              </a:rPr>
              <a:t>Oliver B. Shallenberger</a:t>
            </a:r>
          </a:p>
          <a:p>
            <a:pPr lvl="1" eaLnBrk="1" hangingPunct="1"/>
            <a:r>
              <a:rPr lang="en-US" altLang="en-US" sz="1800">
                <a:latin typeface="Arial" panose="020B0604020202020204" pitchFamily="34" charset="0"/>
                <a:cs typeface="Arial" panose="020B0604020202020204" pitchFamily="34" charset="0"/>
              </a:rPr>
              <a:t>Robert C. Lanphier</a:t>
            </a:r>
          </a:p>
          <a:p>
            <a:pPr lvl="1" eaLnBrk="1" hangingPunct="1"/>
            <a:r>
              <a:rPr lang="en-US" altLang="en-US" sz="180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a:latin typeface="Arial" panose="020B0604020202020204" pitchFamily="34" charset="0"/>
                <a:ea typeface="+mn-ea"/>
                <a:cs typeface="Arial" panose="020B0604020202020204" pitchFamily="34" charset="0"/>
              </a:rPr>
              <a:t>AC versus DC (battle of the currents)</a:t>
            </a:r>
          </a:p>
          <a:p>
            <a:pPr eaLnBrk="1" hangingPunct="1"/>
            <a:r>
              <a:rPr lang="en-US" altLang="en-US" sz="1800">
                <a:latin typeface="Arial" panose="020B0604020202020204" pitchFamily="34" charset="0"/>
                <a:cs typeface="Arial" panose="020B0604020202020204" pitchFamily="34" charset="0"/>
              </a:rPr>
              <a:t>Meter Manufacturers</a:t>
            </a:r>
          </a:p>
          <a:p>
            <a:pPr eaLnBrk="1" hangingPunct="1"/>
            <a:r>
              <a:rPr lang="en-US" altLang="en-US" sz="1800">
                <a:latin typeface="Arial" panose="020B0604020202020204" pitchFamily="34" charset="0"/>
                <a:cs typeface="Arial" panose="020B0604020202020204" pitchFamily="34" charset="0"/>
              </a:rPr>
              <a:t>The Watt-Hour Meter</a:t>
            </a:r>
          </a:p>
          <a:p>
            <a:pPr eaLnBrk="1" hangingPunct="1"/>
            <a:r>
              <a:rPr lang="en-US" altLang="en-US" sz="1800">
                <a:latin typeface="Arial" panose="020B0604020202020204" pitchFamily="34" charset="0"/>
                <a:cs typeface="Arial" panose="020B0604020202020204" pitchFamily="34" charset="0"/>
              </a:rPr>
              <a:t>How Metering Has Changed </a:t>
            </a:r>
          </a:p>
          <a:p>
            <a:pPr eaLnBrk="1" hangingPunct="1"/>
            <a:r>
              <a:rPr lang="en-US" altLang="en-US" sz="1800">
                <a:latin typeface="Arial" panose="020B0604020202020204" pitchFamily="34" charset="0"/>
                <a:cs typeface="Arial" panose="020B0604020202020204" pitchFamily="34" charset="0"/>
              </a:rPr>
              <a:t>Metering Today</a:t>
            </a:r>
          </a:p>
          <a:p>
            <a:pPr marL="0" indent="0" eaLnBrk="1" hangingPunct="1">
              <a:buNone/>
            </a:pPr>
            <a:endParaRPr lang="en-US" altLang="en-US" sz="2200"/>
          </a:p>
          <a:p>
            <a:pPr marL="0" indent="0" eaLnBrk="1" hangingPunct="1">
              <a:buNone/>
            </a:pPr>
            <a:endParaRPr lang="en-US" altLang="en-US" sz="2200"/>
          </a:p>
          <a:p>
            <a:pPr marL="0" indent="0" eaLnBrk="1" hangingPunct="1">
              <a:buNone/>
            </a:pPr>
            <a:endParaRPr lang="en-US" altLang="en-US" sz="22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3751"/>
            <a:ext cx="7195457" cy="1143000"/>
          </a:xfrm>
        </p:spPr>
        <p:txBody>
          <a:bodyPr/>
          <a:lstStyle/>
          <a:p>
            <a:r>
              <a:rPr lang="en-US" dirty="0">
                <a:latin typeface="+mj-lt"/>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491342" y="195942"/>
            <a:ext cx="720634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114" y="-87086"/>
            <a:ext cx="7173686" cy="1143000"/>
          </a:xfrm>
        </p:spPr>
        <p:txBody>
          <a:bodyPr/>
          <a:lstStyle/>
          <a:p>
            <a:r>
              <a:rPr lang="en-US" dirty="0">
                <a:latin typeface="+mj-lt"/>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a:latin typeface="Arial" panose="020B0604020202020204" pitchFamily="34" charset="0"/>
                <a:cs typeface="Arial" panose="020B0604020202020204" pitchFamily="34" charset="0"/>
              </a:rPr>
              <a:t>In 1892 the two companies merge forming General Electric</a:t>
            </a:r>
            <a:r>
              <a:rPr lang="en-US">
                <a:latin typeface="Arial" panose="020B0604020202020204" pitchFamily="34" charset="0"/>
                <a:cs typeface="Arial" panose="020B0604020202020204" pitchFamily="34" charset="0"/>
              </a:rPr>
              <a:t>.</a:t>
            </a: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a:t>Original GE logo</a:t>
            </a:r>
          </a:p>
        </p:txBody>
      </p:sp>
    </p:spTree>
    <p:extLst>
      <p:ext uri="{BB962C8B-B14F-4D97-AF65-F5344CB8AC3E}">
        <p14:creationId xmlns:p14="http://schemas.microsoft.com/office/powerpoint/2010/main" val="1546553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513114" y="195942"/>
            <a:ext cx="7173686"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endParaRPr lang="en-US" sz="200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a:ln>
                  <a:noFill/>
                </a:ln>
                <a:solidFill>
                  <a:srgbClr val="000000"/>
                </a:solidFill>
                <a:effectLst/>
                <a:latin typeface="Arial" charset="0"/>
              </a:rPr>
              <a:t>Fun Fact: </a:t>
            </a:r>
            <a:r>
              <a:rPr kumimoji="0" lang="en-US" sz="1400" b="0" i="0" u="none" strike="noStrike" cap="none" normalizeH="0" baseline="0">
                <a:ln>
                  <a:noFill/>
                </a:ln>
                <a:solidFill>
                  <a:srgbClr val="000000"/>
                </a:solidFill>
                <a:effectLst/>
                <a:latin typeface="Arial" charset="0"/>
              </a:rPr>
              <a:t>William’s son, Harold Stanley,</a:t>
            </a:r>
            <a:r>
              <a:rPr kumimoji="0" lang="en-US" sz="1400" b="0" i="0" u="none" strike="noStrike" cap="none" normalizeH="0">
                <a:ln>
                  <a:noFill/>
                </a:ln>
                <a:solidFill>
                  <a:srgbClr val="000000"/>
                </a:solidFill>
                <a:effectLst/>
                <a:latin typeface="Arial" charset="0"/>
              </a:rPr>
              <a:t> founded Morgan Stanley with                         J.P. Morgan’s grandson, Henry Sturgis Morgan.</a:t>
            </a:r>
            <a:endParaRPr kumimoji="0" lang="en-US" sz="1400" b="0" i="0" u="none" strike="noStrike" cap="none" normalizeH="0" baseline="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a:t>Stanley (second row, second from right) in Philadelphia on May 19, 1915 during the awarding of the Franklin Medal with Thomas Alva Edison, courtesy of Wikipedia.</a:t>
            </a:r>
          </a:p>
        </p:txBody>
      </p:sp>
    </p:spTree>
    <p:extLst>
      <p:ext uri="{BB962C8B-B14F-4D97-AF65-F5344CB8AC3E}">
        <p14:creationId xmlns:p14="http://schemas.microsoft.com/office/powerpoint/2010/main" val="2347506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491343" y="185056"/>
            <a:ext cx="732087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9600"/>
            <a:ext cx="7253380" cy="954107"/>
          </a:xfrm>
          <a:prstGeom prst="rect">
            <a:avLst/>
          </a:prstGeom>
        </p:spPr>
        <p:txBody>
          <a:bodyPr wrap="square">
            <a:spAutoFit/>
          </a:bodyPr>
          <a:lstStyle/>
          <a:p>
            <a:pPr algn="r"/>
            <a:r>
              <a:rPr lang="en-US" sz="2800" dirty="0">
                <a:solidFill>
                  <a:schemeClr val="accent1"/>
                </a:solidFill>
                <a:effectLst>
                  <a:outerShdw blurRad="38100" dist="38100" dir="2700000" algn="tl">
                    <a:srgbClr val="000000">
                      <a:alpha val="43137"/>
                    </a:srgbClr>
                  </a:outerShdw>
                </a:effectLst>
              </a:rPr>
              <a:t>SHALLENBERGER INTEGRATING WATTMETER </a:t>
            </a:r>
            <a:br>
              <a:rPr lang="en-US" sz="2800" dirty="0">
                <a:solidFill>
                  <a:schemeClr val="accent1"/>
                </a:solidFill>
                <a:effectLst>
                  <a:outerShdw blurRad="38100" dist="38100" dir="2700000" algn="tl">
                    <a:srgbClr val="000000">
                      <a:alpha val="43137"/>
                    </a:srgbClr>
                  </a:outerShdw>
                </a:effectLst>
              </a:rPr>
            </a:br>
            <a:r>
              <a:rPr lang="en-US" sz="2800" dirty="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dirty="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dirty="0">
                <a:cs typeface="Arial" panose="020B0604020202020204" pitchFamily="34" charset="0"/>
              </a:rPr>
              <a:t>Large and heavy (41 pounds)</a:t>
            </a:r>
          </a:p>
          <a:p>
            <a:pPr marL="285750" indent="-285750" algn="l">
              <a:buFont typeface="Arial" panose="020B0604020202020204" pitchFamily="34" charset="0"/>
              <a:buChar char="•"/>
            </a:pPr>
            <a:r>
              <a:rPr lang="en-US" sz="1500" dirty="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dirty="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dirty="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dirty="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dirty="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35</a:t>
            </a:fld>
            <a:endParaRPr lang="en-US"/>
          </a:p>
        </p:txBody>
      </p:sp>
    </p:spTree>
    <p:extLst>
      <p:ext uri="{BB962C8B-B14F-4D97-AF65-F5344CB8AC3E}">
        <p14:creationId xmlns:p14="http://schemas.microsoft.com/office/powerpoint/2010/main" val="219474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1513114" y="195942"/>
            <a:ext cx="71845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Induction Meters</a:t>
            </a:r>
          </a:p>
        </p:txBody>
      </p:sp>
      <p:sp>
        <p:nvSpPr>
          <p:cNvPr id="23555" name="Rectangle 3"/>
          <p:cNvSpPr>
            <a:spLocks noGrp="1" noChangeArrowheads="1"/>
          </p:cNvSpPr>
          <p:nvPr>
            <p:ph idx="1"/>
          </p:nvPr>
        </p:nvSpPr>
        <p:spPr>
          <a:xfrm>
            <a:off x="298450" y="1099457"/>
            <a:ext cx="5634264" cy="5355771"/>
          </a:xfrm>
        </p:spPr>
        <p:txBody>
          <a:bodyPr rtlCol="0">
            <a:normAutofit/>
          </a:bodyPr>
          <a:lstStyle/>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Using concepts put forth by Tesla and Ferraris, several inventors created early  induction watthour meters</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Two coils and a conducting (usually aluminum) disk.  A braking magnet.</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first coil generates </a:t>
            </a:r>
            <a:r>
              <a:rPr lang="en-US" altLang="en-US" sz="1800" i="1" dirty="0">
                <a:latin typeface="Arial" panose="020B0604020202020204" pitchFamily="34" charset="0"/>
                <a:cs typeface="Arial" panose="020B0604020202020204" pitchFamily="34" charset="0"/>
              </a:rPr>
              <a:t>eddy currents</a:t>
            </a:r>
            <a:r>
              <a:rPr lang="en-US" altLang="en-US" sz="1800" dirty="0">
                <a:latin typeface="Arial" panose="020B0604020202020204" pitchFamily="34" charset="0"/>
                <a:cs typeface="Arial" panose="020B0604020202020204" pitchFamily="34" charset="0"/>
              </a:rPr>
              <a:t> in the disk</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second coil interacts with the eddy currents to cause motion</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fontAlgn="auto">
              <a:lnSpc>
                <a:spcPct val="12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120000"/>
              </a:lnSpc>
              <a:spcAft>
                <a:spcPts val="0"/>
              </a:spcAft>
              <a:buFont typeface="Arial" panose="020B0604020202020204" pitchFamily="34" charset="0"/>
              <a:buChar char="•"/>
              <a:defRPr/>
            </a:pPr>
            <a:endParaRPr lang="en-US" altLang="en-US" sz="2000" dirty="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36</a:t>
            </a:fld>
            <a:endParaRPr lang="en-US"/>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325" y="1643742"/>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1371600" y="173038"/>
            <a:ext cx="7358743"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dirty="0">
                <a:latin typeface="+mj-lt"/>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0" y="1230313"/>
            <a:ext cx="7143750" cy="4789487"/>
          </a:xfrm>
        </p:spPr>
        <p:txBody>
          <a:bodyPr/>
          <a:lstStyle/>
          <a:p>
            <a:r>
              <a:rPr lang="en-US" altLang="en-US" sz="2000" dirty="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t>
            </a:r>
            <a:r>
              <a:rPr lang="en-US" altLang="en-US" sz="2000" i="1" dirty="0" err="1">
                <a:latin typeface="Arial" panose="020B0604020202020204" pitchFamily="34" charset="0"/>
                <a:cs typeface="Arial" panose="020B0604020202020204" pitchFamily="34" charset="0"/>
              </a:rPr>
              <a:t>K</a:t>
            </a:r>
            <a:r>
              <a:rPr lang="en-US" altLang="en-US" sz="2000" i="1" baseline="-25000" dirty="0" err="1">
                <a:latin typeface="Arial" panose="020B0604020202020204" pitchFamily="34" charset="0"/>
                <a:cs typeface="Arial" panose="020B0604020202020204" pitchFamily="34" charset="0"/>
              </a:rPr>
              <a:t>h</a:t>
            </a:r>
            <a:r>
              <a:rPr lang="en-US" altLang="en-US" sz="2000" baseline="-25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Watthours per disk revolution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a:p>
          <a:p>
            <a:endParaRPr lang="en-US" altLang="en-US" sz="2800" dirty="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3538172557"/>
              </p:ext>
            </p:extLst>
          </p:nvPr>
        </p:nvGraphicFramePr>
        <p:xfrm>
          <a:off x="0" y="3810000"/>
          <a:ext cx="6416675" cy="744538"/>
        </p:xfrm>
        <a:graphic>
          <a:graphicData uri="http://schemas.openxmlformats.org/presentationml/2006/ole">
            <mc:AlternateContent xmlns:mc="http://schemas.openxmlformats.org/markup-compatibility/2006">
              <mc:Choice xmlns:v="urn:schemas-microsoft-com:vml" Requires="v">
                <p:oleObj name="Equation" r:id="rId3" imgW="3721100" imgH="431800" progId="Equation.3">
                  <p:embed/>
                </p:oleObj>
              </mc:Choice>
              <mc:Fallback>
                <p:oleObj name="Equation" r:id="rId3" imgW="3721100" imgH="431800" progId="Equation.3">
                  <p:embed/>
                  <p:pic>
                    <p:nvPicPr>
                      <p:cNvPr id="3482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37</a:t>
            </a:fld>
            <a:endParaRPr lang="en-US"/>
          </a:p>
        </p:txBody>
      </p:sp>
    </p:spTree>
    <p:extLst>
      <p:ext uri="{BB962C8B-B14F-4D97-AF65-F5344CB8AC3E}">
        <p14:creationId xmlns:p14="http://schemas.microsoft.com/office/powerpoint/2010/main" val="345421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502228" y="190954"/>
            <a:ext cx="718457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a:latin typeface="Arial" panose="020B0604020202020204" pitchFamily="34" charset="0"/>
                <a:cs typeface="Arial" panose="020B0604020202020204" pitchFamily="34" charset="0"/>
              </a:rPr>
            </a:br>
            <a:endParaRPr lang="en-US" altLang="en-US" sz="200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38</a:t>
            </a:fld>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a:p>
        </p:txBody>
      </p:sp>
    </p:spTree>
    <p:extLst>
      <p:ext uri="{BB962C8B-B14F-4D97-AF65-F5344CB8AC3E}">
        <p14:creationId xmlns:p14="http://schemas.microsoft.com/office/powerpoint/2010/main" val="1626229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47213"/>
            <a:ext cx="7206343" cy="584775"/>
          </a:xfrm>
          <a:prstGeom prst="rect">
            <a:avLst/>
          </a:prstGeom>
        </p:spPr>
        <p:txBody>
          <a:bodyPr wrap="square">
            <a:spAutoFit/>
          </a:bodyPr>
          <a:lstStyle/>
          <a:p>
            <a:pPr algn="r"/>
            <a:r>
              <a:rPr lang="en-US" sz="3200" dirty="0">
                <a:solidFill>
                  <a:schemeClr val="accent1"/>
                </a:solidFill>
                <a:effectLst>
                  <a:outerShdw blurRad="38100" dist="38100" dir="2700000" algn="tl">
                    <a:srgbClr val="000000">
                      <a:alpha val="43137"/>
                    </a:srgbClr>
                  </a:outerShdw>
                </a:effectLst>
              </a:rPr>
              <a:t>SHALLENBERGER POLYPHASE METER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a:latin typeface="Arial" panose="020B0604020202020204" pitchFamily="34" charset="0"/>
                <a:cs typeface="Arial" panose="020B0604020202020204" pitchFamily="34" charset="0"/>
              </a:rPr>
              <a:t>Actually his “battery” was actually </a:t>
            </a:r>
            <a:br>
              <a:rPr lang="en-US" altLang="en-US" sz="1800">
                <a:latin typeface="Arial" panose="020B0604020202020204" pitchFamily="34" charset="0"/>
                <a:cs typeface="Arial" panose="020B0604020202020204" pitchFamily="34" charset="0"/>
              </a:rPr>
            </a:br>
            <a:r>
              <a:rPr lang="en-US" altLang="en-US" sz="180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a:p>
        </p:txBody>
      </p:sp>
      <p:sp>
        <p:nvSpPr>
          <p:cNvPr id="17411" name="Rectangle 3"/>
          <p:cNvSpPr>
            <a:spLocks noGrp="1" noChangeArrowheads="1"/>
          </p:cNvSpPr>
          <p:nvPr>
            <p:ph type="title" idx="4294967295"/>
          </p:nvPr>
        </p:nvSpPr>
        <p:spPr bwMode="auto">
          <a:xfrm>
            <a:off x="1354648" y="281898"/>
            <a:ext cx="7413171"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dirty="0">
                <a:cs typeface="Calibri" panose="020F0502020204030204" pitchFamily="34" charset="0"/>
              </a:rPr>
              <a:t>Franklin’s Electric “Battery” circa 1760</a:t>
            </a: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2015103" cy="830997"/>
          </a:xfrm>
          <a:prstGeom prst="rect">
            <a:avLst/>
          </a:prstGeom>
          <a:noFill/>
        </p:spPr>
        <p:txBody>
          <a:bodyPr wrap="square" rtlCol="0">
            <a:spAutoFit/>
          </a:bodyPr>
          <a:lstStyle/>
          <a:p>
            <a:r>
              <a:rPr lang="en-US" sz="1200" dirty="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a:t>Ben Franklin’s “Battery,” on display at the American Philosophical Society, Philadelphia, PA </a:t>
            </a:r>
          </a:p>
        </p:txBody>
      </p:sp>
    </p:spTree>
    <p:extLst>
      <p:ext uri="{BB962C8B-B14F-4D97-AF65-F5344CB8AC3E}">
        <p14:creationId xmlns:p14="http://schemas.microsoft.com/office/powerpoint/2010/main" val="80843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8086" y="1382451"/>
            <a:ext cx="7696200" cy="1015663"/>
          </a:xfrm>
          <a:prstGeom prst="rect">
            <a:avLst/>
          </a:prstGeom>
        </p:spPr>
        <p:txBody>
          <a:bodyPr wrap="square">
            <a:spAutoFit/>
          </a:bodyPr>
          <a:lstStyle/>
          <a:p>
            <a:pPr algn="l"/>
            <a:r>
              <a:rPr lang="en-US" sz="2000" dirty="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95AA4EEF-BA92-6F66-08AA-A5A882E08C5D}"/>
              </a:ext>
            </a:extLst>
          </p:cNvPr>
          <p:cNvSpPr txBox="1"/>
          <p:nvPr/>
        </p:nvSpPr>
        <p:spPr>
          <a:xfrm>
            <a:off x="1502229" y="167495"/>
            <a:ext cx="7206342" cy="646331"/>
          </a:xfrm>
          <a:prstGeom prst="rect">
            <a:avLst/>
          </a:prstGeom>
          <a:noFill/>
        </p:spPr>
        <p:txBody>
          <a:bodyPr wrap="square">
            <a:spAutoFit/>
          </a:bodyPr>
          <a:lstStyle/>
          <a:p>
            <a:pPr algn="r"/>
            <a:r>
              <a:rPr lang="en-US" sz="3600" dirty="0">
                <a:solidFill>
                  <a:schemeClr val="accent1"/>
                </a:solidFill>
                <a:effectLst>
                  <a:outerShdw blurRad="38100" dist="38100" dir="2700000" algn="tl">
                    <a:srgbClr val="000000">
                      <a:alpha val="43137"/>
                    </a:srgbClr>
                  </a:outerShdw>
                </a:effectLst>
              </a:rPr>
              <a:t>GE – WESTINGHOUSE AGREEMENT</a:t>
            </a:r>
          </a:p>
        </p:txBody>
      </p:sp>
    </p:spTree>
    <p:extLst>
      <p:ext uri="{BB962C8B-B14F-4D97-AF65-F5344CB8AC3E}">
        <p14:creationId xmlns:p14="http://schemas.microsoft.com/office/powerpoint/2010/main" val="3283129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040" y="136524"/>
            <a:ext cx="7224303" cy="646331"/>
          </a:xfrm>
          <a:prstGeom prst="rect">
            <a:avLst/>
          </a:prstGeom>
        </p:spPr>
        <p:txBody>
          <a:bodyPr wrap="square">
            <a:spAutoFit/>
          </a:bodyPr>
          <a:lstStyle/>
          <a:p>
            <a:pPr algn="r"/>
            <a:r>
              <a:rPr lang="en-US" sz="3600" dirty="0">
                <a:solidFill>
                  <a:schemeClr val="accent1"/>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Schallenberger meter is redesigned into a smaller, lighter 12 pound meter.  This significantly less expensive meter is known as the “round meter”.  </a:t>
            </a:r>
            <a:br>
              <a:rPr lang="en-US" sz="2000">
                <a:cs typeface="Arial" panose="020B0604020202020204" pitchFamily="34" charset="0"/>
              </a:rPr>
            </a:b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536371"/>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a:p>
        </p:txBody>
      </p:sp>
    </p:spTree>
    <p:extLst>
      <p:ext uri="{BB962C8B-B14F-4D97-AF65-F5344CB8AC3E}">
        <p14:creationId xmlns:p14="http://schemas.microsoft.com/office/powerpoint/2010/main" val="576275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a:cs typeface="Arial" panose="020B0604020202020204" pitchFamily="34" charset="0"/>
                <a:hlinkClick r:id="rId3"/>
              </a:rPr>
              <a:t>watthour meter</a:t>
            </a:r>
            <a:r>
              <a:rPr lang="en-US" sz="150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a:cs typeface="Arial" panose="020B0604020202020204" pitchFamily="34" charset="0"/>
                <a:hlinkClick r:id="rId4"/>
              </a:rPr>
              <a:t>Duncan Electric Mfg. Co.</a:t>
            </a:r>
            <a:endParaRPr lang="en-US" sz="150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2228" y="22224"/>
            <a:ext cx="7276011"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600" kern="0" dirty="0">
                <a:solidFill>
                  <a:schemeClr val="accent1"/>
                </a:solidFill>
                <a:effectLst>
                  <a:outerShdw blurRad="38100" dist="38100" dir="2700000" algn="tl">
                    <a:srgbClr val="000000">
                      <a:alpha val="43137"/>
                    </a:srgbClr>
                  </a:outerShdw>
                </a:effectLst>
              </a:rPr>
              <a:t>SIEMENS &amp; HALSKE DUNCAN INTEGRATING </a:t>
            </a:r>
          </a:p>
          <a:p>
            <a:pPr algn="r"/>
            <a:r>
              <a:rPr lang="en-US" altLang="en-US" sz="2600" kern="0" dirty="0">
                <a:solidFill>
                  <a:schemeClr val="accent1"/>
                </a:solidFill>
                <a:effectLst>
                  <a:outerShdw blurRad="38100" dist="38100" dir="2700000" algn="tl">
                    <a:srgbClr val="000000">
                      <a:alpha val="43137"/>
                    </a:srgbClr>
                  </a:outerShdw>
                </a:effectLst>
              </a:rPr>
              <a:t>WATTMETER (1899, 1900)</a:t>
            </a:r>
            <a:endParaRPr lang="en-US" sz="2600" kern="0" dirty="0">
              <a:solidFill>
                <a:schemeClr val="accent1"/>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42</a:t>
            </a:fld>
            <a:endParaRPr lang="en-US"/>
          </a:p>
        </p:txBody>
      </p:sp>
    </p:spTree>
    <p:extLst>
      <p:ext uri="{BB962C8B-B14F-4D97-AF65-F5344CB8AC3E}">
        <p14:creationId xmlns:p14="http://schemas.microsoft.com/office/powerpoint/2010/main" val="1249664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dirty="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0C74CFB-8AF9-FE5C-8ADE-5016BAAD75DC}"/>
              </a:ext>
            </a:extLst>
          </p:cNvPr>
          <p:cNvSpPr>
            <a:spLocks noGrp="1"/>
          </p:cNvSpPr>
          <p:nvPr>
            <p:ph type="title"/>
          </p:nvPr>
        </p:nvSpPr>
        <p:spPr>
          <a:xfrm>
            <a:off x="1492362" y="116205"/>
            <a:ext cx="7259752" cy="679832"/>
          </a:xfrm>
        </p:spPr>
        <p:txBody>
          <a:bodyPr/>
          <a:lstStyle/>
          <a:p>
            <a:r>
              <a:rPr lang="en-US" sz="3200" dirty="0">
                <a:solidFill>
                  <a:schemeClr val="accent1"/>
                </a:solidFill>
                <a:effectLst>
                  <a:outerShdw blurRad="38100" dist="38100" dir="2700000" algn="tl">
                    <a:srgbClr val="000000">
                      <a:alpha val="43137"/>
                    </a:srgbClr>
                  </a:outerShdw>
                </a:effectLst>
              </a:rPr>
              <a:t>Duncan Watthour Meters (1892-1898)</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43</a:t>
            </a:fld>
            <a:endParaRPr lang="en-US"/>
          </a:p>
        </p:txBody>
      </p:sp>
    </p:spTree>
    <p:extLst>
      <p:ext uri="{BB962C8B-B14F-4D97-AF65-F5344CB8AC3E}">
        <p14:creationId xmlns:p14="http://schemas.microsoft.com/office/powerpoint/2010/main" val="2560439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3114" y="152400"/>
            <a:ext cx="7173686" cy="646331"/>
          </a:xfrm>
          <a:prstGeom prst="rect">
            <a:avLst/>
          </a:prstGeom>
        </p:spPr>
        <p:txBody>
          <a:bodyPr wrap="square">
            <a:spAutoFit/>
          </a:bodyPr>
          <a:lstStyle/>
          <a:p>
            <a:pPr algn="r"/>
            <a:r>
              <a:rPr lang="en-US" sz="3600" dirty="0">
                <a:solidFill>
                  <a:schemeClr val="accent1"/>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640" y="2801118"/>
            <a:ext cx="3170719" cy="31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1569FABF-0455-411D-B359-12887B112497}"/>
              </a:ext>
            </a:extLst>
          </p:cNvPr>
          <p:cNvSpPr>
            <a:spLocks noGrp="1"/>
          </p:cNvSpPr>
          <p:nvPr>
            <p:ph type="title"/>
          </p:nvPr>
        </p:nvSpPr>
        <p:spPr/>
        <p:txBody>
          <a:bodyPr/>
          <a:lstStyle/>
          <a:p>
            <a:r>
              <a:rPr lang="en-US" dirty="0"/>
              <a:t>Patent Infringement 1903</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a:p>
        </p:txBody>
      </p:sp>
    </p:spTree>
    <p:extLst>
      <p:ext uri="{BB962C8B-B14F-4D97-AF65-F5344CB8AC3E}">
        <p14:creationId xmlns:p14="http://schemas.microsoft.com/office/powerpoint/2010/main" val="2200996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a:t>
            </a:r>
            <a:r>
              <a:rPr lang="en-US" sz="1500" dirty="0" err="1">
                <a:cs typeface="Arial" panose="020B0604020202020204" pitchFamily="34" charset="0"/>
              </a:rPr>
              <a:t>Lanphier</a:t>
            </a:r>
            <a:r>
              <a:rPr lang="en-US" sz="1500" dirty="0">
                <a:cs typeface="Arial" panose="020B0604020202020204" pitchFamily="34" charset="0"/>
              </a:rPr>
              <a:t>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a:cs typeface="Arial" panose="020B0604020202020204" pitchFamily="34" charset="0"/>
                <a:hlinkClick r:id="rId4"/>
              </a:rPr>
              <a:t>Type B</a:t>
            </a:r>
            <a:r>
              <a:rPr lang="en-US" sz="150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46</a:t>
            </a:fld>
            <a:endParaRPr lang="en-US"/>
          </a:p>
        </p:txBody>
      </p:sp>
      <p:sp>
        <p:nvSpPr>
          <p:cNvPr id="9" name="Title 8">
            <a:extLst>
              <a:ext uri="{FF2B5EF4-FFF2-40B4-BE49-F238E27FC236}">
                <a16:creationId xmlns:a16="http://schemas.microsoft.com/office/drawing/2014/main" id="{432262FA-A7A7-27B3-0965-6B2C691B06E0}"/>
              </a:ext>
            </a:extLst>
          </p:cNvPr>
          <p:cNvSpPr>
            <a:spLocks noGrp="1"/>
          </p:cNvSpPr>
          <p:nvPr>
            <p:ph type="title"/>
          </p:nvPr>
        </p:nvSpPr>
        <p:spPr>
          <a:xfrm>
            <a:off x="1572375" y="79194"/>
            <a:ext cx="7212396" cy="810827"/>
          </a:xfrm>
        </p:spPr>
        <p:txBody>
          <a:bodyPr/>
          <a:lstStyle/>
          <a:p>
            <a:r>
              <a:rPr lang="en-US" dirty="0" err="1"/>
              <a:t>Sangamo</a:t>
            </a:r>
            <a:r>
              <a:rPr lang="en-US" dirty="0"/>
              <a:t> 1899-1975</a:t>
            </a:r>
          </a:p>
        </p:txBody>
      </p:sp>
    </p:spTree>
    <p:extLst>
      <p:ext uri="{BB962C8B-B14F-4D97-AF65-F5344CB8AC3E}">
        <p14:creationId xmlns:p14="http://schemas.microsoft.com/office/powerpoint/2010/main" val="861453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206828"/>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47</a:t>
            </a:fld>
            <a:endParaRPr lang="en-US"/>
          </a:p>
        </p:txBody>
      </p:sp>
    </p:spTree>
    <p:extLst>
      <p:ext uri="{BB962C8B-B14F-4D97-AF65-F5344CB8AC3E}">
        <p14:creationId xmlns:p14="http://schemas.microsoft.com/office/powerpoint/2010/main" val="2488063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491342" y="193900"/>
            <a:ext cx="7347857"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dirty="0">
                <a:latin typeface="Arial" panose="020B0604020202020204" pitchFamily="34" charset="0"/>
                <a:cs typeface="Arial" panose="020B0604020202020204" pitchFamily="34" charset="0"/>
              </a:rPr>
              <a:t>Inertia of existing practices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Proprietary “standards”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Defining a vision</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Gaining consensus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Hammering out details, details, details, details, details…..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48</a:t>
            </a:fld>
            <a:endParaRPr lang="en-US"/>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48</a:t>
            </a:fld>
            <a:endParaRPr lang="en-US"/>
          </a:p>
        </p:txBody>
      </p:sp>
      <p:pic>
        <p:nvPicPr>
          <p:cNvPr id="4" name="Picture 3">
            <a:extLst>
              <a:ext uri="{FF2B5EF4-FFF2-40B4-BE49-F238E27FC236}">
                <a16:creationId xmlns:a16="http://schemas.microsoft.com/office/drawing/2014/main" id="{C6203F89-9995-5314-F953-818D31C58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0700" y="1143000"/>
            <a:ext cx="1739900" cy="2578100"/>
          </a:xfrm>
          <a:prstGeom prst="rect">
            <a:avLst/>
          </a:prstGeom>
        </p:spPr>
      </p:pic>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93474"/>
            <a:ext cx="7206343" cy="1143000"/>
          </a:xfrm>
        </p:spPr>
        <p:txBody>
          <a:bodyPr>
            <a:normAutofit/>
          </a:bodyPr>
          <a:lstStyle/>
          <a:p>
            <a:r>
              <a:rPr lang="en-US" dirty="0">
                <a:latin typeface="+mj-lt"/>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a:latin typeface="Arial" panose="020B0604020202020204" pitchFamily="34" charset="0"/>
                <a:cs typeface="Arial" panose="020B0604020202020204" pitchFamily="34" charset="0"/>
              </a:rPr>
              <a:t>Formed in 1885</a:t>
            </a:r>
          </a:p>
          <a:p>
            <a:r>
              <a:rPr lang="en-US" sz="2000">
                <a:latin typeface="Arial" panose="020B0604020202020204" pitchFamily="34" charset="0"/>
                <a:cs typeface="Arial" panose="020B0604020202020204" pitchFamily="34" charset="0"/>
              </a:rPr>
              <a:t>J. Frank Morrison, </a:t>
            </a:r>
            <a:r>
              <a:rPr lang="en-US" sz="2000" u="sng">
                <a:latin typeface="Arial" panose="020B0604020202020204" pitchFamily="34" charset="0"/>
                <a:cs typeface="Arial" panose="020B0604020202020204" pitchFamily="34" charset="0"/>
              </a:rPr>
              <a:t>Brush Company of Baltimore  </a:t>
            </a:r>
            <a:r>
              <a:rPr lang="en-US" sz="2000">
                <a:latin typeface="Arial" panose="020B0604020202020204" pitchFamily="34" charset="0"/>
                <a:cs typeface="Arial" panose="020B0604020202020204" pitchFamily="34" charset="0"/>
              </a:rPr>
              <a:t>Baltimore, MD  1</a:t>
            </a:r>
            <a:r>
              <a:rPr lang="en-US" sz="2000" baseline="30000">
                <a:latin typeface="Arial" panose="020B0604020202020204" pitchFamily="34" charset="0"/>
                <a:cs typeface="Arial" panose="020B0604020202020204" pitchFamily="34" charset="0"/>
              </a:rPr>
              <a:t>st</a:t>
            </a:r>
            <a:r>
              <a:rPr lang="en-US" sz="2000">
                <a:latin typeface="Arial" panose="020B0604020202020204" pitchFamily="34" charset="0"/>
                <a:cs typeface="Arial" panose="020B0604020202020204" pitchFamily="34" charset="0"/>
              </a:rPr>
              <a:t> President </a:t>
            </a:r>
          </a:p>
          <a:p>
            <a:r>
              <a:rPr lang="en-US" sz="2000">
                <a:latin typeface="Arial" panose="020B0604020202020204" pitchFamily="34" charset="0"/>
                <a:cs typeface="Arial" panose="020B0604020202020204" pitchFamily="34" charset="0"/>
              </a:rPr>
              <a:t>Held at the Grand Pacific Hotel </a:t>
            </a:r>
          </a:p>
          <a:p>
            <a:r>
              <a:rPr lang="en-US" sz="2000">
                <a:latin typeface="Arial" panose="020B0604020202020204" pitchFamily="34" charset="0"/>
                <a:cs typeface="Arial" panose="020B0604020202020204" pitchFamily="34" charset="0"/>
              </a:rPr>
              <a:t>Vendor Dominated</a:t>
            </a:r>
          </a:p>
          <a:p>
            <a:r>
              <a:rPr lang="en-US" sz="2000">
                <a:latin typeface="Arial" panose="020B0604020202020204" pitchFamily="34" charset="0"/>
                <a:cs typeface="Arial" panose="020B0604020202020204" pitchFamily="34" charset="0"/>
              </a:rPr>
              <a:t>One Operating Committee</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49</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a:p>
        </p:txBody>
      </p:sp>
      <p:sp>
        <p:nvSpPr>
          <p:cNvPr id="17411" name="Rectangle 3"/>
          <p:cNvSpPr>
            <a:spLocks noGrp="1" noChangeArrowheads="1"/>
          </p:cNvSpPr>
          <p:nvPr>
            <p:ph type="title" idx="4294967295"/>
          </p:nvPr>
        </p:nvSpPr>
        <p:spPr bwMode="auto">
          <a:xfrm>
            <a:off x="1371600" y="212725"/>
            <a:ext cx="7391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cs typeface="Calibri" panose="020F0502020204030204" pitchFamily="34" charset="0"/>
              </a:rPr>
              <a:t>Voltaic Piles and Electric Motors</a:t>
            </a: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734" y="-97970"/>
            <a:ext cx="7231380" cy="1143000"/>
          </a:xfrm>
        </p:spPr>
        <p:txBody>
          <a:bodyPr>
            <a:normAutofit/>
          </a:bodyPr>
          <a:lstStyle/>
          <a:p>
            <a:r>
              <a:rPr lang="en-US" sz="3000" dirty="0">
                <a:latin typeface="+mj-lt"/>
                <a:cs typeface="Arial" panose="020B0604020202020204" pitchFamily="34" charset="0"/>
              </a:rPr>
              <a:t>Association of Edison 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a:latin typeface="Arial" panose="020B0604020202020204" pitchFamily="34" charset="0"/>
                <a:cs typeface="Arial" panose="020B0604020202020204" pitchFamily="34" charset="0"/>
              </a:rPr>
              <a:t>AEIC was formed in 1885</a:t>
            </a:r>
          </a:p>
          <a:p>
            <a:r>
              <a:rPr lang="en-US" sz="2200">
                <a:latin typeface="Arial" panose="020B0604020202020204" pitchFamily="34" charset="0"/>
                <a:cs typeface="Arial" panose="020B0604020202020204" pitchFamily="34" charset="0"/>
              </a:rPr>
              <a:t>James S. Humbird of Cumberland, MD, First President</a:t>
            </a:r>
          </a:p>
          <a:p>
            <a:r>
              <a:rPr lang="en-US" sz="2200">
                <a:latin typeface="Arial" panose="020B0604020202020204" pitchFamily="34" charset="0"/>
                <a:cs typeface="Arial" panose="020B0604020202020204" pitchFamily="34" charset="0"/>
              </a:rPr>
              <a:t>Held in Harrisburg, PA at Harrisburg Edison Electric Light Co.</a:t>
            </a:r>
          </a:p>
          <a:p>
            <a:r>
              <a:rPr lang="en-US" sz="2200">
                <a:latin typeface="Arial" panose="020B0604020202020204" pitchFamily="34" charset="0"/>
                <a:cs typeface="Arial" panose="020B0604020202020204" pitchFamily="34" charset="0"/>
              </a:rPr>
              <a:t>Only Edison Franchisees and Guests Were Invited to First Meeting </a:t>
            </a:r>
          </a:p>
          <a:p>
            <a:endParaRPr lang="en-US"/>
          </a:p>
          <a:p>
            <a:pPr marL="0" indent="0">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05322"/>
            <a:ext cx="7242175" cy="1143000"/>
          </a:xfrm>
        </p:spPr>
        <p:txBody>
          <a:bodyPr>
            <a:normAutofit/>
          </a:bodyPr>
          <a:lstStyle/>
          <a:p>
            <a:r>
              <a:rPr lang="en-US" dirty="0">
                <a:latin typeface="+mj-lt"/>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a:latin typeface="Arial" panose="020B0604020202020204" pitchFamily="34" charset="0"/>
                <a:cs typeface="Arial" panose="020B0604020202020204" pitchFamily="34" charset="0"/>
              </a:rPr>
              <a:t>Large Flashy Industry Meetings</a:t>
            </a:r>
          </a:p>
          <a:p>
            <a:r>
              <a:rPr lang="en-US" sz="2000" dirty="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a:latin typeface="Arial" panose="020B0604020202020204" pitchFamily="34" charset="0"/>
                <a:cs typeface="Arial" panose="020B0604020202020204" pitchFamily="34" charset="0"/>
              </a:rPr>
              <a:t>Focused On Arc-Lighting Systems Promotion</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Expansion</a:t>
            </a:r>
            <a:r>
              <a:rPr lang="en-US" sz="2000" dirty="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a:latin typeface="Arial" panose="020B0604020202020204" pitchFamily="34" charset="0"/>
                <a:cs typeface="Arial" panose="020B0604020202020204" pitchFamily="34" charset="0"/>
              </a:rPr>
              <a:t>Small, Focused Utility Group Meetings</a:t>
            </a:r>
          </a:p>
          <a:p>
            <a:r>
              <a:rPr lang="en-US" sz="200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a:latin typeface="Arial" panose="020B0604020202020204" pitchFamily="34" charset="0"/>
                <a:cs typeface="Arial" panose="020B0604020202020204" pitchFamily="34" charset="0"/>
              </a:rPr>
              <a:t>Focused on Incandescent Lighting Promotion </a:t>
            </a:r>
          </a:p>
          <a:p>
            <a:r>
              <a:rPr lang="en-US" sz="2000">
                <a:latin typeface="Arial" panose="020B0604020202020204" pitchFamily="34" charset="0"/>
                <a:cs typeface="Arial" panose="020B0604020202020204" pitchFamily="34" charset="0"/>
              </a:rPr>
              <a:t>Prioritized </a:t>
            </a:r>
            <a:r>
              <a:rPr lang="en-US" sz="2000" u="sng">
                <a:latin typeface="Arial" panose="020B0604020202020204" pitchFamily="34" charset="0"/>
                <a:cs typeface="Arial" panose="020B0604020202020204" pitchFamily="34" charset="0"/>
              </a:rPr>
              <a:t>Standardization</a:t>
            </a:r>
            <a:r>
              <a:rPr lang="en-US" sz="2000">
                <a:latin typeface="Arial" panose="020B0604020202020204" pitchFamily="34" charset="0"/>
                <a:cs typeface="Arial" panose="020B0604020202020204" pitchFamily="34" charset="0"/>
              </a:rPr>
              <a:t> of electrical Systems</a:t>
            </a:r>
            <a:endParaRPr lang="en-US" sz="2000" u="sng">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10"/>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11"/>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51</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862" y="157763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77825" y="1292489"/>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4" y="1277938"/>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30" y="-97972"/>
            <a:ext cx="7228278" cy="1143000"/>
          </a:xfrm>
        </p:spPr>
        <p:txBody>
          <a:bodyPr>
            <a:normAutofit/>
          </a:bodyPr>
          <a:lstStyle/>
          <a:p>
            <a:r>
              <a:rPr lang="en-US" dirty="0">
                <a:latin typeface="+mj-lt"/>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819" y="1353286"/>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994" y="1379611"/>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67542" y="-84491"/>
            <a:ext cx="7206343" cy="1143000"/>
          </a:xfrm>
        </p:spPr>
        <p:txBody>
          <a:bodyPr/>
          <a:lstStyle/>
          <a:p>
            <a:r>
              <a:rPr lang="en-US" dirty="0">
                <a:latin typeface="+mj-lt"/>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a:latin typeface="Arial" panose="020B0604020202020204" pitchFamily="34" charset="0"/>
                <a:cs typeface="Arial" panose="020B0604020202020204" pitchFamily="34" charset="0"/>
              </a:rPr>
              <a:t>The Issue of metering was discussed as early as 1887 as part of the formal meeting.  </a:t>
            </a:r>
          </a:p>
          <a:p>
            <a:r>
              <a:rPr lang="en-US" sz="1800">
                <a:latin typeface="Arial" panose="020B0604020202020204" pitchFamily="34" charset="0"/>
                <a:cs typeface="Arial" panose="020B0604020202020204" pitchFamily="34" charset="0"/>
              </a:rPr>
              <a:t>The AEIC Committee on Meters was first discussed in 1896</a:t>
            </a:r>
          </a:p>
          <a:p>
            <a:r>
              <a:rPr lang="en-US" sz="180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96795"/>
            <a:ext cx="7206343" cy="1143000"/>
          </a:xfrm>
        </p:spPr>
        <p:txBody>
          <a:bodyPr>
            <a:normAutofit/>
          </a:bodyPr>
          <a:lstStyle/>
          <a:p>
            <a:r>
              <a:rPr lang="en-US" dirty="0">
                <a:latin typeface="+mj-lt"/>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a:latin typeface="Arial" panose="020B0604020202020204" pitchFamily="34" charset="0"/>
                <a:cs typeface="Arial" panose="020B0604020202020204" pitchFamily="34" charset="0"/>
              </a:rPr>
              <a:t>The Wright vs. Barstow Debate</a:t>
            </a:r>
          </a:p>
          <a:p>
            <a:pPr lvl="1"/>
            <a:r>
              <a:rPr lang="en-US" sz="1600">
                <a:latin typeface="Arial" panose="020B0604020202020204" pitchFamily="34" charset="0"/>
                <a:cs typeface="Arial" panose="020B0604020202020204" pitchFamily="34" charset="0"/>
              </a:rPr>
              <a:t>Barstow – TOU</a:t>
            </a:r>
          </a:p>
          <a:p>
            <a:pPr lvl="1"/>
            <a:r>
              <a:rPr lang="en-US" sz="1600">
                <a:latin typeface="Arial" panose="020B0604020202020204" pitchFamily="34" charset="0"/>
                <a:cs typeface="Arial" panose="020B0604020202020204" pitchFamily="34" charset="0"/>
              </a:rPr>
              <a:t>Wright – Demand</a:t>
            </a:r>
          </a:p>
          <a:p>
            <a:pPr lvl="1"/>
            <a:endParaRPr lang="en-US" sz="16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Emerging Technologies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Research and Development </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Pre-Paid Metering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Battery Storage Implications</a:t>
            </a:r>
          </a:p>
          <a:p>
            <a:endParaRPr lang="en-US"/>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70" y="-97067"/>
            <a:ext cx="7162800" cy="1143000"/>
          </a:xfrm>
        </p:spPr>
        <p:txBody>
          <a:bodyPr>
            <a:normAutofit/>
          </a:bodyPr>
          <a:lstStyle/>
          <a:p>
            <a:r>
              <a:rPr lang="en-US" dirty="0">
                <a:latin typeface="+mj-lt"/>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Samuel Insull had great influence on both the formation of the Committee and the topics covered </a:t>
            </a:r>
          </a:p>
          <a:p>
            <a:endParaRPr lang="en-US"/>
          </a:p>
          <a:p>
            <a:endParaRPr lang="en-US"/>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28" y="-65316"/>
            <a:ext cx="7195457" cy="1143000"/>
          </a:xfrm>
        </p:spPr>
        <p:txBody>
          <a:bodyPr>
            <a:normAutofit/>
          </a:bodyPr>
          <a:lstStyle/>
          <a:p>
            <a:r>
              <a:rPr lang="en-US" dirty="0">
                <a:latin typeface="+mj-lt"/>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By 1908, the AEIC Committee began work on the Code for Electricity Meters</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r>
              <a:rPr lang="en-US" sz="200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57</a:t>
            </a:fld>
            <a:endParaRPr lang="en-US"/>
          </a:p>
        </p:txBody>
      </p:sp>
      <p:sp>
        <p:nvSpPr>
          <p:cNvPr id="4" name="Title 3"/>
          <p:cNvSpPr>
            <a:spLocks noGrp="1"/>
          </p:cNvSpPr>
          <p:nvPr>
            <p:ph type="title" idx="4294967295"/>
          </p:nvPr>
        </p:nvSpPr>
        <p:spPr>
          <a:xfrm>
            <a:off x="914400" y="-123825"/>
            <a:ext cx="7815943" cy="1143000"/>
          </a:xfrm>
        </p:spPr>
        <p:txBody>
          <a:bodyPr>
            <a:normAutofit/>
          </a:bodyPr>
          <a:lstStyle/>
          <a:p>
            <a:r>
              <a:rPr lang="en-US" dirty="0">
                <a:latin typeface="+mj-lt"/>
                <a:cs typeface="Arial" panose="020B0604020202020204" pitchFamily="34" charset="0"/>
              </a:rPr>
              <a:t>The Coming Together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a:latin typeface="Arial" panose="020B0604020202020204" pitchFamily="34" charset="0"/>
                <a:cs typeface="Arial" panose="020B0604020202020204" pitchFamily="34" charset="0"/>
              </a:rPr>
              <a:t>Presented at the Historic Hotel Washington in Seattle, WA</a:t>
            </a:r>
          </a:p>
          <a:p>
            <a:r>
              <a:rPr lang="en-US" sz="200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58</a:t>
            </a:fld>
            <a:endParaRPr lang="en-US"/>
          </a:p>
        </p:txBody>
      </p:sp>
      <p:sp>
        <p:nvSpPr>
          <p:cNvPr id="2" name="Title 1"/>
          <p:cNvSpPr>
            <a:spLocks noGrp="1"/>
          </p:cNvSpPr>
          <p:nvPr>
            <p:ph type="title" idx="4294967295"/>
          </p:nvPr>
        </p:nvSpPr>
        <p:spPr>
          <a:xfrm>
            <a:off x="914400" y="-65088"/>
            <a:ext cx="7874369" cy="1143001"/>
          </a:xfrm>
        </p:spPr>
        <p:txBody>
          <a:bodyPr>
            <a:normAutofit/>
          </a:bodyPr>
          <a:lstStyle/>
          <a:p>
            <a:r>
              <a:rPr lang="en-US" dirty="0">
                <a:latin typeface="+mj-lt"/>
                <a:cs typeface="Arial" panose="020B0604020202020204" pitchFamily="34" charset="0"/>
              </a:rPr>
              <a:t>The “Handbook”</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52575" y="206829"/>
            <a:ext cx="7210425"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a:t>
            </a:r>
            <a:r>
              <a:rPr lang="en-US" sz="1800" dirty="0" err="1">
                <a:latin typeface="Arial" panose="020B0604020202020204" pitchFamily="34" charset="0"/>
                <a:cs typeface="Arial" panose="020B0604020202020204" pitchFamily="34" charset="0"/>
              </a:rPr>
              <a:t>Sangamo</a:t>
            </a:r>
            <a:r>
              <a:rPr lang="en-US" sz="1800" dirty="0">
                <a:latin typeface="Arial" panose="020B0604020202020204" pitchFamily="34" charset="0"/>
                <a:cs typeface="Arial" panose="020B0604020202020204" pitchFamily="34" charset="0"/>
              </a:rPr>
              <a:t>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a:p>
        </p:txBody>
      </p:sp>
      <p:sp>
        <p:nvSpPr>
          <p:cNvPr id="17411" name="Rectangle 3"/>
          <p:cNvSpPr>
            <a:spLocks noGrp="1" noChangeArrowheads="1"/>
          </p:cNvSpPr>
          <p:nvPr>
            <p:ph type="title" idx="4294967295"/>
          </p:nvPr>
        </p:nvSpPr>
        <p:spPr bwMode="auto">
          <a:xfrm>
            <a:off x="1371600" y="177800"/>
            <a:ext cx="7380514"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latin typeface="+mj-lt"/>
                <a:cs typeface="Arial" panose="020B0604020202020204" pitchFamily="34" charset="0"/>
              </a:rPr>
              <a:t>Michael Faraday</a:t>
            </a: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95942"/>
            <a:ext cx="720362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a:p>
        </p:txBody>
      </p:sp>
      <p:pic>
        <p:nvPicPr>
          <p:cNvPr id="2050" name="Picture 2" descr="apushcanvas [licensed for non-commercial use only] / America in the Roaring  Twenties">
            <a:extLst>
              <a:ext uri="{FF2B5EF4-FFF2-40B4-BE49-F238E27FC236}">
                <a16:creationId xmlns:a16="http://schemas.microsoft.com/office/drawing/2014/main" id="{1D2B475F-6CAA-C4CF-0932-476E2125ED2C}"/>
              </a:ext>
            </a:extLst>
          </p:cNvPr>
          <p:cNvPicPr>
            <a:picLocks noChangeAspect="1" noChangeArrowheads="1"/>
          </p:cNvPicPr>
          <p:nvPr/>
        </p:nvPicPr>
        <p:blipFill>
          <a:blip r:embed="rId3">
            <a:alphaModFix amt="11000"/>
            <a:extLst>
              <a:ext uri="{28A0092B-C50C-407E-A947-70E740481C1C}">
                <a14:useLocalDpi xmlns:a14="http://schemas.microsoft.com/office/drawing/2010/main" val="0"/>
              </a:ext>
            </a:extLst>
          </a:blip>
          <a:srcRect/>
          <a:stretch>
            <a:fillRect/>
          </a:stretch>
        </p:blipFill>
        <p:spPr bwMode="auto">
          <a:xfrm>
            <a:off x="1693081" y="998537"/>
            <a:ext cx="7034540" cy="527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652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02228" y="185058"/>
            <a:ext cx="7203621"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61</a:t>
            </a:fld>
            <a:endParaRPr lang="en-US"/>
          </a:p>
        </p:txBody>
      </p:sp>
      <p:pic>
        <p:nvPicPr>
          <p:cNvPr id="3074" name="Picture 2" descr="1930's Angled View Of New York Central Railroad Streamlined Mercury Passenger Train Steam Engine.">
            <a:extLst>
              <a:ext uri="{FF2B5EF4-FFF2-40B4-BE49-F238E27FC236}">
                <a16:creationId xmlns:a16="http://schemas.microsoft.com/office/drawing/2014/main" id="{507E8E1F-3237-2EBA-CDE6-34A3143B8C7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590799" y="1304381"/>
            <a:ext cx="6144759" cy="499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204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30's Manhattan Photograph by Visions of History - Pixels">
            <a:extLst>
              <a:ext uri="{FF2B5EF4-FFF2-40B4-BE49-F238E27FC236}">
                <a16:creationId xmlns:a16="http://schemas.microsoft.com/office/drawing/2014/main" id="{60FB3B14-629E-D291-8476-FD4829CF1A2B}"/>
              </a:ext>
            </a:extLst>
          </p:cNvPr>
          <p:cNvPicPr>
            <a:picLocks noChangeAspect="1" noChangeArrowheads="1"/>
          </p:cNvPicPr>
          <p:nvPr/>
        </p:nvPicPr>
        <p:blipFill>
          <a:blip r:embed="rId3">
            <a:alphaModFix amt="16000"/>
            <a:extLst>
              <a:ext uri="{28A0092B-C50C-407E-A947-70E740481C1C}">
                <a14:useLocalDpi xmlns:a14="http://schemas.microsoft.com/office/drawing/2010/main" val="0"/>
              </a:ext>
            </a:extLst>
          </a:blip>
          <a:srcRect/>
          <a:stretch>
            <a:fillRect/>
          </a:stretch>
        </p:blipFill>
        <p:spPr bwMode="auto">
          <a:xfrm>
            <a:off x="1733288" y="915532"/>
            <a:ext cx="6983448" cy="5268686"/>
          </a:xfrm>
          <a:prstGeom prst="rect">
            <a:avLst/>
          </a:prstGeom>
          <a:noFill/>
          <a:extLst>
            <a:ext uri="{909E8E84-426E-40DD-AFC4-6F175D3DCCD1}">
              <a14:hiddenFill xmlns:a14="http://schemas.microsoft.com/office/drawing/2010/main">
                <a:solidFill>
                  <a:srgbClr val="FFFFFF"/>
                </a:solidFill>
              </a14:hiddenFill>
            </a:ext>
          </a:extLst>
        </p:spPr>
      </p:pic>
      <p:sp>
        <p:nvSpPr>
          <p:cNvPr id="46082" name="Rectangle 2"/>
          <p:cNvSpPr>
            <a:spLocks noGrp="1" noChangeArrowheads="1"/>
          </p:cNvSpPr>
          <p:nvPr>
            <p:ph type="title"/>
          </p:nvPr>
        </p:nvSpPr>
        <p:spPr bwMode="auto">
          <a:xfrm>
            <a:off x="1524000" y="136522"/>
            <a:ext cx="7192736"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1930s</a:t>
            </a:r>
            <a:r>
              <a:rPr lang="en-US" altLang="en-US" sz="4000" dirty="0">
                <a:latin typeface="+mj-lt"/>
                <a:cs typeface="Arial" panose="020B0604020202020204" pitchFamily="34" charset="0"/>
              </a:rPr>
              <a:t>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62</a:t>
            </a:fld>
            <a:endParaRPr lang="en-US"/>
          </a:p>
        </p:txBody>
      </p:sp>
    </p:spTree>
    <p:extLst>
      <p:ext uri="{BB962C8B-B14F-4D97-AF65-F5344CB8AC3E}">
        <p14:creationId xmlns:p14="http://schemas.microsoft.com/office/powerpoint/2010/main" val="2734139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63286"/>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228600"/>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a:p>
        </p:txBody>
      </p:sp>
    </p:spTree>
    <p:extLst>
      <p:ext uri="{BB962C8B-B14F-4D97-AF65-F5344CB8AC3E}">
        <p14:creationId xmlns:p14="http://schemas.microsoft.com/office/powerpoint/2010/main" val="2163259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85056"/>
            <a:ext cx="7181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185056"/>
            <a:ext cx="722539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a:p>
        </p:txBody>
      </p:sp>
    </p:spTree>
    <p:extLst>
      <p:ext uri="{BB962C8B-B14F-4D97-AF65-F5344CB8AC3E}">
        <p14:creationId xmlns:p14="http://schemas.microsoft.com/office/powerpoint/2010/main" val="3844396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34888" y="174170"/>
            <a:ext cx="7247164"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67542" y="174170"/>
            <a:ext cx="7138307"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2000 to Present</a:t>
            </a:r>
          </a:p>
        </p:txBody>
      </p:sp>
      <p:sp>
        <p:nvSpPr>
          <p:cNvPr id="46083" name="Rectangle 3"/>
          <p:cNvSpPr>
            <a:spLocks noGrp="1" noChangeArrowheads="1"/>
          </p:cNvSpPr>
          <p:nvPr>
            <p:ph idx="1"/>
          </p:nvPr>
        </p:nvSpPr>
        <p:spPr>
          <a:xfrm>
            <a:off x="283391" y="117967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err="1">
                <a:latin typeface="Arial" panose="020B0604020202020204" pitchFamily="34" charset="0"/>
                <a:cs typeface="Arial" panose="020B0604020202020204" pitchFamily="34" charset="0"/>
              </a:rPr>
              <a:t>L&amp;G</a:t>
            </a:r>
            <a:r>
              <a:rPr lang="en-US" sz="2000" dirty="0">
                <a:latin typeface="Arial" panose="020B0604020202020204" pitchFamily="34" charset="0"/>
                <a:cs typeface="Arial" panose="020B0604020202020204" pitchFamily="34" charset="0"/>
              </a:rPr>
              <a:t> (formerly Duncan) becomes </a:t>
            </a:r>
            <a:r>
              <a:rPr lang="en-US" sz="2000" dirty="0" err="1">
                <a:latin typeface="Arial" panose="020B0604020202020204" pitchFamily="34" charset="0"/>
                <a:cs typeface="Arial" panose="020B0604020202020204" pitchFamily="34" charset="0"/>
              </a:rPr>
              <a:t>L+G</a:t>
            </a: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Schlumberger (formerly </a:t>
            </a:r>
            <a:r>
              <a:rPr lang="en-US" sz="2000" dirty="0" err="1">
                <a:latin typeface="Arial" panose="020B0604020202020204" pitchFamily="34" charset="0"/>
                <a:cs typeface="Arial" panose="020B0604020202020204" pitchFamily="34" charset="0"/>
              </a:rPr>
              <a:t>Sangamo</a:t>
            </a:r>
            <a:r>
              <a:rPr lang="en-US" sz="2000" dirty="0">
                <a:latin typeface="Arial" panose="020B0604020202020204" pitchFamily="34" charset="0"/>
                <a:cs typeface="Arial" panose="020B0604020202020204" pitchFamily="34" charset="0"/>
              </a:rPr>
              <a:t>) becomes </a:t>
            </a:r>
            <a:r>
              <a:rPr lang="en-US" sz="2000" dirty="0" err="1">
                <a:latin typeface="Arial" panose="020B0604020202020204" pitchFamily="34" charset="0"/>
                <a:cs typeface="Arial" panose="020B0604020202020204" pitchFamily="34" charset="0"/>
              </a:rPr>
              <a:t>Itron</a:t>
            </a:r>
            <a:endParaRPr lang="en-US" sz="2000" dirty="0">
              <a:latin typeface="Arial" panose="020B0604020202020204" pitchFamily="34" charset="0"/>
              <a:cs typeface="Arial" panose="020B0604020202020204" pitchFamily="34" charset="0"/>
            </a:endParaRPr>
          </a:p>
          <a:p>
            <a:pPr>
              <a:lnSpc>
                <a:spcPct val="80000"/>
              </a:lnSpc>
            </a:pPr>
            <a:r>
              <a:rPr lang="en-US" sz="2000" dirty="0" err="1">
                <a:latin typeface="Arial" panose="020B0604020202020204" pitchFamily="34" charset="0"/>
                <a:cs typeface="Arial" panose="020B0604020202020204" pitchFamily="34" charset="0"/>
              </a:rPr>
              <a:t>Sensus</a:t>
            </a:r>
            <a:r>
              <a:rPr lang="en-US" sz="2000" dirty="0">
                <a:latin typeface="Arial" panose="020B0604020202020204" pitchFamily="34" charset="0"/>
                <a:cs typeface="Arial" panose="020B0604020202020204" pitchFamily="34" charset="0"/>
              </a:rPr>
              <a:t> enters the market</a:t>
            </a:r>
          </a:p>
          <a:p>
            <a:pPr>
              <a:lnSpc>
                <a:spcPct val="80000"/>
              </a:lnSpc>
            </a:pPr>
            <a:r>
              <a:rPr lang="en-US" sz="2000" dirty="0">
                <a:latin typeface="Arial" panose="020B0604020202020204" pitchFamily="34" charset="0"/>
                <a:cs typeface="Arial" panose="020B0604020202020204" pitchFamily="34" charset="0"/>
              </a:rPr>
              <a:t>ABB (formerly Westinghouse) becomes </a:t>
            </a:r>
            <a:r>
              <a:rPr lang="en-US" sz="2000" dirty="0" err="1">
                <a:latin typeface="Arial" panose="020B0604020202020204" pitchFamily="34" charset="0"/>
                <a:cs typeface="Arial" panose="020B0604020202020204" pitchFamily="34" charset="0"/>
              </a:rPr>
              <a:t>Elster</a:t>
            </a:r>
            <a:r>
              <a:rPr lang="en-US" sz="2000" dirty="0">
                <a:latin typeface="Arial" panose="020B0604020202020204" pitchFamily="34" charset="0"/>
                <a:cs typeface="Arial" panose="020B0604020202020204" pitchFamily="34" charset="0"/>
              </a:rPr>
              <a:t> becomes Honeywell</a:t>
            </a:r>
          </a:p>
          <a:p>
            <a:pPr>
              <a:lnSpc>
                <a:spcPct val="80000"/>
              </a:lnSpc>
            </a:pPr>
            <a:r>
              <a:rPr lang="en-US" sz="2000" dirty="0">
                <a:latin typeface="Arial" panose="020B0604020202020204" pitchFamily="34" charset="0"/>
                <a:cs typeface="Arial" panose="020B0604020202020204" pitchFamily="34" charset="0"/>
              </a:rPr>
              <a:t>GE becomes </a:t>
            </a:r>
            <a:r>
              <a:rPr lang="en-US" sz="2000" dirty="0" err="1">
                <a:latin typeface="Arial" panose="020B0604020202020204" pitchFamily="34" charset="0"/>
                <a:cs typeface="Arial" panose="020B0604020202020204" pitchFamily="34" charset="0"/>
              </a:rPr>
              <a:t>Aclara</a:t>
            </a:r>
            <a:r>
              <a:rPr lang="en-US" sz="2000" dirty="0">
                <a:latin typeface="Arial" panose="020B0604020202020204" pitchFamily="34" charset="0"/>
                <a:cs typeface="Arial" panose="020B0604020202020204" pitchFamily="34" charset="0"/>
              </a:rPr>
              <a:t> becomes Hubbell</a:t>
            </a:r>
          </a:p>
          <a:p>
            <a:pPr>
              <a:lnSpc>
                <a:spcPct val="80000"/>
              </a:lnSpc>
            </a:pPr>
            <a:r>
              <a:rPr lang="en-US" sz="2000" dirty="0">
                <a:latin typeface="Arial" panose="020B0604020202020204" pitchFamily="34" charset="0"/>
                <a:cs typeface="Arial" panose="020B0604020202020204" pitchFamily="34" charset="0"/>
              </a:rPr>
              <a:t>We begin to move to AMI 2.0</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68</a:t>
            </a:fld>
            <a:endParaRPr lang="en-US"/>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28997" y="2519096"/>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252" y="4972780"/>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923801" y="5311522"/>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999" y="436555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7282"/>
            <a:ext cx="7208107" cy="679832"/>
          </a:xfrm>
        </p:spPr>
        <p:txBody>
          <a:bodyPr/>
          <a:lstStyle/>
          <a:p>
            <a:r>
              <a:rPr lang="en-US" dirty="0"/>
              <a:t>Questions and Discussion</a:t>
            </a:r>
          </a:p>
        </p:txBody>
      </p:sp>
      <p:sp>
        <p:nvSpPr>
          <p:cNvPr id="9219" name="Rectangle 5"/>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D02236"/>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Metering</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D02236"/>
                </a:solidFill>
                <a:latin typeface="Arial"/>
                <a:cs typeface="Arial"/>
              </a:rPr>
              <a:t>215.228.0500</a:t>
            </a:r>
            <a:endParaRPr lang="en-US" altLang="en-US" sz="2000" dirty="0">
              <a:solidFill>
                <a:srgbClr val="D02236"/>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a:cs typeface="Arial"/>
              </a:rPr>
              <a:t>This presentation can also be found under Meter Conferences and Schools on the </a:t>
            </a:r>
            <a:r>
              <a:rPr lang="en-US" altLang="en-US" sz="2000" dirty="0">
                <a:solidFill>
                  <a:srgbClr val="D02236"/>
                </a:solidFill>
                <a:latin typeface="Arial"/>
                <a:cs typeface="Arial"/>
              </a:rPr>
              <a:t>TESCO</a:t>
            </a:r>
            <a:r>
              <a:rPr lang="en-US" altLang="en-US" sz="2000" dirty="0">
                <a:latin typeface="Arial"/>
                <a:cs typeface="Arial"/>
              </a:rPr>
              <a:t> website: </a:t>
            </a:r>
            <a:r>
              <a:rPr lang="en-US" altLang="en-US" sz="2000" dirty="0">
                <a:solidFill>
                  <a:srgbClr val="D02236"/>
                </a:solidFill>
                <a:latin typeface="Arial"/>
                <a:cs typeface="Arial"/>
              </a:rPr>
              <a:t>tescometering.com</a:t>
            </a:r>
          </a:p>
          <a:p>
            <a:pPr algn="ctr" eaLnBrk="1" hangingPunct="1">
              <a:buFontTx/>
              <a:buNone/>
            </a:pPr>
            <a:endParaRPr lang="en-US" altLang="en-US" sz="2300" dirty="0">
              <a:solidFill>
                <a:srgbClr val="CC3300"/>
              </a:solidFill>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69</a:t>
            </a:fld>
            <a:endParaRPr lang="en-US"/>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28" y="1125449"/>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31719" y="5402839"/>
            <a:ext cx="7730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D02236"/>
                </a:solidFill>
                <a:latin typeface="Arial"/>
                <a:cs typeface="Arial"/>
              </a:rPr>
              <a:t>ISO 9001:2015 Certified Quality Company</a:t>
            </a:r>
          </a:p>
          <a:p>
            <a:pPr algn="ctr" eaLnBrk="1" hangingPunct="1">
              <a:spcBef>
                <a:spcPct val="0"/>
              </a:spcBef>
              <a:buFontTx/>
              <a:buNone/>
            </a:pPr>
            <a:r>
              <a:rPr lang="en-US" altLang="en-US" sz="1400" b="1" dirty="0">
                <a:solidFill>
                  <a:srgbClr val="D02236"/>
                </a:solidFill>
                <a:latin typeface="Arial"/>
                <a:cs typeface="Arial"/>
              </a:rPr>
              <a:t>ISO 17025:2017 Accredited Laboratory</a:t>
            </a:r>
          </a:p>
        </p:txBody>
      </p:sp>
    </p:spTree>
    <p:extLst>
      <p:ext uri="{BB962C8B-B14F-4D97-AF65-F5344CB8AC3E}">
        <p14:creationId xmlns:p14="http://schemas.microsoft.com/office/powerpoint/2010/main" val="150677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a:p>
        </p:txBody>
      </p:sp>
      <p:sp>
        <p:nvSpPr>
          <p:cNvPr id="17411" name="Rectangle 3"/>
          <p:cNvSpPr>
            <a:spLocks noGrp="1" noChangeArrowheads="1"/>
          </p:cNvSpPr>
          <p:nvPr>
            <p:ph type="title" idx="4294967295"/>
          </p:nvPr>
        </p:nvSpPr>
        <p:spPr bwMode="auto">
          <a:xfrm>
            <a:off x="1371600" y="174625"/>
            <a:ext cx="7380514"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Electric Arc Lamp Invented 1802</a:t>
            </a:r>
          </a:p>
        </p:txBody>
      </p:sp>
    </p:spTree>
    <p:extLst>
      <p:ext uri="{BB962C8B-B14F-4D97-AF65-F5344CB8AC3E}">
        <p14:creationId xmlns:p14="http://schemas.microsoft.com/office/powerpoint/2010/main" val="334895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22437"/>
            <a:ext cx="7848600" cy="4525963"/>
          </a:xfrm>
        </p:spPr>
        <p:txBody>
          <a:bodyPr/>
          <a:lstStyle/>
          <a:p>
            <a:r>
              <a:rPr lang="en-US" sz="180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a:latin typeface="Arial" panose="020B0604020202020204" pitchFamily="34" charset="0"/>
              <a:cs typeface="Arial" panose="020B0604020202020204" pitchFamily="34" charset="0"/>
            </a:endParaRP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a:p>
        </p:txBody>
      </p:sp>
      <p:sp>
        <p:nvSpPr>
          <p:cNvPr id="2" name="Title 1"/>
          <p:cNvSpPr>
            <a:spLocks noGrp="1"/>
          </p:cNvSpPr>
          <p:nvPr>
            <p:ph type="title" idx="4294967295"/>
          </p:nvPr>
        </p:nvSpPr>
        <p:spPr>
          <a:xfrm>
            <a:off x="2405063" y="-42861"/>
            <a:ext cx="6347051" cy="1143001"/>
          </a:xfrm>
        </p:spPr>
        <p:txBody>
          <a:bodyPr>
            <a:normAutofit/>
          </a:bodyPr>
          <a:lstStyle/>
          <a:p>
            <a:r>
              <a:rPr lang="en-US" dirty="0">
                <a:latin typeface="+mj-lt"/>
                <a:cs typeface="Arial" panose="020B0604020202020204" pitchFamily="34" charset="0"/>
              </a:rPr>
              <a:t>First Meters</a:t>
            </a:r>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a:t>Image from original patent for Samuel Gardiner’s electric meter.</a:t>
            </a:r>
          </a:p>
        </p:txBody>
      </p:sp>
    </p:spTree>
    <p:extLst>
      <p:ext uri="{BB962C8B-B14F-4D97-AF65-F5344CB8AC3E}">
        <p14:creationId xmlns:p14="http://schemas.microsoft.com/office/powerpoint/2010/main" val="411932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1" y="158294"/>
            <a:ext cx="7195456" cy="609600"/>
          </a:xfrm>
        </p:spPr>
        <p:txBody>
          <a:bodyPr/>
          <a:lstStyle/>
          <a:p>
            <a:r>
              <a:rPr lang="en-US" altLang="en-US" sz="3000" dirty="0">
                <a:latin typeface="+mj-lt"/>
              </a:rPr>
              <a:t>Samuel Gardiner’s Lamp-Hour Meter (1872)</a:t>
            </a:r>
            <a:endParaRPr lang="en-US" sz="3000" dirty="0">
              <a:latin typeface="+mj-lt"/>
            </a:endParaRPr>
          </a:p>
        </p:txBody>
      </p:sp>
      <p:sp>
        <p:nvSpPr>
          <p:cNvPr id="3" name="Content Placeholder 2"/>
          <p:cNvSpPr>
            <a:spLocks noGrp="1"/>
          </p:cNvSpPr>
          <p:nvPr>
            <p:ph idx="1"/>
          </p:nvPr>
        </p:nvSpPr>
        <p:spPr>
          <a:xfrm>
            <a:off x="457200" y="1600200"/>
            <a:ext cx="5029200" cy="4525963"/>
          </a:xfrm>
        </p:spPr>
        <p:txBody>
          <a:bodyPr/>
          <a:lstStyle/>
          <a:p>
            <a:r>
              <a:rPr lang="en-US" sz="180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Props1.xml><?xml version="1.0" encoding="utf-8"?>
<ds:datastoreItem xmlns:ds="http://schemas.openxmlformats.org/officeDocument/2006/customXml" ds:itemID="{C30B3997-6F7B-4D13-B200-839534DF2DAB}">
  <ds:schemaRefs>
    <ds:schemaRef ds:uri="865caf8b-3888-4957-b682-040f388f7b52"/>
    <ds:schemaRef ds:uri="8f26ee74-1c53-4b01-a982-cec1216b8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D09FF9-7D0A-4129-9C32-BCF39667DDA7}">
  <ds:schemaRefs>
    <ds:schemaRef ds:uri="http://schemas.microsoft.com/sharepoint/v3/contenttype/forms"/>
  </ds:schemaRefs>
</ds:datastoreItem>
</file>

<file path=customXml/itemProps3.xml><?xml version="1.0" encoding="utf-8"?>
<ds:datastoreItem xmlns:ds="http://schemas.openxmlformats.org/officeDocument/2006/customXml" ds:itemID="{68AB1077-ED54-48F1-BDF3-D22B7355C286}">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865caf8b-3888-4957-b682-040f388f7b52"/>
    <ds:schemaRef ds:uri="http://purl.org/dc/dcmitype/"/>
    <ds:schemaRef ds:uri="http://schemas.microsoft.com/office/infopath/2007/PartnerControls"/>
    <ds:schemaRef ds:uri="8f26ee74-1c53-4b01-a982-cec1216b8a00"/>
  </ds:schemaRefs>
</ds:datastoreItem>
</file>

<file path=docProps/app.xml><?xml version="1.0" encoding="utf-8"?>
<Properties xmlns="http://schemas.openxmlformats.org/officeDocument/2006/extended-properties" xmlns:vt="http://schemas.openxmlformats.org/officeDocument/2006/docPropsVTypes">
  <Template>TESCO Template 2024_FINAL</Template>
  <TotalTime>315</TotalTime>
  <Words>7343</Words>
  <Application>Microsoft Office PowerPoint</Application>
  <PresentationFormat>On-screen Show (4:3)</PresentationFormat>
  <Paragraphs>557</Paragraphs>
  <Slides>69</Slides>
  <Notes>52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7" baseType="lpstr">
      <vt:lpstr>Monotype Sorts</vt:lpstr>
      <vt:lpstr>Arial</vt:lpstr>
      <vt:lpstr>Times New Roman</vt:lpstr>
      <vt:lpstr>Calibri</vt:lpstr>
      <vt:lpstr>Bookman Old Style</vt:lpstr>
      <vt:lpstr>Aptos</vt:lpstr>
      <vt:lpstr>TESCO Template</vt:lpstr>
      <vt:lpstr>Equation</vt:lpstr>
      <vt:lpstr>History of Electric Metering</vt:lpstr>
      <vt:lpstr>Thank You Mississippi State &amp; The SEC!</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…….Until You Could not</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The Battle of the Currents</vt:lpstr>
      <vt:lpstr>1888: A Young Serb Named Никола Тесла  (Nicola Tesla) Meets George Westinghouse</vt:lpstr>
      <vt:lpstr>1893: Westinghouse Awarded the Contract  for Powerhouse at Niagara Falls</vt:lpstr>
      <vt:lpstr>Types of Early Electric Meters</vt:lpstr>
      <vt:lpstr>Fort Wayne is Bought Out</vt:lpstr>
      <vt:lpstr>Fort Wayne</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Duncan Watthour Meters (1892-1898)</vt:lpstr>
      <vt:lpstr>PowerPoint Presentation</vt:lpstr>
      <vt:lpstr>Patent Infringement 1903</vt:lpstr>
      <vt:lpstr>Sangamo 1899-1975</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Curt Weber</cp:lastModifiedBy>
  <cp:revision>20</cp:revision>
  <cp:lastPrinted>2025-02-10T15:44:28Z</cp:lastPrinted>
  <dcterms:created xsi:type="dcterms:W3CDTF">2004-03-09T01:40:14Z</dcterms:created>
  <dcterms:modified xsi:type="dcterms:W3CDTF">2025-02-10T15:57:29Z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