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3" r:id="rId1"/>
  </p:sldMasterIdLst>
  <p:notesMasterIdLst>
    <p:notesMasterId r:id="rId39"/>
  </p:notesMasterIdLst>
  <p:handoutMasterIdLst>
    <p:handoutMasterId r:id="rId40"/>
  </p:handoutMasterIdLst>
  <p:sldIdLst>
    <p:sldId id="372" r:id="rId2"/>
    <p:sldId id="356" r:id="rId3"/>
    <p:sldId id="343" r:id="rId4"/>
    <p:sldId id="416" r:id="rId5"/>
    <p:sldId id="420" r:id="rId6"/>
    <p:sldId id="430" r:id="rId7"/>
    <p:sldId id="417" r:id="rId8"/>
    <p:sldId id="423" r:id="rId9"/>
    <p:sldId id="424" r:id="rId10"/>
    <p:sldId id="425" r:id="rId11"/>
    <p:sldId id="426" r:id="rId12"/>
    <p:sldId id="427" r:id="rId13"/>
    <p:sldId id="431" r:id="rId14"/>
    <p:sldId id="418" r:id="rId15"/>
    <p:sldId id="432" r:id="rId16"/>
    <p:sldId id="433" r:id="rId17"/>
    <p:sldId id="434" r:id="rId18"/>
    <p:sldId id="419" r:id="rId19"/>
    <p:sldId id="435" r:id="rId20"/>
    <p:sldId id="421" r:id="rId21"/>
    <p:sldId id="429" r:id="rId22"/>
    <p:sldId id="383" r:id="rId23"/>
    <p:sldId id="363" r:id="rId24"/>
    <p:sldId id="381" r:id="rId25"/>
    <p:sldId id="382" r:id="rId26"/>
    <p:sldId id="384" r:id="rId27"/>
    <p:sldId id="360" r:id="rId28"/>
    <p:sldId id="329" r:id="rId29"/>
    <p:sldId id="330" r:id="rId30"/>
    <p:sldId id="284" r:id="rId31"/>
    <p:sldId id="366" r:id="rId32"/>
    <p:sldId id="300" r:id="rId33"/>
    <p:sldId id="375" r:id="rId34"/>
    <p:sldId id="428" r:id="rId35"/>
    <p:sldId id="370" r:id="rId36"/>
    <p:sldId id="380" r:id="rId37"/>
    <p:sldId id="296" r:id="rId38"/>
  </p:sldIdLst>
  <p:sldSz cx="9144000" cy="6858000" type="screen4x3"/>
  <p:notesSz cx="7010400" cy="9296400"/>
  <p:embeddedFontLst>
    <p:embeddedFont>
      <p:font typeface="Monotype Sorts" panose="020B0604020202020204" charset="2"/>
      <p:regular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236"/>
    <a:srgbClr val="3366CC"/>
    <a:srgbClr val="1976FF"/>
    <a:srgbClr val="0066FF"/>
    <a:srgbClr val="0000FF"/>
    <a:srgbClr val="FF9900"/>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75090" autoAdjust="0"/>
  </p:normalViewPr>
  <p:slideViewPr>
    <p:cSldViewPr>
      <p:cViewPr varScale="1">
        <p:scale>
          <a:sx n="78" d="100"/>
          <a:sy n="78" d="100"/>
        </p:scale>
        <p:origin x="1594" y="72"/>
      </p:cViewPr>
      <p:guideLst>
        <p:guide orient="horz" pos="38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3037627"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72775" y="1"/>
            <a:ext cx="3037626"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831421"/>
            <a:ext cx="3037627"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72775" y="8831421"/>
            <a:ext cx="3037626" cy="46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3037627"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71172" y="1"/>
            <a:ext cx="3037627" cy="46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701361" y="4416509"/>
            <a:ext cx="5607679" cy="418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831421"/>
            <a:ext cx="3037627"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71172" y="8831421"/>
            <a:ext cx="3037627" cy="463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71172" y="8829823"/>
            <a:ext cx="3037627"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81100" y="696913"/>
            <a:ext cx="4648200" cy="3486150"/>
          </a:xfrm>
          <a:ln/>
        </p:spPr>
      </p:sp>
      <p:sp>
        <p:nvSpPr>
          <p:cNvPr id="30725" name="Rectangle 3"/>
          <p:cNvSpPr>
            <a:spLocks noGrp="1" noChangeArrowheads="1"/>
          </p:cNvSpPr>
          <p:nvPr>
            <p:ph type="body" idx="1"/>
          </p:nvPr>
        </p:nvSpPr>
        <p:spPr>
          <a:xfrm>
            <a:off x="701361" y="4416510"/>
            <a:ext cx="5607679" cy="4183220"/>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1876C046-DE5C-4D15-A909-46DBDFDC3B04}" type="slidenum">
              <a:rPr lang="ru-RU" altLang="en-US" smtClean="0"/>
              <a:pPr algn="r" eaLnBrk="1" hangingPunct="1"/>
              <a:t>8</a:t>
            </a:fld>
            <a:endParaRPr lang="ru-RU" altLang="en-US"/>
          </a:p>
        </p:txBody>
      </p:sp>
      <p:sp>
        <p:nvSpPr>
          <p:cNvPr id="32771" name="Slide Image Placeholder 1"/>
          <p:cNvSpPr>
            <a:spLocks noGrp="1" noRot="1" noChangeAspect="1" noTextEdit="1"/>
          </p:cNvSpPr>
          <p:nvPr>
            <p:ph type="sldImg"/>
          </p:nvPr>
        </p:nvSpPr>
        <p:spPr>
          <a:xfrm>
            <a:off x="1181100" y="696913"/>
            <a:ext cx="4648200" cy="3486150"/>
          </a:xfrm>
          <a:ln/>
        </p:spPr>
      </p:sp>
      <p:sp>
        <p:nvSpPr>
          <p:cNvPr id="32772" name="Notes Placeholder 2"/>
          <p:cNvSpPr>
            <a:spLocks noGrp="1"/>
          </p:cNvSpPr>
          <p:nvPr>
            <p:ph type="body" idx="1"/>
          </p:nvPr>
        </p:nvSpPr>
        <p:spPr>
          <a:xfrm>
            <a:off x="701361" y="4416510"/>
            <a:ext cx="5607679"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a:p>
        </p:txBody>
      </p:sp>
      <p:sp>
        <p:nvSpPr>
          <p:cNvPr id="32773" name="Slide Number Placeholder 3"/>
          <p:cNvSpPr txBox="1">
            <a:spLocks noGrp="1"/>
          </p:cNvSpPr>
          <p:nvPr/>
        </p:nvSpPr>
        <p:spPr bwMode="auto">
          <a:xfrm>
            <a:off x="3971172" y="8829823"/>
            <a:ext cx="3037627"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04E106D-397A-4959-A779-B10C8D510174}" type="slidenum">
              <a:rPr lang="en-US" altLang="en-US">
                <a:latin typeface="Calibri" pitchFamily="34" charset="0"/>
              </a:rPr>
              <a:pPr algn="r" eaLnBrk="1" hangingPunct="1">
                <a:spcBef>
                  <a:spcPct val="0"/>
                </a:spcBef>
              </a:pPr>
              <a:t>8</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EBED28C5-FD4E-4E80-80B4-3CF5C27D0BFC}" type="slidenum">
              <a:rPr lang="ru-RU" altLang="en-US" smtClean="0"/>
              <a:pPr algn="r" eaLnBrk="1" hangingPunct="1"/>
              <a:t>9</a:t>
            </a:fld>
            <a:endParaRPr lang="ru-RU" altLang="en-US"/>
          </a:p>
        </p:txBody>
      </p:sp>
      <p:sp>
        <p:nvSpPr>
          <p:cNvPr id="33795" name="Slide Image Placeholder 1"/>
          <p:cNvSpPr>
            <a:spLocks noGrp="1" noRot="1" noChangeAspect="1" noTextEdit="1"/>
          </p:cNvSpPr>
          <p:nvPr>
            <p:ph type="sldImg"/>
          </p:nvPr>
        </p:nvSpPr>
        <p:spPr>
          <a:xfrm>
            <a:off x="1181100" y="696913"/>
            <a:ext cx="4648200" cy="3486150"/>
          </a:xfrm>
          <a:ln/>
        </p:spPr>
      </p:sp>
      <p:sp>
        <p:nvSpPr>
          <p:cNvPr id="33796" name="Notes Placeholder 2"/>
          <p:cNvSpPr>
            <a:spLocks noGrp="1"/>
          </p:cNvSpPr>
          <p:nvPr>
            <p:ph type="body" idx="1"/>
          </p:nvPr>
        </p:nvSpPr>
        <p:spPr>
          <a:xfrm>
            <a:off x="701361" y="4416510"/>
            <a:ext cx="5607679"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a:p>
        </p:txBody>
      </p:sp>
      <p:sp>
        <p:nvSpPr>
          <p:cNvPr id="33797" name="Slide Number Placeholder 3"/>
          <p:cNvSpPr txBox="1">
            <a:spLocks noGrp="1"/>
          </p:cNvSpPr>
          <p:nvPr/>
        </p:nvSpPr>
        <p:spPr bwMode="auto">
          <a:xfrm>
            <a:off x="3971172" y="8829823"/>
            <a:ext cx="3037627"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B48AC5-D8D7-43D4-86C7-49F6D3BC2403}" type="slidenum">
              <a:rPr lang="en-US" altLang="en-US">
                <a:latin typeface="Calibri" pitchFamily="34" charset="0"/>
              </a:rPr>
              <a:pPr algn="r" eaLnBrk="1" hangingPunct="1">
                <a:spcBef>
                  <a:spcPct val="0"/>
                </a:spcBef>
              </a:pPr>
              <a:t>9</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40043863-4AAE-440B-85DC-97D3F2FC9F30}" type="slidenum">
              <a:rPr lang="ru-RU" altLang="en-US" smtClean="0"/>
              <a:pPr algn="r" eaLnBrk="1" hangingPunct="1"/>
              <a:t>10</a:t>
            </a:fld>
            <a:endParaRPr lang="ru-RU" altLang="en-US"/>
          </a:p>
        </p:txBody>
      </p:sp>
      <p:sp>
        <p:nvSpPr>
          <p:cNvPr id="34819" name="Slide Image Placeholder 1"/>
          <p:cNvSpPr>
            <a:spLocks noGrp="1" noRot="1" noChangeAspect="1" noTextEdit="1"/>
          </p:cNvSpPr>
          <p:nvPr>
            <p:ph type="sldImg"/>
          </p:nvPr>
        </p:nvSpPr>
        <p:spPr>
          <a:xfrm>
            <a:off x="1181100" y="696913"/>
            <a:ext cx="4648200" cy="3486150"/>
          </a:xfrm>
          <a:ln/>
        </p:spPr>
      </p:sp>
      <p:sp>
        <p:nvSpPr>
          <p:cNvPr id="34820" name="Notes Placeholder 2"/>
          <p:cNvSpPr>
            <a:spLocks noGrp="1"/>
          </p:cNvSpPr>
          <p:nvPr>
            <p:ph type="body" idx="1"/>
          </p:nvPr>
        </p:nvSpPr>
        <p:spPr>
          <a:xfrm>
            <a:off x="701361" y="4416510"/>
            <a:ext cx="5607679"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a:p>
        </p:txBody>
      </p:sp>
      <p:sp>
        <p:nvSpPr>
          <p:cNvPr id="34821" name="Slide Number Placeholder 3"/>
          <p:cNvSpPr txBox="1">
            <a:spLocks noGrp="1"/>
          </p:cNvSpPr>
          <p:nvPr/>
        </p:nvSpPr>
        <p:spPr bwMode="auto">
          <a:xfrm>
            <a:off x="3971172" y="8829823"/>
            <a:ext cx="3037627"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FCED2DF-7C86-4937-9786-A1774A6767CA}" type="slidenum">
              <a:rPr lang="en-US" altLang="en-US">
                <a:latin typeface="Calibri" pitchFamily="34" charset="0"/>
              </a:rPr>
              <a:pPr algn="r" eaLnBrk="1" hangingPunct="1">
                <a:spcBef>
                  <a:spcPct val="0"/>
                </a:spcBef>
              </a:pPr>
              <a:t>10</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E3E799F9-3727-4A1A-90B6-D217FA557E82}" type="slidenum">
              <a:rPr lang="ru-RU" altLang="en-US" smtClean="0"/>
              <a:pPr algn="r" eaLnBrk="1" hangingPunct="1"/>
              <a:t>11</a:t>
            </a:fld>
            <a:endParaRPr lang="ru-RU" altLang="en-US"/>
          </a:p>
        </p:txBody>
      </p:sp>
      <p:sp>
        <p:nvSpPr>
          <p:cNvPr id="35843" name="Slide Image Placeholder 1"/>
          <p:cNvSpPr>
            <a:spLocks noGrp="1" noRot="1" noChangeAspect="1" noTextEdit="1"/>
          </p:cNvSpPr>
          <p:nvPr>
            <p:ph type="sldImg"/>
          </p:nvPr>
        </p:nvSpPr>
        <p:spPr>
          <a:xfrm>
            <a:off x="1181100" y="696913"/>
            <a:ext cx="4648200" cy="3486150"/>
          </a:xfrm>
          <a:ln/>
        </p:spPr>
      </p:sp>
      <p:sp>
        <p:nvSpPr>
          <p:cNvPr id="35844" name="Notes Placeholder 2"/>
          <p:cNvSpPr>
            <a:spLocks noGrp="1"/>
          </p:cNvSpPr>
          <p:nvPr>
            <p:ph type="body" idx="1"/>
          </p:nvPr>
        </p:nvSpPr>
        <p:spPr>
          <a:xfrm>
            <a:off x="701361" y="4416510"/>
            <a:ext cx="5607679" cy="41832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lstStyle/>
          <a:p>
            <a:pPr eaLnBrk="1" hangingPunct="1">
              <a:spcBef>
                <a:spcPct val="0"/>
              </a:spcBef>
            </a:pPr>
            <a:endParaRPr lang="en-US" altLang="en-US" dirty="0"/>
          </a:p>
        </p:txBody>
      </p:sp>
      <p:sp>
        <p:nvSpPr>
          <p:cNvPr id="35845" name="Slide Number Placeholder 3"/>
          <p:cNvSpPr txBox="1">
            <a:spLocks noGrp="1"/>
          </p:cNvSpPr>
          <p:nvPr/>
        </p:nvSpPr>
        <p:spPr bwMode="auto">
          <a:xfrm>
            <a:off x="3971172" y="8829823"/>
            <a:ext cx="3037627"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DB2E002-27A8-48F1-9611-EAAB8B3D6FF8}" type="slidenum">
              <a:rPr lang="en-US" altLang="en-US">
                <a:latin typeface="Calibri" pitchFamily="34" charset="0"/>
              </a:rPr>
              <a:pPr algn="r" eaLnBrk="1" hangingPunct="1">
                <a:spcBef>
                  <a:spcPct val="0"/>
                </a:spcBef>
              </a:pPr>
              <a:t>11</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8425" indent="-287855" eaLnBrk="0" hangingPunct="0">
              <a:spcBef>
                <a:spcPct val="30000"/>
              </a:spcBef>
              <a:defRPr sz="1200">
                <a:solidFill>
                  <a:schemeClr val="tx1"/>
                </a:solidFill>
                <a:latin typeface="Arial" charset="0"/>
              </a:defRPr>
            </a:lvl2pPr>
            <a:lvl3pPr marL="1151423" indent="-230285" eaLnBrk="0" hangingPunct="0">
              <a:spcBef>
                <a:spcPct val="30000"/>
              </a:spcBef>
              <a:defRPr sz="1200">
                <a:solidFill>
                  <a:schemeClr val="tx1"/>
                </a:solidFill>
                <a:latin typeface="Arial" charset="0"/>
              </a:defRPr>
            </a:lvl3pPr>
            <a:lvl4pPr marL="1611991" indent="-230285" eaLnBrk="0" hangingPunct="0">
              <a:spcBef>
                <a:spcPct val="30000"/>
              </a:spcBef>
              <a:defRPr sz="1200">
                <a:solidFill>
                  <a:schemeClr val="tx1"/>
                </a:solidFill>
                <a:latin typeface="Arial" charset="0"/>
              </a:defRPr>
            </a:lvl4pPr>
            <a:lvl5pPr marL="2072560" indent="-230285" eaLnBrk="0" hangingPunct="0">
              <a:spcBef>
                <a:spcPct val="30000"/>
              </a:spcBef>
              <a:defRPr sz="1200">
                <a:solidFill>
                  <a:schemeClr val="tx1"/>
                </a:solidFill>
                <a:latin typeface="Arial" charset="0"/>
              </a:defRPr>
            </a:lvl5pPr>
            <a:lvl6pPr marL="2533129" indent="-230285" eaLnBrk="0" fontAlgn="base" hangingPunct="0">
              <a:spcBef>
                <a:spcPct val="30000"/>
              </a:spcBef>
              <a:spcAft>
                <a:spcPct val="0"/>
              </a:spcAft>
              <a:defRPr sz="1200">
                <a:solidFill>
                  <a:schemeClr val="tx1"/>
                </a:solidFill>
                <a:latin typeface="Arial" charset="0"/>
              </a:defRPr>
            </a:lvl6pPr>
            <a:lvl7pPr marL="2993699" indent="-230285" eaLnBrk="0" fontAlgn="base" hangingPunct="0">
              <a:spcBef>
                <a:spcPct val="30000"/>
              </a:spcBef>
              <a:spcAft>
                <a:spcPct val="0"/>
              </a:spcAft>
              <a:defRPr sz="1200">
                <a:solidFill>
                  <a:schemeClr val="tx1"/>
                </a:solidFill>
                <a:latin typeface="Arial" charset="0"/>
              </a:defRPr>
            </a:lvl7pPr>
            <a:lvl8pPr marL="3454268" indent="-230285" eaLnBrk="0" fontAlgn="base" hangingPunct="0">
              <a:spcBef>
                <a:spcPct val="30000"/>
              </a:spcBef>
              <a:spcAft>
                <a:spcPct val="0"/>
              </a:spcAft>
              <a:defRPr sz="1200">
                <a:solidFill>
                  <a:schemeClr val="tx1"/>
                </a:solidFill>
                <a:latin typeface="Arial" charset="0"/>
              </a:defRPr>
            </a:lvl8pPr>
            <a:lvl9pPr marL="3914836" indent="-2302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37</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45666" y="1952367"/>
            <a:ext cx="6690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5A4E4207-7810-AC23-9D81-577EFAE72E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27979" y="179313"/>
            <a:ext cx="2327325" cy="1419758"/>
          </a:xfrm>
          <a:prstGeom prst="rect">
            <a:avLst/>
          </a:prstGeom>
        </p:spPr>
      </p:pic>
      <p:sp>
        <p:nvSpPr>
          <p:cNvPr id="5" name="Footer Placeholder 4">
            <a:extLst>
              <a:ext uri="{FF2B5EF4-FFF2-40B4-BE49-F238E27FC236}">
                <a16:creationId xmlns:a16="http://schemas.microsoft.com/office/drawing/2014/main" id="{C17AE16A-5598-99CB-EEDD-0FA233AB03CF}"/>
              </a:ext>
            </a:extLst>
          </p:cNvPr>
          <p:cNvSpPr>
            <a:spLocks noGrp="1"/>
          </p:cNvSpPr>
          <p:nvPr>
            <p:ph type="ftr" sz="quarter" idx="13"/>
          </p:nvPr>
        </p:nvSpPr>
        <p:spPr>
          <a:xfrm>
            <a:off x="2072174" y="6336618"/>
            <a:ext cx="2880826" cy="365125"/>
          </a:xfrm>
          <a:prstGeom prst="rect">
            <a:avLst/>
          </a:prstGeom>
        </p:spPr>
        <p:txBody>
          <a:bodyPr/>
          <a:lstStyle>
            <a:lvl1pPr>
              <a:defRPr sz="1200" b="1">
                <a:solidFill>
                  <a:srgbClr val="C00000"/>
                </a:solidFill>
              </a:defRPr>
            </a:lvl1pPr>
          </a:lstStyle>
          <a:p>
            <a:r>
              <a:rPr lang="en-US" dirty="0" err="1"/>
              <a:t>tescometering.com</a:t>
            </a:r>
            <a:endParaRPr lang="en-US" dirty="0"/>
          </a:p>
        </p:txBody>
      </p:sp>
      <p:sp>
        <p:nvSpPr>
          <p:cNvPr id="8" name="Slide Number Placeholder 7">
            <a:extLst>
              <a:ext uri="{FF2B5EF4-FFF2-40B4-BE49-F238E27FC236}">
                <a16:creationId xmlns:a16="http://schemas.microsoft.com/office/drawing/2014/main" id="{703D4893-8A1F-097F-B56E-AFC9D874A4A6}"/>
              </a:ext>
            </a:extLst>
          </p:cNvPr>
          <p:cNvSpPr>
            <a:spLocks noGrp="1"/>
          </p:cNvSpPr>
          <p:nvPr>
            <p:ph type="sldNum" sz="quarter" idx="14"/>
          </p:nvPr>
        </p:nvSpPr>
        <p:spPr>
          <a:xfrm>
            <a:off x="6547402" y="6336618"/>
            <a:ext cx="2057400" cy="365125"/>
          </a:xfrm>
          <a:prstGeom prst="rect">
            <a:avLst/>
          </a:prstGeom>
        </p:spPr>
        <p:txBody>
          <a:bodyPr/>
          <a:lstStyle/>
          <a:p>
            <a:fld id="{4BEAC4C4-F0A7-4B61-A827-E4198D078267}" type="slidenum">
              <a:rPr lang="en-US" smtClean="0"/>
              <a:t>‹#›</a:t>
            </a:fld>
            <a:endParaRPr lang="en-US" dirty="0"/>
          </a:p>
        </p:txBody>
      </p:sp>
    </p:spTree>
    <p:extLst>
      <p:ext uri="{BB962C8B-B14F-4D97-AF65-F5344CB8AC3E}">
        <p14:creationId xmlns:p14="http://schemas.microsoft.com/office/powerpoint/2010/main" val="41725807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082829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113" y="136525"/>
            <a:ext cx="8506642" cy="679832"/>
          </a:xfrm>
        </p:spPr>
        <p:txBody>
          <a:bodyPr>
            <a:noAutofit/>
          </a:bodyPr>
          <a:lstStyle>
            <a:lvl1pPr>
              <a:defRPr sz="3600">
                <a:solidFill>
                  <a:srgbClr val="D02236"/>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24628251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err="1"/>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4253BDD9-DF78-0B89-3365-C93D4DA768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63277" y="260320"/>
            <a:ext cx="2327325" cy="1419758"/>
          </a:xfrm>
          <a:prstGeom prst="rect">
            <a:avLst/>
          </a:prstGeom>
        </p:spPr>
      </p:pic>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Tree>
    <p:extLst>
      <p:ext uri="{BB962C8B-B14F-4D97-AF65-F5344CB8AC3E}">
        <p14:creationId xmlns:p14="http://schemas.microsoft.com/office/powerpoint/2010/main" val="360835316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0879647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7748" y="365128"/>
            <a:ext cx="8335527"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69047506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687" y="136526"/>
            <a:ext cx="8137663"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49904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9946431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07177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072306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599" y="55735"/>
            <a:ext cx="7376983"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ooter Placeholder 4">
            <a:extLst>
              <a:ext uri="{FF2B5EF4-FFF2-40B4-BE49-F238E27FC236}">
                <a16:creationId xmlns:a16="http://schemas.microsoft.com/office/drawing/2014/main" id="{CAECFBF5-CF14-0305-C897-5A76CE059E08}"/>
              </a:ext>
            </a:extLst>
          </p:cNvPr>
          <p:cNvSpPr>
            <a:spLocks noGrp="1"/>
          </p:cNvSpPr>
          <p:nvPr>
            <p:ph type="ftr" sz="quarter" idx="3"/>
          </p:nvPr>
        </p:nvSpPr>
        <p:spPr>
          <a:xfrm>
            <a:off x="555763" y="6336618"/>
            <a:ext cx="2880826" cy="365125"/>
          </a:xfrm>
          <a:prstGeom prst="rect">
            <a:avLst/>
          </a:prstGeom>
        </p:spPr>
        <p:txBody>
          <a:bodyPr/>
          <a:lstStyle>
            <a:lvl1pPr>
              <a:defRPr sz="1200" b="1">
                <a:solidFill>
                  <a:srgbClr val="C00000"/>
                </a:solidFill>
              </a:defRPr>
            </a:lvl1pPr>
          </a:lstStyle>
          <a:p>
            <a:r>
              <a:rPr lang="en-US" dirty="0" err="1"/>
              <a:t>tescometering.com</a:t>
            </a:r>
            <a:endParaRPr lang="en-US" dirty="0"/>
          </a:p>
        </p:txBody>
      </p:sp>
      <p:sp>
        <p:nvSpPr>
          <p:cNvPr id="11" name="Slide Number Placeholder 5">
            <a:extLst>
              <a:ext uri="{FF2B5EF4-FFF2-40B4-BE49-F238E27FC236}">
                <a16:creationId xmlns:a16="http://schemas.microsoft.com/office/drawing/2014/main" id="{9C5CC327-E80B-143C-03F3-9DB3F8FA26AF}"/>
              </a:ext>
            </a:extLst>
          </p:cNvPr>
          <p:cNvSpPr>
            <a:spLocks noGrp="1"/>
          </p:cNvSpPr>
          <p:nvPr>
            <p:ph type="sldNum" sz="quarter" idx="4"/>
          </p:nvPr>
        </p:nvSpPr>
        <p:spPr>
          <a:xfrm>
            <a:off x="6547402" y="6336618"/>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4" name="Picture 3">
            <a:extLst>
              <a:ext uri="{FF2B5EF4-FFF2-40B4-BE49-F238E27FC236}">
                <a16:creationId xmlns:a16="http://schemas.microsoft.com/office/drawing/2014/main" id="{24B3111E-2518-D971-817A-2CEDF75BC8ED}"/>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395418" y="265360"/>
            <a:ext cx="891970" cy="544136"/>
          </a:xfrm>
          <a:prstGeom prst="rect">
            <a:avLst/>
          </a:prstGeom>
        </p:spPr>
      </p:pic>
    </p:spTree>
    <p:extLst>
      <p:ext uri="{BB962C8B-B14F-4D97-AF65-F5344CB8AC3E}">
        <p14:creationId xmlns:p14="http://schemas.microsoft.com/office/powerpoint/2010/main" val="15299624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9FDACC-1D47-43AE-A8F4-3E1A05E51780}"/>
              </a:ext>
            </a:extLst>
          </p:cNvPr>
          <p:cNvSpPr>
            <a:spLocks noGrp="1"/>
          </p:cNvSpPr>
          <p:nvPr>
            <p:ph type="ctrTitle"/>
          </p:nvPr>
        </p:nvSpPr>
        <p:spPr>
          <a:xfrm>
            <a:off x="2057400" y="2300959"/>
            <a:ext cx="7086600" cy="1557595"/>
          </a:xfrm>
        </p:spPr>
        <p:txBody>
          <a:bodyPr>
            <a:normAutofit fontScale="90000"/>
          </a:bodyPr>
          <a:lstStyle/>
          <a:p>
            <a:r>
              <a:rPr lang="en-US" dirty="0">
                <a:solidFill>
                  <a:schemeClr val="accent1"/>
                </a:solidFill>
              </a:rPr>
              <a:t>Meter Testing </a:t>
            </a:r>
            <a:br>
              <a:rPr lang="en-US" dirty="0">
                <a:solidFill>
                  <a:schemeClr val="accent1"/>
                </a:solidFill>
              </a:rPr>
            </a:br>
            <a:r>
              <a:rPr lang="en-US" dirty="0">
                <a:solidFill>
                  <a:schemeClr val="accent1"/>
                </a:solidFill>
              </a:rPr>
              <a:t>Introduction</a:t>
            </a:r>
          </a:p>
        </p:txBody>
      </p:sp>
      <p:sp>
        <p:nvSpPr>
          <p:cNvPr id="2" name="Text Placeholder 5">
            <a:extLst>
              <a:ext uri="{FF2B5EF4-FFF2-40B4-BE49-F238E27FC236}">
                <a16:creationId xmlns:a16="http://schemas.microsoft.com/office/drawing/2014/main" id="{B1C3B356-7A50-200F-61E0-5B4479F1DFC7}"/>
              </a:ext>
            </a:extLst>
          </p:cNvPr>
          <p:cNvSpPr>
            <a:spLocks noGrp="1"/>
          </p:cNvSpPr>
          <p:nvPr>
            <p:ph type="body" sz="quarter" idx="10"/>
          </p:nvPr>
        </p:nvSpPr>
        <p:spPr>
          <a:xfrm>
            <a:off x="3429004" y="5125113"/>
            <a:ext cx="5237919" cy="373159"/>
          </a:xfrm>
        </p:spPr>
        <p:txBody>
          <a:bodyPr>
            <a:noAutofit/>
          </a:bodyPr>
          <a:lstStyle/>
          <a:p>
            <a:r>
              <a:rPr lang="en-US" sz="1800" kern="100" dirty="0">
                <a:solidFill>
                  <a:schemeClr val="accent1"/>
                </a:solidFill>
                <a:latin typeface="Aptos" panose="020B0004020202020204" pitchFamily="34" charset="0"/>
                <a:ea typeface="Aptos" panose="020B0004020202020204" pitchFamily="34" charset="0"/>
                <a:cs typeface="Times New Roman" panose="02020603050405020304" pitchFamily="18" charset="0"/>
              </a:rPr>
              <a:t>44th Annual Mississippi Power and Meter School</a:t>
            </a:r>
          </a:p>
        </p:txBody>
      </p:sp>
      <p:sp>
        <p:nvSpPr>
          <p:cNvPr id="4" name="Text Placeholder 7">
            <a:extLst>
              <a:ext uri="{FF2B5EF4-FFF2-40B4-BE49-F238E27FC236}">
                <a16:creationId xmlns:a16="http://schemas.microsoft.com/office/drawing/2014/main" id="{BE83ABD0-DB2B-57FF-D57B-CF14EEC8B428}"/>
              </a:ext>
            </a:extLst>
          </p:cNvPr>
          <p:cNvSpPr txBox="1">
            <a:spLocks/>
          </p:cNvSpPr>
          <p:nvPr/>
        </p:nvSpPr>
        <p:spPr>
          <a:xfrm>
            <a:off x="5422069" y="5667435"/>
            <a:ext cx="3244850" cy="271161"/>
          </a:xfrm>
          <a:prstGeom prst="rect">
            <a:avLst/>
          </a:prstGeom>
          <a:noFill/>
        </p:spPr>
        <p:txBody>
          <a:bodyPr vert="horz" lIns="91440" tIns="45720" rIns="91440" bIns="45720" rtlCol="0">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Tom Lawton</a:t>
            </a:r>
          </a:p>
        </p:txBody>
      </p:sp>
      <p:sp>
        <p:nvSpPr>
          <p:cNvPr id="7" name="Text Placeholder 6">
            <a:extLst>
              <a:ext uri="{FF2B5EF4-FFF2-40B4-BE49-F238E27FC236}">
                <a16:creationId xmlns:a16="http://schemas.microsoft.com/office/drawing/2014/main" id="{F224C0C7-7D95-2DE4-5447-8897B834FD96}"/>
              </a:ext>
            </a:extLst>
          </p:cNvPr>
          <p:cNvSpPr>
            <a:spLocks noGrp="1"/>
          </p:cNvSpPr>
          <p:nvPr>
            <p:ph type="body" sz="quarter" idx="11"/>
          </p:nvPr>
        </p:nvSpPr>
        <p:spPr>
          <a:xfrm>
            <a:off x="4767943" y="5396274"/>
            <a:ext cx="3898976" cy="373159"/>
          </a:xfrm>
        </p:spPr>
        <p:txBody>
          <a:bodyPr>
            <a:noAutofit/>
          </a:bodyPr>
          <a:lstStyle/>
          <a:p>
            <a:r>
              <a:rPr lang="en-US" sz="1500" dirty="0"/>
              <a:t>Tuesday February 11, 2025 - 3:00 PM</a:t>
            </a:r>
          </a:p>
        </p:txBody>
      </p:sp>
      <p:pic>
        <p:nvPicPr>
          <p:cNvPr id="8" name="Picture 7" descr="A close up of a sign&#10;&#10;AI-generated content may be incorrect.">
            <a:extLst>
              <a:ext uri="{FF2B5EF4-FFF2-40B4-BE49-F238E27FC236}">
                <a16:creationId xmlns:a16="http://schemas.microsoft.com/office/drawing/2014/main" id="{06BAAD62-F87D-0B12-796F-A17770F01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016" y="6004468"/>
            <a:ext cx="4635500" cy="7345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843"/>
          <a:stretch/>
        </p:blipFill>
        <p:spPr bwMode="auto">
          <a:xfrm>
            <a:off x="1371600" y="1752600"/>
            <a:ext cx="6400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8F2B1FD-60E1-4319-B422-C80FDEE2FC89}"/>
              </a:ext>
            </a:extLst>
          </p:cNvPr>
          <p:cNvSpPr>
            <a:spLocks noGrp="1"/>
          </p:cNvSpPr>
          <p:nvPr>
            <p:ph type="title"/>
          </p:nvPr>
        </p:nvSpPr>
        <p:spPr>
          <a:xfrm>
            <a:off x="1371599" y="76200"/>
            <a:ext cx="7391401" cy="758143"/>
          </a:xfrm>
        </p:spPr>
        <p:txBody>
          <a:bodyPr/>
          <a:lstStyle/>
          <a:p>
            <a:r>
              <a:rPr lang="en-US" sz="3600" dirty="0">
                <a:solidFill>
                  <a:schemeClr val="accent1"/>
                </a:solidFill>
              </a:rPr>
              <a:t>Meter Testing Traceability - Standards</a:t>
            </a:r>
          </a:p>
        </p:txBody>
      </p:sp>
      <p:sp>
        <p:nvSpPr>
          <p:cNvPr id="3" name="Footer Placeholder 2">
            <a:extLst>
              <a:ext uri="{FF2B5EF4-FFF2-40B4-BE49-F238E27FC236}">
                <a16:creationId xmlns:a16="http://schemas.microsoft.com/office/drawing/2014/main" id="{3E43EF04-0E70-4916-BF55-9E39584F97F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F8CBB4-C568-6DE8-F301-C72931F4240F}"/>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extLst>
      <p:ext uri="{BB962C8B-B14F-4D97-AF65-F5344CB8AC3E}">
        <p14:creationId xmlns:p14="http://schemas.microsoft.com/office/powerpoint/2010/main" val="290325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457200" y="1493837"/>
            <a:ext cx="8229600"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0188" indent="-227013" eaLnBrk="0" hangingPunct="0">
              <a:defRPr>
                <a:solidFill>
                  <a:srgbClr val="000000"/>
                </a:solidFill>
                <a:latin typeface="Arial" pitchFamily="34" charset="0"/>
              </a:defRPr>
            </a:lvl1pPr>
            <a:lvl2pPr marL="1092200" indent="-747713" eaLnBrk="0" hangingPunct="0">
              <a:defRPr>
                <a:solidFill>
                  <a:srgbClr val="000000"/>
                </a:solidFill>
                <a:latin typeface="Arial" pitchFamily="34" charset="0"/>
              </a:defRPr>
            </a:lvl2pPr>
            <a:lvl3pPr marL="1435100" indent="-228600" eaLnBrk="0" hangingPunct="0">
              <a:defRPr>
                <a:solidFill>
                  <a:srgbClr val="000000"/>
                </a:solidFill>
                <a:latin typeface="Arial" pitchFamily="34" charset="0"/>
              </a:defRPr>
            </a:lvl3pPr>
            <a:lvl4pPr marL="1778000" indent="-228600" eaLnBrk="0" hangingPunct="0">
              <a:defRPr>
                <a:solidFill>
                  <a:srgbClr val="000000"/>
                </a:solidFill>
                <a:latin typeface="Arial" pitchFamily="34" charset="0"/>
              </a:defRPr>
            </a:lvl4pPr>
            <a:lvl5pPr marL="2120900" indent="-228600" eaLnBrk="0" hangingPunct="0">
              <a:defRPr>
                <a:solidFill>
                  <a:srgbClr val="000000"/>
                </a:solidFill>
                <a:latin typeface="Arial" pitchFamily="34" charset="0"/>
              </a:defRPr>
            </a:lvl5pPr>
            <a:lvl6pPr marL="2578100" indent="-228600" algn="ctr" eaLnBrk="0" fontAlgn="base" hangingPunct="0">
              <a:spcBef>
                <a:spcPct val="30000"/>
              </a:spcBef>
              <a:spcAft>
                <a:spcPct val="0"/>
              </a:spcAft>
              <a:defRPr>
                <a:solidFill>
                  <a:srgbClr val="000000"/>
                </a:solidFill>
                <a:latin typeface="Arial" pitchFamily="34" charset="0"/>
              </a:defRPr>
            </a:lvl6pPr>
            <a:lvl7pPr marL="3035300" indent="-228600" algn="ctr" eaLnBrk="0" fontAlgn="base" hangingPunct="0">
              <a:spcBef>
                <a:spcPct val="30000"/>
              </a:spcBef>
              <a:spcAft>
                <a:spcPct val="0"/>
              </a:spcAft>
              <a:defRPr>
                <a:solidFill>
                  <a:srgbClr val="000000"/>
                </a:solidFill>
                <a:latin typeface="Arial" pitchFamily="34" charset="0"/>
              </a:defRPr>
            </a:lvl7pPr>
            <a:lvl8pPr marL="3492500" indent="-228600" algn="ctr" eaLnBrk="0" fontAlgn="base" hangingPunct="0">
              <a:spcBef>
                <a:spcPct val="30000"/>
              </a:spcBef>
              <a:spcAft>
                <a:spcPct val="0"/>
              </a:spcAft>
              <a:defRPr>
                <a:solidFill>
                  <a:srgbClr val="000000"/>
                </a:solidFill>
                <a:latin typeface="Arial" pitchFamily="34" charset="0"/>
              </a:defRPr>
            </a:lvl8pPr>
            <a:lvl9pPr marL="39497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Wingdings" pitchFamily="2" charset="2"/>
              </a:rPr>
              <a:t>National Standard</a:t>
            </a:r>
          </a:p>
          <a:p>
            <a:pPr algn="l" eaLnBrk="1" hangingPunct="1">
              <a:spcBef>
                <a:spcPct val="0"/>
              </a:spcBef>
              <a:defRPr/>
            </a:pPr>
            <a:r>
              <a:rPr lang="en-US" altLang="en-US" sz="1700" dirty="0">
                <a:solidFill>
                  <a:schemeClr val="tx1"/>
                </a:solidFill>
                <a:cs typeface="Arial" panose="020B0604020202020204" pitchFamily="34" charset="0"/>
                <a:sym typeface="Wingdings" pitchFamily="2" charset="2"/>
              </a:rPr>
              <a:t>   In the US, this is maintained by NIST, in Canada by NRC.  Not all countries have a National Standards group and even the US does not have a group for every item of interest to an electric utility (e.g., voltage transformers)</a:t>
            </a:r>
          </a:p>
          <a:p>
            <a:pPr algn="l" eaLnBrk="1" hangingPunct="1">
              <a:spcBef>
                <a:spcPct val="0"/>
              </a:spcBef>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Reference/Master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Item of highest metrological quality located at a site where calibration is being conducted.</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defRPr/>
            </a:pPr>
            <a:r>
              <a:rPr lang="en-US" altLang="en-US" sz="1700" dirty="0">
                <a:solidFill>
                  <a:schemeClr val="tx1"/>
                </a:solidFill>
                <a:cs typeface="Arial" panose="020B0604020202020204" pitchFamily="34" charset="0"/>
                <a:sym typeface="Symbol" pitchFamily="18" charset="2"/>
              </a:rPr>
              <a:t>	</a:t>
            </a:r>
            <a:r>
              <a:rPr lang="en-US" altLang="en-US" sz="1700" i="1" u="sng" dirty="0">
                <a:solidFill>
                  <a:schemeClr val="tx1"/>
                </a:solidFill>
                <a:cs typeface="Arial" panose="020B0604020202020204" pitchFamily="34" charset="0"/>
                <a:sym typeface="Symbol" pitchFamily="18" charset="2"/>
              </a:rPr>
              <a:t>Transfer Standard</a:t>
            </a:r>
          </a:p>
          <a:p>
            <a:pPr algn="l" eaLnBrk="1" hangingPunct="1">
              <a:lnSpc>
                <a:spcPct val="90000"/>
              </a:lnSpc>
              <a:spcBef>
                <a:spcPct val="20000"/>
              </a:spcBef>
              <a:buFont typeface="Arial" pitchFamily="34" charset="0"/>
              <a:buNone/>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a:t>
            </a:r>
          </a:p>
          <a:p>
            <a:pPr algn="l" eaLnBrk="1" hangingPunct="1">
              <a:lnSpc>
                <a:spcPct val="90000"/>
              </a:lnSpc>
              <a:spcBef>
                <a:spcPct val="20000"/>
              </a:spcBef>
              <a:buFont typeface="Arial" pitchFamily="34" charset="0"/>
              <a:buNone/>
              <a:defRPr/>
            </a:pPr>
            <a:endParaRPr lang="en-US" altLang="en-US" sz="1700" dirty="0">
              <a:solidFill>
                <a:schemeClr val="tx1"/>
              </a:solidFill>
              <a:cs typeface="Arial" panose="020B0604020202020204" pitchFamily="34" charset="0"/>
              <a:sym typeface="Symbol" pitchFamily="18" charset="2"/>
            </a:endParaRPr>
          </a:p>
          <a:p>
            <a:pPr algn="l" eaLnBrk="1" hangingPunct="1">
              <a:lnSpc>
                <a:spcPct val="90000"/>
              </a:lnSpc>
              <a:spcBef>
                <a:spcPct val="20000"/>
              </a:spcBef>
              <a:buFont typeface="Arial" pitchFamily="34" charset="0"/>
              <a:buChar char="•"/>
              <a:defRPr/>
            </a:pPr>
            <a:r>
              <a:rPr lang="en-US" altLang="en-US" sz="1700" i="1" u="sng" dirty="0">
                <a:solidFill>
                  <a:schemeClr val="tx1"/>
                </a:solidFill>
                <a:cs typeface="Arial" panose="020B0604020202020204" pitchFamily="34" charset="0"/>
                <a:sym typeface="Symbol" pitchFamily="18" charset="2"/>
              </a:rPr>
              <a:t>Working Standard </a:t>
            </a:r>
          </a:p>
          <a:p>
            <a:pPr marL="230188" lvl="1" indent="-227013" algn="l" eaLnBrk="1" hangingPunct="1">
              <a:lnSpc>
                <a:spcPct val="90000"/>
              </a:lnSpc>
              <a:spcBef>
                <a:spcPct val="0"/>
              </a:spcBef>
              <a:defRPr/>
            </a:pPr>
            <a:r>
              <a:rPr lang="en-US" altLang="en-US" sz="1700" dirty="0">
                <a:solidFill>
                  <a:schemeClr val="tx1"/>
                </a:solidFill>
                <a:cs typeface="Arial" panose="020B0604020202020204" pitchFamily="34" charset="0"/>
                <a:sym typeface="Symbol" pitchFamily="18" charset="2"/>
              </a:rPr>
              <a:t>	Lower level of Reference Standard and used for calibration of lower-level calibration requirements measuring devices. Should be compared to Master Standard or Reference Standard on regular basis; used for daily checks comparisons of the calibrated devices.</a:t>
            </a:r>
          </a:p>
        </p:txBody>
      </p:sp>
      <p:sp>
        <p:nvSpPr>
          <p:cNvPr id="2" name="Title 1">
            <a:extLst>
              <a:ext uri="{FF2B5EF4-FFF2-40B4-BE49-F238E27FC236}">
                <a16:creationId xmlns:a16="http://schemas.microsoft.com/office/drawing/2014/main" id="{777DD977-8B54-4B7C-BDD3-3334E909B0A1}"/>
              </a:ext>
            </a:extLst>
          </p:cNvPr>
          <p:cNvSpPr>
            <a:spLocks noGrp="1"/>
          </p:cNvSpPr>
          <p:nvPr>
            <p:ph type="title"/>
          </p:nvPr>
        </p:nvSpPr>
        <p:spPr>
          <a:xfrm>
            <a:off x="1371599" y="152400"/>
            <a:ext cx="7467601" cy="679832"/>
          </a:xfrm>
        </p:spPr>
        <p:txBody>
          <a:bodyPr/>
          <a:lstStyle/>
          <a:p>
            <a:r>
              <a:rPr lang="en-US" sz="3600" dirty="0">
                <a:solidFill>
                  <a:schemeClr val="accent1"/>
                </a:solidFill>
              </a:rPr>
              <a:t>Meter Testing Traceability - Standards</a:t>
            </a:r>
          </a:p>
        </p:txBody>
      </p:sp>
      <p:sp>
        <p:nvSpPr>
          <p:cNvPr id="3" name="Footer Placeholder 2">
            <a:extLst>
              <a:ext uri="{FF2B5EF4-FFF2-40B4-BE49-F238E27FC236}">
                <a16:creationId xmlns:a16="http://schemas.microsoft.com/office/drawing/2014/main" id="{FEF628BA-C500-4DC7-8BDE-5B44D2E3F3B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CC37BB66-41AE-1AA1-329B-42277B69617D}"/>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extLst>
      <p:ext uri="{BB962C8B-B14F-4D97-AF65-F5344CB8AC3E}">
        <p14:creationId xmlns:p14="http://schemas.microsoft.com/office/powerpoint/2010/main" val="73179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2532" name="Text Box 4"/>
          <p:cNvSpPr txBox="1">
            <a:spLocks noChangeArrowheads="1"/>
          </p:cNvSpPr>
          <p:nvPr/>
        </p:nvSpPr>
        <p:spPr bwMode="auto">
          <a:xfrm>
            <a:off x="457200" y="1600200"/>
            <a:ext cx="5509419" cy="66751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tabLst>
                <a:tab pos="342900" algn="l"/>
              </a:tabLst>
              <a:defRPr>
                <a:solidFill>
                  <a:srgbClr val="000000"/>
                </a:solidFill>
                <a:latin typeface="Arial" charset="0"/>
              </a:defRPr>
            </a:lvl1pPr>
            <a:lvl2pPr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eaLnBrk="1" hangingPunct="1">
              <a:lnSpc>
                <a:spcPct val="70000"/>
              </a:lnSpc>
            </a:pPr>
            <a:r>
              <a:rPr lang="en-US" altLang="en-US" sz="2200" i="1" dirty="0">
                <a:cs typeface="Arial" charset="0"/>
              </a:rPr>
              <a:t>Primary Requirement: Traceable to an International Standard</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Meter Test Boards, Field Test Kits calibrated to a known master standard maintained at Meter Shop.</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Some periodicity such as monthly or quarterly</a:t>
            </a:r>
          </a:p>
          <a:p>
            <a:pPr eaLnBrk="1" hangingPunct="1">
              <a:lnSpc>
                <a:spcPct val="70000"/>
              </a:lnSpc>
            </a:pPr>
            <a:endParaRPr lang="en-US" altLang="en-US" sz="2200" dirty="0">
              <a:cs typeface="Arial" charset="0"/>
            </a:endParaRPr>
          </a:p>
          <a:p>
            <a:pPr algn="l" eaLnBrk="1" hangingPunct="1">
              <a:lnSpc>
                <a:spcPct val="70000"/>
              </a:lnSpc>
              <a:buFontTx/>
              <a:buChar char="•"/>
            </a:pPr>
            <a:r>
              <a:rPr lang="en-US" altLang="en-US" sz="2200" dirty="0">
                <a:cs typeface="Arial" charset="0"/>
              </a:rPr>
              <a:t>Reference or Master standard calibrated by outside vendor traceable to a national lab (e.g., NIST, NRC) or directly by a national lab.</a:t>
            </a:r>
          </a:p>
          <a:p>
            <a:pPr algn="l" eaLnBrk="1" hangingPunct="1">
              <a:lnSpc>
                <a:spcPct val="70000"/>
              </a:lnSpc>
              <a:buFontTx/>
              <a:buChar char="•"/>
            </a:pPr>
            <a:endParaRPr lang="en-US" altLang="en-US" sz="2200" dirty="0">
              <a:cs typeface="Arial" charset="0"/>
            </a:endParaRPr>
          </a:p>
          <a:p>
            <a:pPr lvl="1" algn="l" eaLnBrk="1" hangingPunct="1">
              <a:lnSpc>
                <a:spcPct val="70000"/>
              </a:lnSpc>
              <a:buFont typeface="Wingdings" pitchFamily="2" charset="2"/>
              <a:buChar char="ü"/>
            </a:pPr>
            <a:r>
              <a:rPr lang="en-US" altLang="en-US" sz="2200" dirty="0">
                <a:cs typeface="Arial" charset="0"/>
              </a:rPr>
              <a:t> Usually annually for metering</a:t>
            </a:r>
          </a:p>
          <a:p>
            <a:pPr lvl="1" algn="l" eaLnBrk="1" hangingPunct="1">
              <a:lnSpc>
                <a:spcPct val="70000"/>
              </a:lnSpc>
            </a:pPr>
            <a:endParaRPr lang="en-US" altLang="en-US" sz="2200" dirty="0">
              <a:latin typeface="Times New Roman" pitchFamily="18" charset="0"/>
            </a:endParaRPr>
          </a:p>
          <a:p>
            <a:pPr algn="l" eaLnBrk="1" hangingPunct="1">
              <a:lnSpc>
                <a:spcPct val="70000"/>
              </a:lnSpc>
              <a:buFontTx/>
              <a:buChar char="•"/>
            </a:pPr>
            <a:endParaRPr lang="en-US" altLang="en-US" sz="2200" dirty="0">
              <a:latin typeface="Times New Roman" pitchFamily="18" charset="0"/>
            </a:endParaRPr>
          </a:p>
          <a:p>
            <a:pPr algn="l" eaLnBrk="1" hangingPunct="1">
              <a:lnSpc>
                <a:spcPct val="70000"/>
              </a:lnSpc>
            </a:pPr>
            <a:r>
              <a:rPr lang="en-US" altLang="en-US" sz="2800" dirty="0">
                <a:latin typeface="Times New Roman" pitchFamily="18" charset="0"/>
              </a:rPr>
              <a:t>    </a:t>
            </a:r>
          </a:p>
          <a:p>
            <a:pPr algn="l" eaLnBrk="1" hangingPunct="1">
              <a:lnSpc>
                <a:spcPct val="70000"/>
              </a:lnSpc>
            </a:pPr>
            <a:endParaRPr lang="en-US" altLang="en-US" sz="2800" dirty="0">
              <a:latin typeface="Times New Roman" pitchFamily="18" charset="0"/>
            </a:endParaRPr>
          </a:p>
          <a:p>
            <a:pPr algn="l" eaLnBrk="1" hangingPunct="1">
              <a:lnSpc>
                <a:spcPct val="70000"/>
              </a:lnSpc>
            </a:pPr>
            <a:endParaRPr lang="ru-RU" altLang="en-US" sz="2800" dirty="0">
              <a:latin typeface="Times New Roman" pitchFamily="18" charset="0"/>
            </a:endParaRPr>
          </a:p>
        </p:txBody>
      </p:sp>
      <p:pic>
        <p:nvPicPr>
          <p:cNvPr id="3" name="Picture 2">
            <a:extLst>
              <a:ext uri="{FF2B5EF4-FFF2-40B4-BE49-F238E27FC236}">
                <a16:creationId xmlns:a16="http://schemas.microsoft.com/office/drawing/2014/main" id="{ED033A34-2F12-40BA-ABBE-BB7BD81143F2}"/>
              </a:ext>
            </a:extLst>
          </p:cNvPr>
          <p:cNvPicPr>
            <a:picLocks noChangeAspect="1"/>
          </p:cNvPicPr>
          <p:nvPr/>
        </p:nvPicPr>
        <p:blipFill rotWithShape="1">
          <a:blip r:embed="rId2">
            <a:extLst>
              <a:ext uri="{28A0092B-C50C-407E-A947-70E740481C1C}">
                <a14:useLocalDpi xmlns:a14="http://schemas.microsoft.com/office/drawing/2010/main" val="0"/>
              </a:ext>
            </a:extLst>
          </a:blip>
          <a:srcRect b="2131"/>
          <a:stretch/>
        </p:blipFill>
        <p:spPr>
          <a:xfrm>
            <a:off x="6172200" y="2286000"/>
            <a:ext cx="2666026" cy="3124200"/>
          </a:xfrm>
          <a:prstGeom prst="rect">
            <a:avLst/>
          </a:prstGeom>
        </p:spPr>
      </p:pic>
      <p:sp>
        <p:nvSpPr>
          <p:cNvPr id="2" name="Title 1">
            <a:extLst>
              <a:ext uri="{FF2B5EF4-FFF2-40B4-BE49-F238E27FC236}">
                <a16:creationId xmlns:a16="http://schemas.microsoft.com/office/drawing/2014/main" id="{625EB89D-327F-4A83-A4D1-4E48C8B2BF51}"/>
              </a:ext>
            </a:extLst>
          </p:cNvPr>
          <p:cNvSpPr>
            <a:spLocks noGrp="1"/>
          </p:cNvSpPr>
          <p:nvPr>
            <p:ph type="title"/>
          </p:nvPr>
        </p:nvSpPr>
        <p:spPr>
          <a:xfrm>
            <a:off x="1371599" y="158368"/>
            <a:ext cx="7393459" cy="679832"/>
          </a:xfrm>
        </p:spPr>
        <p:txBody>
          <a:bodyPr/>
          <a:lstStyle/>
          <a:p>
            <a:r>
              <a:rPr lang="en-US" dirty="0">
                <a:solidFill>
                  <a:schemeClr val="accent1"/>
                </a:solidFill>
              </a:rPr>
              <a:t>Test Equipment Calibration</a:t>
            </a:r>
          </a:p>
        </p:txBody>
      </p:sp>
      <p:sp>
        <p:nvSpPr>
          <p:cNvPr id="4" name="Footer Placeholder 3">
            <a:extLst>
              <a:ext uri="{FF2B5EF4-FFF2-40B4-BE49-F238E27FC236}">
                <a16:creationId xmlns:a16="http://schemas.microsoft.com/office/drawing/2014/main" id="{C6DBD83F-5290-4453-9519-AAB0FB57E02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BE348E6-A89E-FCF6-7805-0C827D086BBC}"/>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extLst>
      <p:ext uri="{BB962C8B-B14F-4D97-AF65-F5344CB8AC3E}">
        <p14:creationId xmlns:p14="http://schemas.microsoft.com/office/powerpoint/2010/main" val="380458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44" y="1590675"/>
            <a:ext cx="3075727" cy="382904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600199"/>
            <a:ext cx="5092700" cy="3819525"/>
          </a:xfrm>
          <a:prstGeom prst="rect">
            <a:avLst/>
          </a:prstGeom>
        </p:spPr>
      </p:pic>
      <p:sp>
        <p:nvSpPr>
          <p:cNvPr id="4" name="Title 3">
            <a:extLst>
              <a:ext uri="{FF2B5EF4-FFF2-40B4-BE49-F238E27FC236}">
                <a16:creationId xmlns:a16="http://schemas.microsoft.com/office/drawing/2014/main" id="{A2888CE9-0634-44DA-900D-DFEEC7654E30}"/>
              </a:ext>
            </a:extLst>
          </p:cNvPr>
          <p:cNvSpPr>
            <a:spLocks noGrp="1"/>
          </p:cNvSpPr>
          <p:nvPr>
            <p:ph type="title"/>
          </p:nvPr>
        </p:nvSpPr>
        <p:spPr>
          <a:xfrm>
            <a:off x="1371599" y="152400"/>
            <a:ext cx="7393459" cy="679832"/>
          </a:xfrm>
        </p:spPr>
        <p:txBody>
          <a:bodyPr/>
          <a:lstStyle/>
          <a:p>
            <a:r>
              <a:rPr lang="en-US" sz="3600" dirty="0">
                <a:solidFill>
                  <a:schemeClr val="accent1"/>
                </a:solidFill>
              </a:rPr>
              <a:t>Meter Shop and Field Accuracy Tests</a:t>
            </a:r>
          </a:p>
        </p:txBody>
      </p:sp>
      <p:sp>
        <p:nvSpPr>
          <p:cNvPr id="5" name="Footer Placeholder 4">
            <a:extLst>
              <a:ext uri="{FF2B5EF4-FFF2-40B4-BE49-F238E27FC236}">
                <a16:creationId xmlns:a16="http://schemas.microsoft.com/office/drawing/2014/main" id="{C4296E5C-45B6-44DD-97C9-138D0DDCD794}"/>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6375553C-29D2-7B6C-DE72-AF59E1FDFD38}"/>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extLst>
      <p:ext uri="{BB962C8B-B14F-4D97-AF65-F5344CB8AC3E}">
        <p14:creationId xmlns:p14="http://schemas.microsoft.com/office/powerpoint/2010/main" val="4264945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853163"/>
            <a:ext cx="7924800" cy="23698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True Three phase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Series Parallel Boards – multi position and single position</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Field Test kits</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000" dirty="0">
              <a:cs typeface="Arial" charset="0"/>
            </a:endParaRPr>
          </a:p>
        </p:txBody>
      </p:sp>
      <p:pic>
        <p:nvPicPr>
          <p:cNvPr id="7" name="Picture 6" descr="A picture containing text, white, outdoor object&#10;&#10;Description automatically generated">
            <a:extLst>
              <a:ext uri="{FF2B5EF4-FFF2-40B4-BE49-F238E27FC236}">
                <a16:creationId xmlns:a16="http://schemas.microsoft.com/office/drawing/2014/main" id="{B8393E74-C730-4394-97B9-60523960A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763617"/>
            <a:ext cx="2572899" cy="2281221"/>
          </a:xfrm>
          <a:prstGeom prst="rect">
            <a:avLst/>
          </a:prstGeom>
        </p:spPr>
      </p:pic>
      <p:pic>
        <p:nvPicPr>
          <p:cNvPr id="8" name="Picture 7" descr="A picture containing appliance, kitchen appliance&#10;&#10;Description automatically generated">
            <a:extLst>
              <a:ext uri="{FF2B5EF4-FFF2-40B4-BE49-F238E27FC236}">
                <a16:creationId xmlns:a16="http://schemas.microsoft.com/office/drawing/2014/main" id="{3307697F-F447-4E2F-999F-C45DCE7684F6}"/>
              </a:ext>
            </a:extLst>
          </p:cNvPr>
          <p:cNvPicPr>
            <a:picLocks noChangeAspect="1"/>
          </p:cNvPicPr>
          <p:nvPr/>
        </p:nvPicPr>
        <p:blipFill>
          <a:blip r:embed="rId3" cstate="print">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3505200" y="3323714"/>
            <a:ext cx="1890215" cy="2941105"/>
          </a:xfrm>
          <a:prstGeom prst="rect">
            <a:avLst/>
          </a:prstGeom>
        </p:spPr>
      </p:pic>
      <p:pic>
        <p:nvPicPr>
          <p:cNvPr id="3" name="Picture 2">
            <a:extLst>
              <a:ext uri="{FF2B5EF4-FFF2-40B4-BE49-F238E27FC236}">
                <a16:creationId xmlns:a16="http://schemas.microsoft.com/office/drawing/2014/main" id="{0E028552-A467-494B-89D2-53DAA1A00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007" y="3106407"/>
            <a:ext cx="2479146" cy="3104322"/>
          </a:xfrm>
          <a:prstGeom prst="rect">
            <a:avLst/>
          </a:prstGeom>
        </p:spPr>
      </p:pic>
      <p:sp>
        <p:nvSpPr>
          <p:cNvPr id="2" name="Title 1">
            <a:extLst>
              <a:ext uri="{FF2B5EF4-FFF2-40B4-BE49-F238E27FC236}">
                <a16:creationId xmlns:a16="http://schemas.microsoft.com/office/drawing/2014/main" id="{9827B680-C1AC-4BA1-BACD-E9632F226A1E}"/>
              </a:ext>
            </a:extLst>
          </p:cNvPr>
          <p:cNvSpPr>
            <a:spLocks noGrp="1"/>
          </p:cNvSpPr>
          <p:nvPr>
            <p:ph type="title"/>
          </p:nvPr>
        </p:nvSpPr>
        <p:spPr>
          <a:xfrm>
            <a:off x="1371600" y="103573"/>
            <a:ext cx="7467600" cy="810827"/>
          </a:xfrm>
        </p:spPr>
        <p:txBody>
          <a:bodyPr>
            <a:noAutofit/>
          </a:bodyPr>
          <a:lstStyle/>
          <a:p>
            <a:r>
              <a:rPr lang="en-US" dirty="0"/>
              <a:t>Typical Test Setups for Shop and Field</a:t>
            </a:r>
          </a:p>
        </p:txBody>
      </p:sp>
      <p:sp>
        <p:nvSpPr>
          <p:cNvPr id="4" name="Footer Placeholder 3">
            <a:extLst>
              <a:ext uri="{FF2B5EF4-FFF2-40B4-BE49-F238E27FC236}">
                <a16:creationId xmlns:a16="http://schemas.microsoft.com/office/drawing/2014/main" id="{55A77BAE-E05A-418A-8953-F972257C210F}"/>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C4AECE33-344E-46D8-833B-EFCF10702CA2}"/>
              </a:ext>
            </a:extLst>
          </p:cNvPr>
          <p:cNvSpPr>
            <a:spLocks noGrp="1"/>
          </p:cNvSpPr>
          <p:nvPr>
            <p:ph type="sldNum" sz="quarter" idx="4"/>
          </p:nvPr>
        </p:nvSpPr>
        <p:spPr/>
        <p:txBody>
          <a:bodyPr/>
          <a:lstStyle/>
          <a:p>
            <a:fld id="{4BEAC4C4-F0A7-4B61-A827-E4198D078267}" type="slidenum">
              <a:rPr lang="en-US" smtClean="0"/>
              <a:t>14</a:t>
            </a:fld>
            <a:endParaRPr lang="en-US" dirty="0"/>
          </a:p>
        </p:txBody>
      </p:sp>
    </p:spTree>
    <p:extLst>
      <p:ext uri="{BB962C8B-B14F-4D97-AF65-F5344CB8AC3E}">
        <p14:creationId xmlns:p14="http://schemas.microsoft.com/office/powerpoint/2010/main" val="270800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True Three Phase Boards</a:t>
            </a:r>
          </a:p>
          <a:p>
            <a:pPr eaLnBrk="1" hangingPunct="1">
              <a:lnSpc>
                <a:spcPct val="80000"/>
              </a:lnSpc>
            </a:pPr>
            <a:r>
              <a:rPr lang="en-US" altLang="en-US" sz="2000" b="1" dirty="0">
                <a:cs typeface="Arial" charset="0"/>
              </a:rPr>
              <a:t>Multi-position and Single Position</a:t>
            </a:r>
          </a:p>
        </p:txBody>
      </p:sp>
      <p:pic>
        <p:nvPicPr>
          <p:cNvPr id="3" name="Picture 2" descr="A picture containing text, white, outdoor object&#10;&#10;Description automatically generated">
            <a:extLst>
              <a:ext uri="{FF2B5EF4-FFF2-40B4-BE49-F238E27FC236}">
                <a16:creationId xmlns:a16="http://schemas.microsoft.com/office/drawing/2014/main" id="{59F71DCF-A5B9-4CB4-BB1B-C8D0802B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721" y="2419424"/>
            <a:ext cx="3974778" cy="3524176"/>
          </a:xfrm>
          <a:prstGeom prst="rect">
            <a:avLst/>
          </a:prstGeom>
        </p:spPr>
      </p:pic>
      <p:sp>
        <p:nvSpPr>
          <p:cNvPr id="4" name="TextBox 3">
            <a:extLst>
              <a:ext uri="{FF2B5EF4-FFF2-40B4-BE49-F238E27FC236}">
                <a16:creationId xmlns:a16="http://schemas.microsoft.com/office/drawing/2014/main" id="{9AE9DB46-9F51-4EAF-AD87-C0C8FEADC23E}"/>
              </a:ext>
            </a:extLst>
          </p:cNvPr>
          <p:cNvSpPr txBox="1"/>
          <p:nvPr/>
        </p:nvSpPr>
        <p:spPr>
          <a:xfrm>
            <a:off x="327025" y="2369919"/>
            <a:ext cx="4262696" cy="4031873"/>
          </a:xfrm>
          <a:prstGeom prst="rect">
            <a:avLst/>
          </a:prstGeom>
          <a:noFill/>
        </p:spPr>
        <p:txBody>
          <a:bodyPr wrap="square" rtlCol="0">
            <a:spAutoFit/>
          </a:bodyPr>
          <a:lstStyle/>
          <a:p>
            <a:pPr algn="l"/>
            <a:r>
              <a:rPr lang="en-US" sz="1600" dirty="0">
                <a:solidFill>
                  <a:schemeClr val="tx1"/>
                </a:solidFill>
              </a:rPr>
              <a:t>With true three phase Test Boards the tester can apply true three phase voltage and current to electric meters, enabling the meters to be tested under all possible conditions that may be encountered in the field.</a:t>
            </a:r>
          </a:p>
          <a:p>
            <a:pPr algn="l"/>
            <a:endParaRPr lang="en-US" sz="1600" dirty="0">
              <a:solidFill>
                <a:schemeClr val="tx1"/>
              </a:solidFill>
            </a:endParaRPr>
          </a:p>
          <a:p>
            <a:pPr algn="l"/>
            <a:r>
              <a:rPr lang="en-US" sz="1600" b="1" dirty="0">
                <a:solidFill>
                  <a:schemeClr val="tx1"/>
                </a:solidFill>
              </a:rPr>
              <a:t>These types of </a:t>
            </a:r>
            <a:r>
              <a:rPr lang="en-US" sz="1600" b="1" dirty="0"/>
              <a:t>test boards can also be used for a variety of other functional testing and operational tasks.  </a:t>
            </a:r>
            <a:endParaRPr lang="en-US" sz="1600" b="1" dirty="0">
              <a:solidFill>
                <a:schemeClr val="tx1"/>
              </a:solidFill>
            </a:endParaRPr>
          </a:p>
          <a:p>
            <a:pPr marL="171450" indent="-171450" algn="l">
              <a:buFont typeface="Arial" panose="020B0604020202020204" pitchFamily="34" charset="0"/>
              <a:buChar char="•"/>
            </a:pPr>
            <a:r>
              <a:rPr lang="en-US" sz="1600" dirty="0">
                <a:solidFill>
                  <a:schemeClr val="tx1"/>
                </a:solidFill>
              </a:rPr>
              <a:t>New AMI/AMR meters settings check-out</a:t>
            </a:r>
          </a:p>
          <a:p>
            <a:pPr marL="171450" indent="-171450" algn="l">
              <a:buFont typeface="Arial" panose="020B0604020202020204" pitchFamily="34" charset="0"/>
              <a:buChar char="•"/>
            </a:pPr>
            <a:r>
              <a:rPr lang="en-US" sz="1600" dirty="0">
                <a:solidFill>
                  <a:schemeClr val="tx1"/>
                </a:solidFill>
              </a:rPr>
              <a:t>Meter program updates</a:t>
            </a:r>
          </a:p>
          <a:p>
            <a:pPr marL="171450" indent="-171450" algn="l">
              <a:buFont typeface="Arial" panose="020B0604020202020204" pitchFamily="34" charset="0"/>
              <a:buChar char="•"/>
            </a:pPr>
            <a:r>
              <a:rPr lang="en-US" sz="1600" dirty="0">
                <a:solidFill>
                  <a:schemeClr val="tx1"/>
                </a:solidFill>
              </a:rPr>
              <a:t>Software revision checking for both the meter and the communications module</a:t>
            </a:r>
          </a:p>
          <a:p>
            <a:pPr marL="171450" indent="-171450" algn="l">
              <a:buFont typeface="Arial" panose="020B0604020202020204" pitchFamily="34" charset="0"/>
              <a:buChar char="•"/>
            </a:pPr>
            <a:r>
              <a:rPr lang="en-US" sz="1600" dirty="0">
                <a:solidFill>
                  <a:schemeClr val="tx1"/>
                </a:solidFill>
              </a:rPr>
              <a:t>Communications module troubleshooting</a:t>
            </a:r>
          </a:p>
          <a:p>
            <a:pPr marL="171450" indent="-171450" algn="l">
              <a:buFont typeface="Arial" panose="020B0604020202020204" pitchFamily="34" charset="0"/>
              <a:buChar char="•"/>
            </a:pPr>
            <a:r>
              <a:rPr lang="en-US" sz="1600" dirty="0">
                <a:solidFill>
                  <a:schemeClr val="tx1"/>
                </a:solidFill>
              </a:rPr>
              <a:t>Checking of problem meters for open/shorted elements</a:t>
            </a:r>
          </a:p>
        </p:txBody>
      </p:sp>
      <p:sp>
        <p:nvSpPr>
          <p:cNvPr id="7" name="Title 1">
            <a:extLst>
              <a:ext uri="{FF2B5EF4-FFF2-40B4-BE49-F238E27FC236}">
                <a16:creationId xmlns:a16="http://schemas.microsoft.com/office/drawing/2014/main" id="{1CB78161-999A-4A9C-BFD5-56EB18BC52C0}"/>
              </a:ext>
            </a:extLst>
          </p:cNvPr>
          <p:cNvSpPr txBox="1">
            <a:spLocks/>
          </p:cNvSpPr>
          <p:nvPr/>
        </p:nvSpPr>
        <p:spPr>
          <a:xfrm>
            <a:off x="1371600" y="228600"/>
            <a:ext cx="73914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Typical Test Setups for Shop and Field</a:t>
            </a:r>
          </a:p>
        </p:txBody>
      </p:sp>
      <p:sp>
        <p:nvSpPr>
          <p:cNvPr id="2" name="Footer Placeholder 1">
            <a:extLst>
              <a:ext uri="{FF2B5EF4-FFF2-40B4-BE49-F238E27FC236}">
                <a16:creationId xmlns:a16="http://schemas.microsoft.com/office/drawing/2014/main" id="{B73F94CA-6729-43EF-A886-91DBAB27208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E3CE5A3-4671-4217-AFC9-A0634B17D19D}"/>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377151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appliance, kitchen appliance&#10;&#10;Description automatically generated">
            <a:extLst>
              <a:ext uri="{FF2B5EF4-FFF2-40B4-BE49-F238E27FC236}">
                <a16:creationId xmlns:a16="http://schemas.microsoft.com/office/drawing/2014/main" id="{509DE1F7-0A09-4A88-B224-7E37D2FD2B88}"/>
              </a:ext>
            </a:extLst>
          </p:cNvPr>
          <p:cNvPicPr>
            <a:picLocks noChangeAspect="1"/>
          </p:cNvPicPr>
          <p:nvPr/>
        </p:nvPicPr>
        <p:blipFill>
          <a:blip r:embed="rId2">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5839526" y="2209800"/>
            <a:ext cx="2695573" cy="4194212"/>
          </a:xfrm>
          <a:prstGeom prst="rect">
            <a:avLst/>
          </a:prstGeom>
        </p:spPr>
      </p:pic>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a:t>
            </a:r>
          </a:p>
          <a:p>
            <a:pPr eaLnBrk="1" hangingPunct="1">
              <a:lnSpc>
                <a:spcPct val="80000"/>
              </a:lnSpc>
            </a:pPr>
            <a:r>
              <a:rPr lang="en-US" altLang="en-US" sz="2000" b="1" dirty="0">
                <a:cs typeface="Arial" charset="0"/>
              </a:rPr>
              <a:t>Multi-position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08901" y="2463324"/>
            <a:ext cx="4262696" cy="1569660"/>
          </a:xfrm>
          <a:prstGeom prst="rect">
            <a:avLst/>
          </a:prstGeom>
          <a:noFill/>
        </p:spPr>
        <p:txBody>
          <a:bodyPr wrap="square" rtlCol="0">
            <a:spAutoFit/>
          </a:bodyPr>
          <a:lstStyle/>
          <a:p>
            <a:pPr algn="l"/>
            <a:r>
              <a:rPr lang="en-US" sz="1600" dirty="0">
                <a:solidFill>
                  <a:schemeClr val="tx1"/>
                </a:solidFill>
              </a:rPr>
              <a:t>Power-up and apply load to electric watt-hour meters for functional and accuracy testing. These types of boards can also assist with AMI Meter Certification process and AMI meter qualification and communication testing.</a:t>
            </a:r>
          </a:p>
          <a:p>
            <a:pPr algn="l"/>
            <a:endParaRPr lang="en-US" sz="1600" dirty="0">
              <a:solidFill>
                <a:schemeClr val="tx1"/>
              </a:solidFill>
            </a:endParaRPr>
          </a:p>
        </p:txBody>
      </p:sp>
      <p:sp>
        <p:nvSpPr>
          <p:cNvPr id="7" name="Title 1">
            <a:extLst>
              <a:ext uri="{FF2B5EF4-FFF2-40B4-BE49-F238E27FC236}">
                <a16:creationId xmlns:a16="http://schemas.microsoft.com/office/drawing/2014/main" id="{06521572-083E-4D62-B55A-6AFFC0F6F6FD}"/>
              </a:ext>
            </a:extLst>
          </p:cNvPr>
          <p:cNvSpPr txBox="1">
            <a:spLocks/>
          </p:cNvSpPr>
          <p:nvPr/>
        </p:nvSpPr>
        <p:spPr>
          <a:xfrm>
            <a:off x="1295401" y="255973"/>
            <a:ext cx="74676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Typical Test Setups for Shop and Field</a:t>
            </a:r>
          </a:p>
        </p:txBody>
      </p:sp>
      <p:sp>
        <p:nvSpPr>
          <p:cNvPr id="2" name="Footer Placeholder 1">
            <a:extLst>
              <a:ext uri="{FF2B5EF4-FFF2-40B4-BE49-F238E27FC236}">
                <a16:creationId xmlns:a16="http://schemas.microsoft.com/office/drawing/2014/main" id="{F69BA3D8-49F3-466E-88A5-FDB0DF1068D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14DCE2D-EE5E-4F2A-A368-0BC345F3741E}"/>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extLst>
      <p:ext uri="{BB962C8B-B14F-4D97-AF65-F5344CB8AC3E}">
        <p14:creationId xmlns:p14="http://schemas.microsoft.com/office/powerpoint/2010/main" val="240123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63402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Series Parallel Boards</a:t>
            </a:r>
          </a:p>
          <a:p>
            <a:pPr eaLnBrk="1" hangingPunct="1">
              <a:lnSpc>
                <a:spcPct val="80000"/>
              </a:lnSpc>
            </a:pPr>
            <a:r>
              <a:rPr lang="en-US" altLang="en-US" sz="2000" b="1" dirty="0">
                <a:cs typeface="Arial" charset="0"/>
              </a:rPr>
              <a:t>Single Position</a:t>
            </a:r>
          </a:p>
        </p:txBody>
      </p:sp>
      <p:sp>
        <p:nvSpPr>
          <p:cNvPr id="11" name="TextBox 10">
            <a:extLst>
              <a:ext uri="{FF2B5EF4-FFF2-40B4-BE49-F238E27FC236}">
                <a16:creationId xmlns:a16="http://schemas.microsoft.com/office/drawing/2014/main" id="{D959651D-32D6-4086-98EC-84C300896074}"/>
              </a:ext>
            </a:extLst>
          </p:cNvPr>
          <p:cNvSpPr txBox="1"/>
          <p:nvPr/>
        </p:nvSpPr>
        <p:spPr>
          <a:xfrm>
            <a:off x="624281" y="2617336"/>
            <a:ext cx="4262696" cy="2800767"/>
          </a:xfrm>
          <a:prstGeom prst="rect">
            <a:avLst/>
          </a:prstGeom>
          <a:noFill/>
        </p:spPr>
        <p:txBody>
          <a:bodyPr wrap="square" rtlCol="0">
            <a:spAutoFit/>
          </a:bodyPr>
          <a:lstStyle/>
          <a:p>
            <a:pPr algn="l"/>
            <a:r>
              <a:rPr lang="en-US" sz="1600" dirty="0">
                <a:solidFill>
                  <a:schemeClr val="tx1"/>
                </a:solidFill>
              </a:rPr>
              <a:t>These types of boards are the same as the multi position boards and off the same functionality.  They are transportable and can be moved between locations or located in meter testing vans.  </a:t>
            </a:r>
          </a:p>
          <a:p>
            <a:pPr algn="l"/>
            <a:endParaRPr lang="en-US" sz="1600" dirty="0">
              <a:solidFill>
                <a:schemeClr val="tx1"/>
              </a:solidFill>
            </a:endParaRPr>
          </a:p>
          <a:p>
            <a:pPr algn="l"/>
            <a:r>
              <a:rPr lang="en-US" sz="1600" dirty="0">
                <a:solidFill>
                  <a:schemeClr val="tx1"/>
                </a:solidFill>
              </a:rPr>
              <a:t>These types of boards are ANSI compliant and </a:t>
            </a:r>
            <a:r>
              <a:rPr lang="en-US" sz="1600" dirty="0"/>
              <a:t>newer versions have </a:t>
            </a:r>
            <a:r>
              <a:rPr lang="en-US" sz="1600" dirty="0">
                <a:solidFill>
                  <a:schemeClr val="tx1"/>
                </a:solidFill>
              </a:rPr>
              <a:t>waveform generator, providing all </a:t>
            </a:r>
            <a:r>
              <a:rPr lang="en-US" sz="1600" dirty="0"/>
              <a:t>of the </a:t>
            </a:r>
            <a:r>
              <a:rPr lang="en-US" sz="1600" dirty="0">
                <a:solidFill>
                  <a:schemeClr val="tx1"/>
                </a:solidFill>
              </a:rPr>
              <a:t>waveforms called out by ANSI C12.  These boards typically have a single voltage and three isolated current sources.</a:t>
            </a:r>
          </a:p>
        </p:txBody>
      </p:sp>
      <p:pic>
        <p:nvPicPr>
          <p:cNvPr id="6" name="Picture 5" descr="Calendar&#10;&#10;Description automatically generated with low confidence">
            <a:extLst>
              <a:ext uri="{FF2B5EF4-FFF2-40B4-BE49-F238E27FC236}">
                <a16:creationId xmlns:a16="http://schemas.microsoft.com/office/drawing/2014/main" id="{A72D0E34-AD86-417F-87D2-1E122541D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142" y="2262722"/>
            <a:ext cx="3085159" cy="3833277"/>
          </a:xfrm>
          <a:prstGeom prst="rect">
            <a:avLst/>
          </a:prstGeom>
        </p:spPr>
      </p:pic>
      <p:sp>
        <p:nvSpPr>
          <p:cNvPr id="7" name="Title 1">
            <a:extLst>
              <a:ext uri="{FF2B5EF4-FFF2-40B4-BE49-F238E27FC236}">
                <a16:creationId xmlns:a16="http://schemas.microsoft.com/office/drawing/2014/main" id="{3CA33F4D-A7C7-4B32-B07A-6047067D8F40}"/>
              </a:ext>
            </a:extLst>
          </p:cNvPr>
          <p:cNvSpPr txBox="1">
            <a:spLocks/>
          </p:cNvSpPr>
          <p:nvPr/>
        </p:nvSpPr>
        <p:spPr>
          <a:xfrm>
            <a:off x="1371600" y="228600"/>
            <a:ext cx="73914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Typical Test Setups for Shop and Field</a:t>
            </a:r>
          </a:p>
        </p:txBody>
      </p:sp>
      <p:sp>
        <p:nvSpPr>
          <p:cNvPr id="2" name="Footer Placeholder 1">
            <a:extLst>
              <a:ext uri="{FF2B5EF4-FFF2-40B4-BE49-F238E27FC236}">
                <a16:creationId xmlns:a16="http://schemas.microsoft.com/office/drawing/2014/main" id="{2BA9C746-C535-4FBE-A7AF-9BFC8A174DC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C53C01F-F329-449E-ACB6-02C5BF03A12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137437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381000" y="932576"/>
            <a:ext cx="6553200" cy="564462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Once upon a time……….</a:t>
            </a:r>
          </a:p>
          <a:p>
            <a:pPr algn="l" eaLnBrk="1" hangingPunct="1">
              <a:lnSpc>
                <a:spcPct val="80000"/>
              </a:lnSpc>
            </a:pPr>
            <a:r>
              <a:rPr lang="en-US" altLang="en-US" dirty="0">
                <a:cs typeface="Arial" charset="0"/>
              </a:rPr>
              <a:t>…….meter testing was only about accuracy.  AMI has changed that completely.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We have always tested the functionality of the meter, but when all the meter did was measure energy, this meant all we were interested in was an accuracy test.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Today’s AMI meters typically </a:t>
            </a:r>
          </a:p>
          <a:p>
            <a:pPr marL="342900" indent="-342900" algn="l" eaLnBrk="1" hangingPunct="1">
              <a:lnSpc>
                <a:spcPct val="80000"/>
              </a:lnSpc>
              <a:buFont typeface="Arial" panose="020B0604020202020204" pitchFamily="34" charset="0"/>
              <a:buChar char="•"/>
            </a:pPr>
            <a:r>
              <a:rPr lang="en-US" altLang="en-US" dirty="0">
                <a:cs typeface="Arial" charset="0"/>
              </a:rPr>
              <a:t>Have a disconnect device under the cover</a:t>
            </a:r>
          </a:p>
          <a:p>
            <a:pPr marL="342900" indent="-342900" algn="l" eaLnBrk="1" hangingPunct="1">
              <a:lnSpc>
                <a:spcPct val="80000"/>
              </a:lnSpc>
              <a:buFont typeface="Arial" panose="020B0604020202020204" pitchFamily="34" charset="0"/>
              <a:buChar char="•"/>
            </a:pPr>
            <a:r>
              <a:rPr lang="en-US" altLang="en-US" dirty="0">
                <a:cs typeface="Arial" charset="0"/>
              </a:rPr>
              <a:t>provide a variety of distribution related information including direct voltage and current measurements that can be provided back to the head end</a:t>
            </a:r>
          </a:p>
          <a:p>
            <a:pPr marL="342900" indent="-342900" algn="l" eaLnBrk="1" hangingPunct="1">
              <a:lnSpc>
                <a:spcPct val="80000"/>
              </a:lnSpc>
              <a:buFont typeface="Arial" panose="020B0604020202020204" pitchFamily="34" charset="0"/>
              <a:buChar char="•"/>
            </a:pPr>
            <a:r>
              <a:rPr lang="en-US" altLang="en-US" dirty="0">
                <a:cs typeface="Arial" charset="0"/>
              </a:rPr>
              <a:t>Have two way communication to meter and the meters can be upgraded over the air.  </a:t>
            </a:r>
          </a:p>
          <a:p>
            <a:pPr marL="342900" indent="-342900" algn="l" eaLnBrk="1" hangingPunct="1">
              <a:lnSpc>
                <a:spcPct val="80000"/>
              </a:lnSpc>
              <a:buFont typeface="Arial" panose="020B0604020202020204" pitchFamily="34" charset="0"/>
              <a:buChar char="•"/>
            </a:pPr>
            <a:r>
              <a:rPr lang="en-US" altLang="en-US" dirty="0">
                <a:cs typeface="Arial" charset="0"/>
              </a:rPr>
              <a:t>Have a variety of alerts and alarms.  The meter can have </a:t>
            </a:r>
          </a:p>
          <a:p>
            <a:pPr marL="1085850" lvl="1" indent="-342900" eaLnBrk="1" hangingPunct="1">
              <a:lnSpc>
                <a:spcPct val="80000"/>
              </a:lnSpc>
              <a:buFont typeface="Arial" panose="020B0604020202020204" pitchFamily="34" charset="0"/>
              <a:buChar char="•"/>
            </a:pPr>
            <a:r>
              <a:rPr lang="en-US" altLang="en-US" dirty="0">
                <a:cs typeface="Arial" charset="0"/>
              </a:rPr>
              <a:t>temperature alerts</a:t>
            </a:r>
          </a:p>
          <a:p>
            <a:pPr marL="1085850" lvl="1" indent="-342900" eaLnBrk="1" hangingPunct="1">
              <a:lnSpc>
                <a:spcPct val="80000"/>
              </a:lnSpc>
              <a:buFont typeface="Arial" panose="020B0604020202020204" pitchFamily="34" charset="0"/>
              <a:buChar char="•"/>
            </a:pPr>
            <a:r>
              <a:rPr lang="en-US" altLang="en-US" dirty="0">
                <a:cs typeface="Arial" charset="0"/>
              </a:rPr>
              <a:t>tamper alerts</a:t>
            </a:r>
          </a:p>
          <a:p>
            <a:pPr marL="1085850" lvl="1" indent="-342900" eaLnBrk="1" hangingPunct="1">
              <a:lnSpc>
                <a:spcPct val="80000"/>
              </a:lnSpc>
              <a:buFont typeface="Arial" panose="020B0604020202020204" pitchFamily="34" charset="0"/>
              <a:buChar char="•"/>
            </a:pPr>
            <a:r>
              <a:rPr lang="en-US" altLang="en-US" dirty="0">
                <a:cs typeface="Arial" charset="0"/>
              </a:rPr>
              <a:t>micro arc detection (hot socket) alerts </a:t>
            </a:r>
          </a:p>
          <a:p>
            <a:pPr marL="1085850" lvl="1" indent="-342900" eaLnBrk="1" hangingPunct="1">
              <a:lnSpc>
                <a:spcPct val="80000"/>
              </a:lnSpc>
              <a:buFont typeface="Arial" panose="020B0604020202020204" pitchFamily="34" charset="0"/>
              <a:buChar char="•"/>
            </a:pPr>
            <a:r>
              <a:rPr lang="en-US" altLang="en-US" dirty="0">
                <a:cs typeface="Arial" charset="0"/>
              </a:rPr>
              <a:t>last gasp alerts among other alarms.</a:t>
            </a:r>
          </a:p>
          <a:p>
            <a:pPr marL="342900" indent="-342900" eaLnBrk="1" hangingPunct="1">
              <a:lnSpc>
                <a:spcPct val="80000"/>
              </a:lnSpc>
              <a:buFont typeface="Arial" panose="020B0604020202020204" pitchFamily="34" charset="0"/>
              <a:buChar char="•"/>
            </a:pPr>
            <a:r>
              <a:rPr lang="en-US" altLang="en-US" dirty="0">
                <a:cs typeface="Arial" charset="0"/>
              </a:rPr>
              <a:t>Wave forms can be recorded, and a host of distribution specific data collected and transmitted.  </a:t>
            </a:r>
          </a:p>
          <a:p>
            <a:pPr marL="342900" indent="-342900" eaLnBrk="1" hangingPunct="1">
              <a:lnSpc>
                <a:spcPct val="80000"/>
              </a:lnSpc>
              <a:buFont typeface="Arial" panose="020B0604020202020204" pitchFamily="34" charset="0"/>
              <a:buChar char="•"/>
            </a:pPr>
            <a:endParaRPr lang="en-US" altLang="en-US" dirty="0">
              <a:cs typeface="Arial" charset="0"/>
            </a:endParaRPr>
          </a:p>
          <a:p>
            <a:pPr eaLnBrk="1" hangingPunct="1">
              <a:lnSpc>
                <a:spcPct val="80000"/>
              </a:lnSpc>
            </a:pPr>
            <a:r>
              <a:rPr lang="en-US" altLang="en-US" dirty="0">
                <a:cs typeface="Arial" charset="0"/>
              </a:rPr>
              <a:t>All this functionality is now becoming part of “meter testing”.  </a:t>
            </a:r>
          </a:p>
          <a:p>
            <a:pPr algn="l" eaLnBrk="1" hangingPunct="1">
              <a:lnSpc>
                <a:spcPct val="80000"/>
              </a:lnSpc>
            </a:pPr>
            <a:endParaRPr lang="en-US" altLang="en-US" sz="1900" dirty="0">
              <a:cs typeface="Arial" charset="0"/>
            </a:endParaRPr>
          </a:p>
        </p:txBody>
      </p:sp>
      <p:pic>
        <p:nvPicPr>
          <p:cNvPr id="3" name="Picture 2" descr="A picture containing indoor&#10;&#10;Description automatically generated">
            <a:extLst>
              <a:ext uri="{FF2B5EF4-FFF2-40B4-BE49-F238E27FC236}">
                <a16:creationId xmlns:a16="http://schemas.microsoft.com/office/drawing/2014/main" id="{43EF8F5C-500B-4D37-B789-BEE0975761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543" y="2130810"/>
            <a:ext cx="2017365" cy="3285423"/>
          </a:xfrm>
          <a:prstGeom prst="rect">
            <a:avLst/>
          </a:prstGeom>
        </p:spPr>
      </p:pic>
      <p:sp>
        <p:nvSpPr>
          <p:cNvPr id="8" name="Title 1">
            <a:extLst>
              <a:ext uri="{FF2B5EF4-FFF2-40B4-BE49-F238E27FC236}">
                <a16:creationId xmlns:a16="http://schemas.microsoft.com/office/drawing/2014/main" id="{53FB5F7B-5128-4EB3-A39D-1C31A757C002}"/>
              </a:ext>
            </a:extLst>
          </p:cNvPr>
          <p:cNvSpPr txBox="1">
            <a:spLocks/>
          </p:cNvSpPr>
          <p:nvPr/>
        </p:nvSpPr>
        <p:spPr>
          <a:xfrm>
            <a:off x="1371601" y="255973"/>
            <a:ext cx="73914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Is the Meter Test All About Accuracy?</a:t>
            </a:r>
          </a:p>
        </p:txBody>
      </p:sp>
      <p:sp>
        <p:nvSpPr>
          <p:cNvPr id="2" name="Footer Placeholder 1">
            <a:extLst>
              <a:ext uri="{FF2B5EF4-FFF2-40B4-BE49-F238E27FC236}">
                <a16:creationId xmlns:a16="http://schemas.microsoft.com/office/drawing/2014/main" id="{59C66257-B992-4911-B9E3-D4E60875113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F1EFC7F-6921-43DB-B28B-8303212C73DA}"/>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400158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547380"/>
            <a:ext cx="7924800" cy="3877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lnSpc>
                <a:spcPct val="80000"/>
              </a:lnSpc>
            </a:pPr>
            <a:r>
              <a:rPr lang="en-US" altLang="en-US" sz="2400" b="1" dirty="0">
                <a:cs typeface="Arial" charset="0"/>
              </a:rPr>
              <a:t>Field Test Kits</a:t>
            </a:r>
            <a:endParaRPr lang="en-US" altLang="en-US" sz="2000" b="1" dirty="0">
              <a:cs typeface="Arial" charset="0"/>
            </a:endParaRPr>
          </a:p>
        </p:txBody>
      </p:sp>
      <p:sp>
        <p:nvSpPr>
          <p:cNvPr id="11" name="TextBox 10">
            <a:extLst>
              <a:ext uri="{FF2B5EF4-FFF2-40B4-BE49-F238E27FC236}">
                <a16:creationId xmlns:a16="http://schemas.microsoft.com/office/drawing/2014/main" id="{D959651D-32D6-4086-98EC-84C300896074}"/>
              </a:ext>
            </a:extLst>
          </p:cNvPr>
          <p:cNvSpPr txBox="1"/>
          <p:nvPr/>
        </p:nvSpPr>
        <p:spPr>
          <a:xfrm>
            <a:off x="204424" y="1935178"/>
            <a:ext cx="5791200" cy="2631490"/>
          </a:xfrm>
          <a:prstGeom prst="rect">
            <a:avLst/>
          </a:prstGeom>
          <a:noFill/>
        </p:spPr>
        <p:txBody>
          <a:bodyPr wrap="square" rtlCol="0">
            <a:spAutoFit/>
          </a:bodyPr>
          <a:lstStyle/>
          <a:p>
            <a:pPr algn="l"/>
            <a:r>
              <a:rPr lang="en-US" sz="1500" dirty="0">
                <a:solidFill>
                  <a:schemeClr val="tx1"/>
                </a:solidFill>
              </a:rPr>
              <a:t>As a utility, most revenue comes from large customers who have transformer-rated services.  At transformer rated sites the opportunity for something to go wrong is much greater than at a self-contained site.  Studies have shown that at transformer-rated sites, most issues are related to wiring, CTs, PTs and other issues.  If you want to be sure that the customer is billed correctly and you are not losing revenue, you must test the whole site, not just the meter.</a:t>
            </a:r>
          </a:p>
          <a:p>
            <a:pPr marL="285750" indent="-285750" algn="l">
              <a:buFont typeface="Arial" panose="020B0604020202020204" pitchFamily="34" charset="0"/>
              <a:buChar char="•"/>
            </a:pPr>
            <a:r>
              <a:rPr lang="en-US" sz="1500" dirty="0">
                <a:solidFill>
                  <a:schemeClr val="tx1"/>
                </a:solidFill>
              </a:rPr>
              <a:t>Complete Site Verification</a:t>
            </a:r>
          </a:p>
          <a:p>
            <a:pPr marL="285750" indent="-285750" algn="l">
              <a:buFont typeface="Arial" panose="020B0604020202020204" pitchFamily="34" charset="0"/>
              <a:buChar char="•"/>
            </a:pPr>
            <a:r>
              <a:rPr lang="en-US" sz="1500" dirty="0">
                <a:solidFill>
                  <a:schemeClr val="tx1"/>
                </a:solidFill>
              </a:rPr>
              <a:t>CT Testing (ratio with Burden, burden, admittance)</a:t>
            </a:r>
          </a:p>
          <a:p>
            <a:pPr marL="285750" indent="-285750" algn="l">
              <a:buFont typeface="Arial" panose="020B0604020202020204" pitchFamily="34" charset="0"/>
              <a:buChar char="•"/>
            </a:pPr>
            <a:r>
              <a:rPr lang="en-US" sz="1500" dirty="0">
                <a:solidFill>
                  <a:schemeClr val="tx1"/>
                </a:solidFill>
              </a:rPr>
              <a:t>Meter Testing</a:t>
            </a:r>
          </a:p>
          <a:p>
            <a:pPr marL="285750" indent="-285750" algn="l">
              <a:buFont typeface="Arial" panose="020B0604020202020204" pitchFamily="34" charset="0"/>
              <a:buChar char="•"/>
            </a:pPr>
            <a:r>
              <a:rPr lang="en-US" sz="1500" dirty="0">
                <a:solidFill>
                  <a:schemeClr val="tx1"/>
                </a:solidFill>
              </a:rPr>
              <a:t>Accuracy, Demand, Timed Register, Timed Run, Energy Delivery</a:t>
            </a:r>
          </a:p>
        </p:txBody>
      </p:sp>
      <p:pic>
        <p:nvPicPr>
          <p:cNvPr id="9" name="Picture 8">
            <a:extLst>
              <a:ext uri="{FF2B5EF4-FFF2-40B4-BE49-F238E27FC236}">
                <a16:creationId xmlns:a16="http://schemas.microsoft.com/office/drawing/2014/main" id="{8B0F6DD1-87E2-42AE-82F8-0CCE305CA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0766" y="1991690"/>
            <a:ext cx="3108493" cy="3892374"/>
          </a:xfrm>
          <a:prstGeom prst="rect">
            <a:avLst/>
          </a:prstGeom>
        </p:spPr>
      </p:pic>
      <p:sp>
        <p:nvSpPr>
          <p:cNvPr id="7" name="Title 1">
            <a:extLst>
              <a:ext uri="{FF2B5EF4-FFF2-40B4-BE49-F238E27FC236}">
                <a16:creationId xmlns:a16="http://schemas.microsoft.com/office/drawing/2014/main" id="{2EB0AAE0-2954-4350-80D1-FB436F0DAC08}"/>
              </a:ext>
            </a:extLst>
          </p:cNvPr>
          <p:cNvSpPr txBox="1">
            <a:spLocks/>
          </p:cNvSpPr>
          <p:nvPr/>
        </p:nvSpPr>
        <p:spPr>
          <a:xfrm>
            <a:off x="1481798" y="229185"/>
            <a:ext cx="7315200" cy="810827"/>
          </a:xfrm>
          <a:prstGeom prst="rect">
            <a:avLst/>
          </a:prstGeom>
        </p:spPr>
        <p:txBody>
          <a:bodyPr>
            <a:noAutofit/>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Typical Test Setups for Shop and Field</a:t>
            </a:r>
          </a:p>
        </p:txBody>
      </p:sp>
      <p:sp>
        <p:nvSpPr>
          <p:cNvPr id="2" name="Footer Placeholder 1">
            <a:extLst>
              <a:ext uri="{FF2B5EF4-FFF2-40B4-BE49-F238E27FC236}">
                <a16:creationId xmlns:a16="http://schemas.microsoft.com/office/drawing/2014/main" id="{3F8A1398-0D24-4211-A998-BC0FBF6EE0D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4BC4B1D-69DD-4819-A75F-13D6BC671DBB}"/>
              </a:ext>
            </a:extLst>
          </p:cNvPr>
          <p:cNvSpPr>
            <a:spLocks noGrp="1"/>
          </p:cNvSpPr>
          <p:nvPr>
            <p:ph type="sldNum" sz="quarter" idx="4"/>
          </p:nvPr>
        </p:nvSpPr>
        <p:spPr/>
        <p:txBody>
          <a:bodyPr/>
          <a:lstStyle/>
          <a:p>
            <a:fld id="{4BEAC4C4-F0A7-4B61-A827-E4198D078267}" type="slidenum">
              <a:rPr lang="en-US" smtClean="0"/>
              <a:t>19</a:t>
            </a:fld>
            <a:endParaRPr lang="en-US" dirty="0"/>
          </a:p>
        </p:txBody>
      </p:sp>
    </p:spTree>
    <p:extLst>
      <p:ext uri="{BB962C8B-B14F-4D97-AF65-F5344CB8AC3E}">
        <p14:creationId xmlns:p14="http://schemas.microsoft.com/office/powerpoint/2010/main" val="7810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6257"/>
            <a:ext cx="7453720"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1"/>
                </a:solidFill>
                <a:latin typeface="+mj-lt"/>
              </a:rPr>
              <a:t>Questions to Answer</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E187769D-ADBC-4F06-AE9E-65DEB1CF57E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55272A5-023C-9A12-4EFD-CD24FE8F11D9}"/>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497135" y="1600200"/>
            <a:ext cx="4189665" cy="4801314"/>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For transformer rated services the site inspection and verification is far more important than just the meter test.  The meter test is only one component of this work and is often the least important of all the steps on the check list.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We are interested in single phase meter testing in this presentation but even at self-contained residential services performing a visual inspection of the site often determines what the issue or issues may be with the site that have nothing to do with the accuracy of the meter.  </a:t>
            </a:r>
          </a:p>
          <a:p>
            <a:pPr algn="l" eaLnBrk="1" hangingPunct="1">
              <a:lnSpc>
                <a:spcPct val="80000"/>
              </a:lnSpc>
            </a:pPr>
            <a:endParaRPr lang="en-US" altLang="en-US" sz="2000" dirty="0">
              <a:cs typeface="Arial" charset="0"/>
            </a:endParaRPr>
          </a:p>
        </p:txBody>
      </p:sp>
      <p:pic>
        <p:nvPicPr>
          <p:cNvPr id="7" name="Picture 6" descr="A computer on a table&#10;&#10;Description automatically generated with medium confidence">
            <a:extLst>
              <a:ext uri="{FF2B5EF4-FFF2-40B4-BE49-F238E27FC236}">
                <a16:creationId xmlns:a16="http://schemas.microsoft.com/office/drawing/2014/main" id="{8356158C-7B5A-4942-8E2B-85AF0F000A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36" y="1550399"/>
            <a:ext cx="3503864" cy="4671819"/>
          </a:xfrm>
          <a:prstGeom prst="rect">
            <a:avLst/>
          </a:prstGeom>
        </p:spPr>
      </p:pic>
      <p:sp>
        <p:nvSpPr>
          <p:cNvPr id="2" name="Title 1">
            <a:extLst>
              <a:ext uri="{FF2B5EF4-FFF2-40B4-BE49-F238E27FC236}">
                <a16:creationId xmlns:a16="http://schemas.microsoft.com/office/drawing/2014/main" id="{B7797CC8-0AFB-4410-B841-60FDC4117828}"/>
              </a:ext>
            </a:extLst>
          </p:cNvPr>
          <p:cNvSpPr>
            <a:spLocks noGrp="1"/>
          </p:cNvSpPr>
          <p:nvPr>
            <p:ph type="title"/>
          </p:nvPr>
        </p:nvSpPr>
        <p:spPr>
          <a:xfrm>
            <a:off x="1371600" y="103573"/>
            <a:ext cx="7339399" cy="810827"/>
          </a:xfrm>
        </p:spPr>
        <p:txBody>
          <a:bodyPr>
            <a:normAutofit/>
          </a:bodyPr>
          <a:lstStyle/>
          <a:p>
            <a:r>
              <a:rPr lang="en-US" dirty="0"/>
              <a:t>Site Inspection Vs. Meter Testing</a:t>
            </a:r>
          </a:p>
        </p:txBody>
      </p:sp>
      <p:sp>
        <p:nvSpPr>
          <p:cNvPr id="3" name="Footer Placeholder 2">
            <a:extLst>
              <a:ext uri="{FF2B5EF4-FFF2-40B4-BE49-F238E27FC236}">
                <a16:creationId xmlns:a16="http://schemas.microsoft.com/office/drawing/2014/main" id="{99D698F6-F8DA-46D3-BAA9-0116766F5A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E9369DB-422E-4B68-9ACA-68887085B45A}"/>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228481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5364" name="Text Box 4"/>
          <p:cNvSpPr txBox="1">
            <a:spLocks noChangeArrowheads="1"/>
          </p:cNvSpPr>
          <p:nvPr/>
        </p:nvSpPr>
        <p:spPr bwMode="auto">
          <a:xfrm>
            <a:off x="467832" y="1600200"/>
            <a:ext cx="8218967" cy="18774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200" b="1" i="1" dirty="0">
                <a:solidFill>
                  <a:schemeClr val="accent1"/>
                </a:solidFill>
                <a:cs typeface="Arial" charset="0"/>
              </a:rPr>
              <a:t>Test an installation and system and not just a meter!</a:t>
            </a:r>
            <a:r>
              <a:rPr lang="en-US" altLang="en-US" sz="2200" dirty="0">
                <a:solidFill>
                  <a:schemeClr val="accent1"/>
                </a:solidFill>
                <a:cs typeface="Arial" charset="0"/>
              </a:rPr>
              <a:t> </a:t>
            </a:r>
          </a:p>
          <a:p>
            <a:pPr algn="l" eaLnBrk="1" hangingPunct="1"/>
            <a:r>
              <a:rPr lang="en-US" altLang="en-US" sz="2200" dirty="0">
                <a:cs typeface="Arial" charset="0"/>
              </a:rPr>
              <a:t>Test programs may need to involve testing and checking the meter performance as well as checking and testing the installation. This more extensive test check list needs to be done especially for the higher revenue C&amp;I customers.</a:t>
            </a:r>
            <a:r>
              <a:rPr lang="en-US" altLang="en-US" sz="2800" dirty="0">
                <a:cs typeface="Arial" charset="0"/>
              </a:rPr>
              <a:t>  </a:t>
            </a:r>
            <a:endParaRPr lang="en-US" altLang="en-US" sz="2400" dirty="0">
              <a:cs typeface="Arial" charset="0"/>
            </a:endParaRPr>
          </a:p>
        </p:txBody>
      </p:sp>
      <p:pic>
        <p:nvPicPr>
          <p:cNvPr id="15365" name="Picture 6" descr="TESCO-equipment-prewired-mete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33" y="3886200"/>
            <a:ext cx="2743200" cy="23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factory_001"/>
          <p:cNvPicPr>
            <a:picLocks noChangeAspect="1" noChangeArrowheads="1"/>
          </p:cNvPicPr>
          <p:nvPr/>
        </p:nvPicPr>
        <p:blipFill>
          <a:blip r:embed="rId3">
            <a:extLst>
              <a:ext uri="{28A0092B-C50C-407E-A947-70E740481C1C}">
                <a14:useLocalDpi xmlns:a14="http://schemas.microsoft.com/office/drawing/2010/main" val="0"/>
              </a:ext>
            </a:extLst>
          </a:blip>
          <a:srcRect b="33940"/>
          <a:stretch>
            <a:fillRect/>
          </a:stretch>
        </p:blipFill>
        <p:spPr bwMode="auto">
          <a:xfrm>
            <a:off x="1144592" y="3733800"/>
            <a:ext cx="320040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1">
            <a:extLst>
              <a:ext uri="{FF2B5EF4-FFF2-40B4-BE49-F238E27FC236}">
                <a16:creationId xmlns:a16="http://schemas.microsoft.com/office/drawing/2014/main" id="{4DEB2ED5-1569-4D10-A00E-0877C3378EE5}"/>
              </a:ext>
            </a:extLst>
          </p:cNvPr>
          <p:cNvSpPr txBox="1">
            <a:spLocks/>
          </p:cNvSpPr>
          <p:nvPr/>
        </p:nvSpPr>
        <p:spPr>
          <a:xfrm>
            <a:off x="1371600" y="228600"/>
            <a:ext cx="7339399" cy="810827"/>
          </a:xfrm>
          <a:prstGeom prst="rect">
            <a:avLst/>
          </a:prstGeom>
        </p:spPr>
        <p:txBody>
          <a:bodyPr>
            <a:normAutofit fontScale="97500"/>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nl-NL" sz="3600" dirty="0">
                <a:solidFill>
                  <a:schemeClr val="accent1"/>
                </a:solidFill>
              </a:rPr>
              <a:t>Testing a Meter Vs. Testing a Site</a:t>
            </a:r>
          </a:p>
        </p:txBody>
      </p:sp>
      <p:sp>
        <p:nvSpPr>
          <p:cNvPr id="2" name="Footer Placeholder 1">
            <a:extLst>
              <a:ext uri="{FF2B5EF4-FFF2-40B4-BE49-F238E27FC236}">
                <a16:creationId xmlns:a16="http://schemas.microsoft.com/office/drawing/2014/main" id="{59308F21-A3CB-4FBF-BF65-E1646665F54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222F60F-4314-4468-81C9-4EA38A53F2AE}"/>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extLst>
      <p:ext uri="{BB962C8B-B14F-4D97-AF65-F5344CB8AC3E}">
        <p14:creationId xmlns:p14="http://schemas.microsoft.com/office/powerpoint/2010/main" val="980267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447800"/>
            <a:ext cx="8229600" cy="369331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Customers always have the right to request a meter test.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utilities and some jurisdictions allow for testing at the customer site, others require a test in a laboratory environment.</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Some allow the customer to witness the test and others require the utility commission to witness the test.  </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Utilities must show that the meter tests well and must demonstrate that they have a test program in place to ensure the meters in service are performing well.</a:t>
            </a:r>
          </a:p>
          <a:p>
            <a:pPr algn="l" eaLnBrk="1" hangingPunct="1">
              <a:lnSpc>
                <a:spcPct val="80000"/>
              </a:lnSpc>
            </a:pPr>
            <a:endParaRPr lang="en-US" altLang="en-US" sz="2000" dirty="0">
              <a:latin typeface="Times New Roman" pitchFamily="18" charset="0"/>
            </a:endParaRPr>
          </a:p>
        </p:txBody>
      </p:sp>
      <p:pic>
        <p:nvPicPr>
          <p:cNvPr id="1026" name="Picture 2" descr="5 Questions to Ask Your Customers | Qminder">
            <a:extLst>
              <a:ext uri="{FF2B5EF4-FFF2-40B4-BE49-F238E27FC236}">
                <a16:creationId xmlns:a16="http://schemas.microsoft.com/office/drawing/2014/main" id="{4D92F10C-0C39-4A8D-A0E4-1C883EB0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638" y="4953000"/>
            <a:ext cx="3260724" cy="16303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74354E-B605-4518-AA0A-6285BB31EA98}"/>
              </a:ext>
            </a:extLst>
          </p:cNvPr>
          <p:cNvSpPr>
            <a:spLocks noGrp="1"/>
          </p:cNvSpPr>
          <p:nvPr>
            <p:ph type="title"/>
          </p:nvPr>
        </p:nvSpPr>
        <p:spPr>
          <a:xfrm>
            <a:off x="1371600" y="103573"/>
            <a:ext cx="7339399" cy="810827"/>
          </a:xfrm>
        </p:spPr>
        <p:txBody>
          <a:bodyPr/>
          <a:lstStyle/>
          <a:p>
            <a:r>
              <a:rPr lang="en-US" dirty="0"/>
              <a:t>Compliant Testing</a:t>
            </a:r>
          </a:p>
        </p:txBody>
      </p:sp>
      <p:sp>
        <p:nvSpPr>
          <p:cNvPr id="3" name="Footer Placeholder 2">
            <a:extLst>
              <a:ext uri="{FF2B5EF4-FFF2-40B4-BE49-F238E27FC236}">
                <a16:creationId xmlns:a16="http://schemas.microsoft.com/office/drawing/2014/main" id="{B28F1076-5DC5-40DB-B675-7A1EACFB2D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A1338C7-A7FF-49A3-BBCC-719C47C517EF}"/>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D7B2-AD0E-4FCC-B386-8BAEC00A290A}"/>
              </a:ext>
            </a:extLst>
          </p:cNvPr>
          <p:cNvSpPr>
            <a:spLocks noGrp="1"/>
          </p:cNvSpPr>
          <p:nvPr>
            <p:ph type="title"/>
          </p:nvPr>
        </p:nvSpPr>
        <p:spPr>
          <a:xfrm>
            <a:off x="1371600" y="152400"/>
            <a:ext cx="7360507" cy="679832"/>
          </a:xfrm>
        </p:spPr>
        <p:txBody>
          <a:bodyPr>
            <a:normAutofit/>
          </a:bodyPr>
          <a:lstStyle/>
          <a:p>
            <a:r>
              <a:rPr lang="en-US" sz="3600" dirty="0">
                <a:solidFill>
                  <a:schemeClr val="accent1"/>
                </a:solidFill>
              </a:rPr>
              <a:t>General Meter Testing Requirements</a:t>
            </a:r>
          </a:p>
        </p:txBody>
      </p:sp>
      <p:sp>
        <p:nvSpPr>
          <p:cNvPr id="6147" name="Rectangle 3"/>
          <p:cNvSpPr>
            <a:spLocks noGrp="1" noChangeArrowheads="1"/>
          </p:cNvSpPr>
          <p:nvPr>
            <p:ph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en-US" sz="2200" dirty="0">
                <a:latin typeface="Arial" charset="0"/>
                <a:cs typeface="Arial" charset="0"/>
              </a:rPr>
              <a:t>New Meters</a:t>
            </a:r>
          </a:p>
          <a:p>
            <a:pPr lvl="1" eaLnBrk="1" hangingPunct="1"/>
            <a:r>
              <a:rPr lang="en-US" altLang="en-US" sz="2200" dirty="0">
                <a:latin typeface="Arial" charset="0"/>
                <a:cs typeface="Arial" charset="0"/>
              </a:rPr>
              <a:t>Manufacturers tests</a:t>
            </a:r>
          </a:p>
          <a:p>
            <a:pPr lvl="1" eaLnBrk="1" hangingPunct="1"/>
            <a:r>
              <a:rPr lang="en-US" altLang="en-US" sz="2200" dirty="0">
                <a:latin typeface="Arial" charset="0"/>
                <a:cs typeface="Arial" charset="0"/>
              </a:rPr>
              <a:t>In-house tests on new </a:t>
            </a:r>
            <a:br>
              <a:rPr lang="en-US" altLang="en-US" sz="2200" dirty="0">
                <a:latin typeface="Arial" charset="0"/>
                <a:cs typeface="Arial" charset="0"/>
              </a:rPr>
            </a:br>
            <a:r>
              <a:rPr lang="en-US" altLang="en-US" sz="2200" dirty="0">
                <a:latin typeface="Arial" charset="0"/>
                <a:cs typeface="Arial" charset="0"/>
              </a:rPr>
              <a:t>shipments</a:t>
            </a:r>
          </a:p>
          <a:p>
            <a:pPr eaLnBrk="1" hangingPunct="1">
              <a:buFont typeface="Arial" panose="020B0604020202020204" pitchFamily="34" charset="0"/>
              <a:buChar char="•"/>
            </a:pPr>
            <a:r>
              <a:rPr lang="en-US" altLang="en-US" sz="2200" dirty="0">
                <a:latin typeface="Arial" charset="0"/>
                <a:cs typeface="Arial" charset="0"/>
              </a:rPr>
              <a:t>Return to Service Testing </a:t>
            </a:r>
          </a:p>
          <a:p>
            <a:pPr eaLnBrk="1" hangingPunct="1">
              <a:buFont typeface="Arial" panose="020B0604020202020204" pitchFamily="34" charset="0"/>
              <a:buChar char="•"/>
            </a:pPr>
            <a:r>
              <a:rPr lang="en-US" altLang="en-US" sz="2200" dirty="0">
                <a:latin typeface="Arial" charset="0"/>
                <a:cs typeface="Arial" charset="0"/>
              </a:rPr>
              <a:t>In-Service Meters</a:t>
            </a:r>
          </a:p>
          <a:p>
            <a:pPr lvl="1" eaLnBrk="1" hangingPunct="1"/>
            <a:r>
              <a:rPr lang="en-US" altLang="en-US" sz="2200" dirty="0">
                <a:latin typeface="Arial" charset="0"/>
                <a:cs typeface="Arial" charset="0"/>
              </a:rPr>
              <a:t>Periodic Tests</a:t>
            </a:r>
          </a:p>
          <a:p>
            <a:pPr lvl="1" eaLnBrk="1" hangingPunct="1"/>
            <a:r>
              <a:rPr lang="en-US" altLang="en-US" sz="2200" dirty="0">
                <a:latin typeface="Arial" charset="0"/>
                <a:cs typeface="Arial" charset="0"/>
              </a:rPr>
              <a:t>Selective, random, or </a:t>
            </a:r>
            <a:br>
              <a:rPr lang="en-US" altLang="en-US" sz="2200" dirty="0">
                <a:latin typeface="Arial" charset="0"/>
                <a:cs typeface="Arial" charset="0"/>
              </a:rPr>
            </a:br>
            <a:r>
              <a:rPr lang="en-US" altLang="en-US" sz="2200" dirty="0">
                <a:latin typeface="Arial" charset="0"/>
                <a:cs typeface="Arial" charset="0"/>
              </a:rPr>
              <a:t>statistical testing</a:t>
            </a:r>
          </a:p>
          <a:p>
            <a:pPr eaLnBrk="1" hangingPunct="1">
              <a:buFont typeface="Arial" panose="020B0604020202020204" pitchFamily="34" charset="0"/>
              <a:buChar char="•"/>
            </a:pPr>
            <a:r>
              <a:rPr lang="en-US" altLang="en-US" sz="2200" dirty="0">
                <a:latin typeface="Arial" charset="0"/>
                <a:cs typeface="Arial" charset="0"/>
              </a:rPr>
              <a:t>Retirement tests </a:t>
            </a:r>
          </a:p>
          <a:p>
            <a:pPr eaLnBrk="1" hangingPunct="1">
              <a:buFont typeface="Arial" panose="020B0604020202020204" pitchFamily="34" charset="0"/>
              <a:buChar char="•"/>
            </a:pPr>
            <a:r>
              <a:rPr lang="en-US" altLang="en-US" sz="2200" dirty="0">
                <a:latin typeface="Arial" charset="0"/>
                <a:cs typeface="Arial" charset="0"/>
              </a:rPr>
              <a:t>Testing of related metering equipment</a:t>
            </a:r>
          </a:p>
        </p:txBody>
      </p:sp>
      <p:sp>
        <p:nvSpPr>
          <p:cNvPr id="4" name="Footer Placeholder 3">
            <a:extLst>
              <a:ext uri="{FF2B5EF4-FFF2-40B4-BE49-F238E27FC236}">
                <a16:creationId xmlns:a16="http://schemas.microsoft.com/office/drawing/2014/main" id="{B917C386-2645-4720-A14C-A1ADF9F1B451}"/>
              </a:ext>
            </a:extLst>
          </p:cNvPr>
          <p:cNvSpPr>
            <a:spLocks noGrp="1"/>
          </p:cNvSpPr>
          <p:nvPr>
            <p:ph type="ftr" sz="quarter" idx="3"/>
          </p:nvPr>
        </p:nvSpPr>
        <p:spPr/>
        <p:txBody>
          <a:bodyPr/>
          <a:lstStyle/>
          <a:p>
            <a:r>
              <a:rPr lang="en-US"/>
              <a:t>tescometering.com</a:t>
            </a:r>
            <a:endParaRPr lang="en-US" dirty="0"/>
          </a:p>
        </p:txBody>
      </p:sp>
      <p:pic>
        <p:nvPicPr>
          <p:cNvPr id="3" name="Picture 2" descr="A picture containing outdoor, lined&#10;&#10;Description automatically generated">
            <a:extLst>
              <a:ext uri="{FF2B5EF4-FFF2-40B4-BE49-F238E27FC236}">
                <a16:creationId xmlns:a16="http://schemas.microsoft.com/office/drawing/2014/main" id="{DCF71538-5234-487F-9DE4-DC76215FB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564" y="1866900"/>
            <a:ext cx="3344136" cy="2057400"/>
          </a:xfrm>
          <a:prstGeom prst="rect">
            <a:avLst/>
          </a:prstGeom>
        </p:spPr>
      </p:pic>
      <p:sp>
        <p:nvSpPr>
          <p:cNvPr id="5" name="Slide Number Placeholder 4">
            <a:extLst>
              <a:ext uri="{FF2B5EF4-FFF2-40B4-BE49-F238E27FC236}">
                <a16:creationId xmlns:a16="http://schemas.microsoft.com/office/drawing/2014/main" id="{4540C67D-137C-2E87-2109-04BA2ECCF5F9}"/>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201295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Accept the Manufacturer’s Test results</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Statistical Test of an incoming shipment</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Perform a 100% test of an incoming shipment</a:t>
            </a:r>
          </a:p>
          <a:p>
            <a:pPr marL="342900" indent="-342900" algn="l" eaLnBrk="1" hangingPunct="1">
              <a:lnSpc>
                <a:spcPct val="80000"/>
              </a:lnSpc>
              <a:buFont typeface="Arial" panose="020B0604020202020204" pitchFamily="34" charset="0"/>
              <a:buChar char="•"/>
              <a:defRPr/>
            </a:pPr>
            <a:endParaRPr lang="en-US" altLang="en-US" sz="24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7173" name="Picture 8" descr="PPL Boa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895600"/>
            <a:ext cx="5943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7670675-867A-4D64-872C-87CC2D1A0986}"/>
              </a:ext>
            </a:extLst>
          </p:cNvPr>
          <p:cNvSpPr>
            <a:spLocks noGrp="1"/>
          </p:cNvSpPr>
          <p:nvPr>
            <p:ph type="title"/>
          </p:nvPr>
        </p:nvSpPr>
        <p:spPr>
          <a:xfrm>
            <a:off x="1371600" y="76200"/>
            <a:ext cx="7339399" cy="810827"/>
          </a:xfrm>
        </p:spPr>
        <p:txBody>
          <a:bodyPr/>
          <a:lstStyle/>
          <a:p>
            <a:r>
              <a:rPr lang="en-US" dirty="0"/>
              <a:t>New Meter Testing Programs</a:t>
            </a:r>
          </a:p>
        </p:txBody>
      </p:sp>
      <p:sp>
        <p:nvSpPr>
          <p:cNvPr id="3" name="Footer Placeholder 2">
            <a:extLst>
              <a:ext uri="{FF2B5EF4-FFF2-40B4-BE49-F238E27FC236}">
                <a16:creationId xmlns:a16="http://schemas.microsoft.com/office/drawing/2014/main" id="{5BD3E2A5-7AB2-43E3-A017-26F9F7B7B80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21AB2DC-5969-4DC4-90A1-43630E8E1C91}"/>
              </a:ext>
            </a:extLst>
          </p:cNvPr>
          <p:cNvSpPr>
            <a:spLocks noGrp="1"/>
          </p:cNvSpPr>
          <p:nvPr>
            <p:ph type="sldNum" sz="quarter" idx="4"/>
          </p:nvPr>
        </p:nvSpPr>
        <p:spPr/>
        <p:txBody>
          <a:bodyPr/>
          <a:lstStyle/>
          <a:p>
            <a:fld id="{4BEAC4C4-F0A7-4B61-A827-E4198D078267}"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98111" y="1600200"/>
            <a:ext cx="4953000" cy="344709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Meters to be returned to service must always (virtually every utility commission requires this) be accuracy tested before being returned to service.</a:t>
            </a:r>
          </a:p>
          <a:p>
            <a:pPr marL="342900" indent="-342900" algn="l" eaLnBrk="1" hangingPunct="1">
              <a:lnSpc>
                <a:spcPct val="80000"/>
              </a:lnSpc>
              <a:buFont typeface="Arial" panose="020B0604020202020204" pitchFamily="34" charset="0"/>
              <a:buChar char="•"/>
              <a:defRPr/>
            </a:pPr>
            <a:r>
              <a:rPr lang="en-US" altLang="en-US" sz="2400" dirty="0">
                <a:cs typeface="Arial" panose="020B0604020202020204" pitchFamily="34" charset="0"/>
              </a:rPr>
              <a:t>Best business practices also require that the meter is functionally tested as well.</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3" name="Picture 2" descr="A picture containing text, person, indoor, person&#10;&#10;Description automatically generated">
            <a:extLst>
              <a:ext uri="{FF2B5EF4-FFF2-40B4-BE49-F238E27FC236}">
                <a16:creationId xmlns:a16="http://schemas.microsoft.com/office/drawing/2014/main" id="{E8C1ADB6-7468-4084-ABD5-A83C68993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9390" y="1714500"/>
            <a:ext cx="2571750" cy="3429000"/>
          </a:xfrm>
          <a:prstGeom prst="rect">
            <a:avLst/>
          </a:prstGeom>
        </p:spPr>
      </p:pic>
      <p:sp>
        <p:nvSpPr>
          <p:cNvPr id="2" name="Title 1">
            <a:extLst>
              <a:ext uri="{FF2B5EF4-FFF2-40B4-BE49-F238E27FC236}">
                <a16:creationId xmlns:a16="http://schemas.microsoft.com/office/drawing/2014/main" id="{DF5C7BC6-9178-49F2-968F-DDA139866AD1}"/>
              </a:ext>
            </a:extLst>
          </p:cNvPr>
          <p:cNvSpPr>
            <a:spLocks noGrp="1"/>
          </p:cNvSpPr>
          <p:nvPr>
            <p:ph type="title"/>
          </p:nvPr>
        </p:nvSpPr>
        <p:spPr>
          <a:xfrm>
            <a:off x="1371600" y="158368"/>
            <a:ext cx="7360507" cy="679832"/>
          </a:xfrm>
        </p:spPr>
        <p:txBody>
          <a:bodyPr/>
          <a:lstStyle/>
          <a:p>
            <a:r>
              <a:rPr lang="en-US" dirty="0">
                <a:solidFill>
                  <a:schemeClr val="accent1"/>
                </a:solidFill>
              </a:rPr>
              <a:t>Return to Service Testing</a:t>
            </a:r>
          </a:p>
        </p:txBody>
      </p:sp>
      <p:sp>
        <p:nvSpPr>
          <p:cNvPr id="4" name="Footer Placeholder 3">
            <a:extLst>
              <a:ext uri="{FF2B5EF4-FFF2-40B4-BE49-F238E27FC236}">
                <a16:creationId xmlns:a16="http://schemas.microsoft.com/office/drawing/2014/main" id="{79DCC4F6-CA1A-4187-80A9-B762DBF5B07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4D144FD-215A-66AF-7CB1-D72C29D01D4E}"/>
              </a:ext>
            </a:extLst>
          </p:cNvPr>
          <p:cNvSpPr>
            <a:spLocks noGrp="1"/>
          </p:cNvSpPr>
          <p:nvPr>
            <p:ph type="sldNum" sz="quarter" idx="4"/>
          </p:nvPr>
        </p:nvSpPr>
        <p:spPr/>
        <p:txBody>
          <a:bodyPr/>
          <a:lstStyle/>
          <a:p>
            <a:fld id="{4BEAC4C4-F0A7-4B61-A827-E4198D078267}" type="slidenum">
              <a:rPr lang="en-US" smtClean="0"/>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238283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400" dirty="0">
                <a:cs typeface="Arial" charset="0"/>
              </a:rPr>
              <a:t>Meter Testing for new and in-service meters is specified in ANSI C12.1-2015, </a:t>
            </a:r>
            <a:r>
              <a:rPr lang="en-US" altLang="en-US" sz="2400" i="1" dirty="0">
                <a:cs typeface="Arial" charset="0"/>
              </a:rPr>
              <a:t>American National Standard for Electric Meters, Code for Electricity Metering</a:t>
            </a:r>
            <a:r>
              <a:rPr lang="en-US" altLang="en-US" sz="2400" dirty="0">
                <a:cs typeface="Arial" charset="0"/>
              </a:rPr>
              <a:t>.  Most utility commissions use this Standard a reference or the basis for their meter testing requirements.  </a:t>
            </a: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pic>
        <p:nvPicPr>
          <p:cNvPr id="9221" name="Picture 8" descr="MP900431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85628"/>
            <a:ext cx="3583587"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A78A4BC-227B-46E3-BC90-E6822438453F}"/>
              </a:ext>
            </a:extLst>
          </p:cNvPr>
          <p:cNvSpPr>
            <a:spLocks noGrp="1"/>
          </p:cNvSpPr>
          <p:nvPr>
            <p:ph type="title"/>
          </p:nvPr>
        </p:nvSpPr>
        <p:spPr>
          <a:xfrm>
            <a:off x="1371600" y="103573"/>
            <a:ext cx="7339399" cy="810827"/>
          </a:xfrm>
        </p:spPr>
        <p:txBody>
          <a:bodyPr/>
          <a:lstStyle/>
          <a:p>
            <a:r>
              <a:rPr lang="en-US" dirty="0"/>
              <a:t>In-Service Testing</a:t>
            </a:r>
          </a:p>
        </p:txBody>
      </p:sp>
      <p:sp>
        <p:nvSpPr>
          <p:cNvPr id="3" name="Footer Placeholder 2">
            <a:extLst>
              <a:ext uri="{FF2B5EF4-FFF2-40B4-BE49-F238E27FC236}">
                <a16:creationId xmlns:a16="http://schemas.microsoft.com/office/drawing/2014/main" id="{7532464C-75E5-4216-81F6-73D7A7B7356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23368F6-E77B-4B8A-9FC1-C7CD25146B2B}"/>
              </a:ext>
            </a:extLst>
          </p:cNvPr>
          <p:cNvSpPr>
            <a:spLocks noGrp="1"/>
          </p:cNvSpPr>
          <p:nvPr>
            <p:ph type="sldNum" sz="quarter" idx="4"/>
          </p:nvPr>
        </p:nvSpPr>
        <p:spPr/>
        <p:txBody>
          <a:bodyPr/>
          <a:lstStyle/>
          <a:p>
            <a:fld id="{4BEAC4C4-F0A7-4B61-A827-E4198D078267}"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B41BB6-1152-4539-87F6-9AA6D43EF004}"/>
              </a:ext>
            </a:extLst>
          </p:cNvPr>
          <p:cNvSpPr>
            <a:spLocks noGrp="1"/>
          </p:cNvSpPr>
          <p:nvPr>
            <p:ph type="title"/>
          </p:nvPr>
        </p:nvSpPr>
        <p:spPr>
          <a:xfrm>
            <a:off x="1371600" y="158368"/>
            <a:ext cx="7360507" cy="679832"/>
          </a:xfrm>
        </p:spPr>
        <p:txBody>
          <a:bodyPr/>
          <a:lstStyle/>
          <a:p>
            <a:r>
              <a:rPr lang="en-US" dirty="0">
                <a:solidFill>
                  <a:schemeClr val="accent1"/>
                </a:solidFill>
              </a:rPr>
              <a:t>Periodic Test Plans</a:t>
            </a:r>
          </a:p>
        </p:txBody>
      </p:sp>
      <p:sp>
        <p:nvSpPr>
          <p:cNvPr id="11267" name="Rectangle 3"/>
          <p:cNvSpPr>
            <a:spLocks noGrp="1" noChangeArrowheads="1"/>
          </p:cNvSpPr>
          <p:nvPr>
            <p:ph idx="1"/>
          </p:nvPr>
        </p:nvSpPr>
        <p:spPr bwMode="auto">
          <a:xfrm>
            <a:off x="628650" y="1219200"/>
            <a:ext cx="7886700" cy="484243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en-US" altLang="en-US" sz="2200" dirty="0">
                <a:latin typeface="Arial" charset="0"/>
                <a:cs typeface="Arial" charset="0"/>
              </a:rPr>
              <a:t>Periodic</a:t>
            </a:r>
          </a:p>
          <a:p>
            <a:pPr lvl="1" eaLnBrk="1" hangingPunct="1">
              <a:lnSpc>
                <a:spcPct val="90000"/>
              </a:lnSpc>
            </a:pPr>
            <a:r>
              <a:rPr lang="en-US" altLang="en-US" sz="2200" dirty="0">
                <a:latin typeface="Arial" charset="0"/>
                <a:cs typeface="Arial" charset="0"/>
              </a:rPr>
              <a:t>Varies by State</a:t>
            </a:r>
          </a:p>
          <a:p>
            <a:pPr lvl="1" eaLnBrk="1" hangingPunct="1">
              <a:lnSpc>
                <a:spcPct val="90000"/>
              </a:lnSpc>
            </a:pPr>
            <a:r>
              <a:rPr lang="en-US" altLang="en-US" sz="2200" dirty="0">
                <a:latin typeface="Arial" charset="0"/>
                <a:cs typeface="Arial" charset="0"/>
              </a:rPr>
              <a:t>Example provided by ANSI C12.1:</a:t>
            </a:r>
          </a:p>
          <a:p>
            <a:pPr lvl="2" eaLnBrk="1" hangingPunct="1">
              <a:lnSpc>
                <a:spcPct val="90000"/>
              </a:lnSpc>
            </a:pPr>
            <a:r>
              <a:rPr lang="en-US" altLang="en-US" sz="2200" dirty="0">
                <a:latin typeface="Arial" charset="0"/>
                <a:cs typeface="Arial" charset="0"/>
              </a:rPr>
              <a:t>Each Electromechanical meter is tested once every 8 years</a:t>
            </a:r>
          </a:p>
          <a:p>
            <a:pPr lvl="2" eaLnBrk="1" hangingPunct="1">
              <a:lnSpc>
                <a:spcPct val="90000"/>
              </a:lnSpc>
            </a:pPr>
            <a:r>
              <a:rPr lang="en-US" altLang="en-US" sz="2200" dirty="0">
                <a:latin typeface="Arial" charset="0"/>
                <a:cs typeface="Arial" charset="0"/>
              </a:rPr>
              <a:t>All other Meters are tested every 16 years</a:t>
            </a:r>
          </a:p>
          <a:p>
            <a:pPr lvl="2" eaLnBrk="1" hangingPunct="1">
              <a:lnSpc>
                <a:spcPct val="90000"/>
              </a:lnSpc>
            </a:pPr>
            <a:r>
              <a:rPr lang="en-US" altLang="en-US" sz="2200" dirty="0">
                <a:latin typeface="Arial" charset="0"/>
                <a:cs typeface="Arial" charset="0"/>
              </a:rPr>
              <a:t>Appendix D provides details for other meters &amp; devices</a:t>
            </a:r>
          </a:p>
          <a:p>
            <a:pPr lvl="2" eaLnBrk="1" hangingPunct="1">
              <a:lnSpc>
                <a:spcPct val="90000"/>
              </a:lnSpc>
            </a:pPr>
            <a:r>
              <a:rPr lang="en-US" altLang="en-US" sz="2200" dirty="0">
                <a:latin typeface="Arial" charset="0"/>
                <a:cs typeface="Arial" charset="0"/>
              </a:rPr>
              <a:t>No guidance for AMI meters</a:t>
            </a:r>
          </a:p>
          <a:p>
            <a:pPr lvl="1" eaLnBrk="1" hangingPunct="1">
              <a:lnSpc>
                <a:spcPct val="90000"/>
              </a:lnSpc>
            </a:pPr>
            <a:r>
              <a:rPr lang="en-US" altLang="en-US" sz="2200" dirty="0">
                <a:latin typeface="Arial" charset="0"/>
                <a:cs typeface="Arial" charset="0"/>
              </a:rPr>
              <a:t>Generally, average of 12.5% of population tested per year</a:t>
            </a:r>
          </a:p>
        </p:txBody>
      </p:sp>
      <p:sp>
        <p:nvSpPr>
          <p:cNvPr id="2" name="Footer Placeholder 1">
            <a:extLst>
              <a:ext uri="{FF2B5EF4-FFF2-40B4-BE49-F238E27FC236}">
                <a16:creationId xmlns:a16="http://schemas.microsoft.com/office/drawing/2014/main" id="{76622B02-F23E-4755-9AC8-232E9BBC1812}"/>
              </a:ext>
            </a:extLst>
          </p:cNvPr>
          <p:cNvSpPr>
            <a:spLocks noGrp="1"/>
          </p:cNvSpPr>
          <p:nvPr>
            <p:ph type="ftr" sz="quarter" idx="3"/>
          </p:nvPr>
        </p:nvSpPr>
        <p:spPr/>
        <p:txBody>
          <a:bodyPr/>
          <a:lstStyle/>
          <a:p>
            <a:r>
              <a:rPr lang="en-US"/>
              <a:t>tescometering.com</a:t>
            </a:r>
            <a:endParaRPr lang="en-US" dirty="0"/>
          </a:p>
        </p:txBody>
      </p:sp>
      <p:grpSp>
        <p:nvGrpSpPr>
          <p:cNvPr id="11268" name="Group 10"/>
          <p:cNvGrpSpPr>
            <a:grpSpLocks/>
          </p:cNvGrpSpPr>
          <p:nvPr/>
        </p:nvGrpSpPr>
        <p:grpSpPr bwMode="auto">
          <a:xfrm>
            <a:off x="1524000" y="5064260"/>
            <a:ext cx="2667000" cy="1371600"/>
            <a:chOff x="1152" y="3120"/>
            <a:chExt cx="1680" cy="864"/>
          </a:xfrm>
        </p:grpSpPr>
        <p:pic>
          <p:nvPicPr>
            <p:cNvPr id="11273" name="Picture 7" descr="Electromechanical_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 y="3120"/>
              <a:ext cx="849"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2064"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8 Years</a:t>
              </a:r>
            </a:p>
          </p:txBody>
        </p:sp>
      </p:grpSp>
      <p:grpSp>
        <p:nvGrpSpPr>
          <p:cNvPr id="11269" name="Group 11"/>
          <p:cNvGrpSpPr>
            <a:grpSpLocks/>
          </p:cNvGrpSpPr>
          <p:nvPr/>
        </p:nvGrpSpPr>
        <p:grpSpPr bwMode="auto">
          <a:xfrm>
            <a:off x="5079569" y="4953000"/>
            <a:ext cx="2971800" cy="1601788"/>
            <a:chOff x="3216" y="3072"/>
            <a:chExt cx="1872" cy="1009"/>
          </a:xfrm>
        </p:grpSpPr>
        <p:pic>
          <p:nvPicPr>
            <p:cNvPr id="11271" name="Picture 5" descr="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3072"/>
              <a:ext cx="1200" cy="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9"/>
            <p:cNvSpPr txBox="1">
              <a:spLocks noChangeArrowheads="1"/>
            </p:cNvSpPr>
            <p:nvPr/>
          </p:nvSpPr>
          <p:spPr bwMode="auto">
            <a:xfrm>
              <a:off x="4320" y="3408"/>
              <a:ext cx="7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50000"/>
                </a:spcBef>
              </a:pPr>
              <a:r>
                <a:rPr lang="en-US" altLang="en-US" dirty="0"/>
                <a:t>16 Years</a:t>
              </a:r>
            </a:p>
          </p:txBody>
        </p:sp>
      </p:grpSp>
      <p:sp>
        <p:nvSpPr>
          <p:cNvPr id="4" name="Slide Number Placeholder 3">
            <a:extLst>
              <a:ext uri="{FF2B5EF4-FFF2-40B4-BE49-F238E27FC236}">
                <a16:creationId xmlns:a16="http://schemas.microsoft.com/office/drawing/2014/main" id="{AEDC620A-2AC0-55BC-F4E8-AA49EA8A3FCB}"/>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2292" name="Rectangle 4"/>
          <p:cNvSpPr>
            <a:spLocks noChangeArrowheads="1"/>
          </p:cNvSpPr>
          <p:nvPr/>
        </p:nvSpPr>
        <p:spPr bwMode="auto">
          <a:xfrm>
            <a:off x="685800" y="1600200"/>
            <a:ext cx="7772400" cy="457200"/>
          </a:xfrm>
          <a:prstGeom prst="rect">
            <a:avLst/>
          </a:prstGeom>
          <a:solidFill>
            <a:srgbClr val="FFFF00"/>
          </a:solidFill>
          <a:ln w="9525">
            <a:solidFill>
              <a:srgbClr val="000000"/>
            </a:solidFill>
            <a:miter lim="800000"/>
            <a:headEnd/>
            <a:tailEnd/>
          </a:ln>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latin typeface="Times New Roman" pitchFamily="18" charset="0"/>
              </a:rPr>
              <a:t>ANSI C12.1-2001 Code for Electricity Metering Guidance</a:t>
            </a:r>
            <a:endParaRPr lang="ru-RU" altLang="en-US" sz="2400" b="1" dirty="0">
              <a:latin typeface="Times New Roman" pitchFamily="18" charset="0"/>
            </a:endParaRPr>
          </a:p>
        </p:txBody>
      </p:sp>
      <p:sp>
        <p:nvSpPr>
          <p:cNvPr id="12293" name="Text Box 5"/>
          <p:cNvSpPr txBox="1">
            <a:spLocks noChangeArrowheads="1"/>
          </p:cNvSpPr>
          <p:nvPr/>
        </p:nvSpPr>
        <p:spPr bwMode="auto">
          <a:xfrm>
            <a:off x="381000" y="2193925"/>
            <a:ext cx="8382000" cy="37480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dirty="0">
                <a:cs typeface="Arial" charset="0"/>
              </a:rPr>
              <a:t>Paragraph 5.1.4.3.3 Statistical sampling plan</a:t>
            </a:r>
          </a:p>
          <a:p>
            <a:pPr algn="l" eaLnBrk="1" hangingPunct="1"/>
            <a:endParaRPr lang="en-US" altLang="en-US" dirty="0">
              <a:cs typeface="Arial" charset="0"/>
            </a:endParaRPr>
          </a:p>
          <a:p>
            <a:pPr algn="l" eaLnBrk="1" hangingPunct="1"/>
            <a:r>
              <a:rPr lang="en-US" altLang="en-US" dirty="0">
                <a:cs typeface="Arial" charset="0"/>
              </a:rPr>
              <a:t>“The statistical sampling plan used shall conform to accepted principles of statistical sampling based on either variables or attributes methods.  Meters shall be divided into homogeneous groups, such as manufacturer and manufacturer’s type.  The groups may be further divided into subdivision within the manufacturer’s type by major design modifications.”</a:t>
            </a:r>
          </a:p>
          <a:p>
            <a:pPr algn="l" eaLnBrk="1" hangingPunct="1"/>
            <a:endParaRPr lang="en-US" altLang="en-US" b="1" dirty="0">
              <a:cs typeface="Arial" charset="0"/>
            </a:endParaRPr>
          </a:p>
          <a:p>
            <a:pPr algn="l" eaLnBrk="1" hangingPunct="1"/>
            <a:r>
              <a:rPr lang="en-US" altLang="en-US" b="1" dirty="0">
                <a:cs typeface="Arial" charset="0"/>
              </a:rPr>
              <a:t>NOTE</a:t>
            </a:r>
            <a:r>
              <a:rPr lang="en-US" altLang="en-US" dirty="0">
                <a:cs typeface="Arial" charset="0"/>
              </a:rPr>
              <a:t> - Examples of statistical sampling plans </a:t>
            </a:r>
            <a:br>
              <a:rPr lang="en-US" altLang="en-US" dirty="0">
                <a:cs typeface="Arial" charset="0"/>
              </a:rPr>
            </a:br>
            <a:r>
              <a:rPr lang="en-US" altLang="en-US" dirty="0">
                <a:cs typeface="Arial" charset="0"/>
              </a:rPr>
              <a:t>can be found in ANSI/ASQC Z1.9, the ANSI </a:t>
            </a:r>
            <a:br>
              <a:rPr lang="en-US" altLang="en-US" dirty="0">
                <a:cs typeface="Arial" charset="0"/>
              </a:rPr>
            </a:br>
            <a:r>
              <a:rPr lang="en-US" altLang="en-US" dirty="0">
                <a:cs typeface="Arial" charset="0"/>
              </a:rPr>
              <a:t>version of MIL-STD-414 and ANSI/ASQC Z1.4,</a:t>
            </a:r>
            <a:br>
              <a:rPr lang="en-US" altLang="en-US" dirty="0">
                <a:cs typeface="Arial" charset="0"/>
              </a:rPr>
            </a:br>
            <a:r>
              <a:rPr lang="en-US" altLang="en-US" dirty="0">
                <a:cs typeface="Arial" charset="0"/>
              </a:rPr>
              <a:t>the ANSI version of MIL-STD-105.</a:t>
            </a:r>
            <a:endParaRPr lang="ru-RU" altLang="en-US" dirty="0">
              <a:cs typeface="Arial" charset="0"/>
            </a:endParaRPr>
          </a:p>
        </p:txBody>
      </p:sp>
      <p:sp>
        <p:nvSpPr>
          <p:cNvPr id="12294" name="AutoShape 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2295" name="AutoShape 9"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12296" name="Picture 10" descr="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0" y="4124325"/>
            <a:ext cx="25311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C864825-4A8D-4772-98C9-6F22001900B4}"/>
              </a:ext>
            </a:extLst>
          </p:cNvPr>
          <p:cNvSpPr>
            <a:spLocks noGrp="1"/>
          </p:cNvSpPr>
          <p:nvPr>
            <p:ph type="title"/>
          </p:nvPr>
        </p:nvSpPr>
        <p:spPr>
          <a:xfrm>
            <a:off x="1371600" y="152400"/>
            <a:ext cx="7358449" cy="679832"/>
          </a:xfrm>
        </p:spPr>
        <p:txBody>
          <a:bodyPr/>
          <a:lstStyle/>
          <a:p>
            <a:r>
              <a:rPr lang="en-US" dirty="0">
                <a:solidFill>
                  <a:schemeClr val="accent1"/>
                </a:solidFill>
              </a:rPr>
              <a:t>Statistical Plans: The Best Approach</a:t>
            </a:r>
          </a:p>
        </p:txBody>
      </p:sp>
      <p:sp>
        <p:nvSpPr>
          <p:cNvPr id="3" name="Footer Placeholder 2">
            <a:extLst>
              <a:ext uri="{FF2B5EF4-FFF2-40B4-BE49-F238E27FC236}">
                <a16:creationId xmlns:a16="http://schemas.microsoft.com/office/drawing/2014/main" id="{1AAD4E96-AE35-4E9E-9E67-3AF26C3068A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1E29F3D-2563-C58B-340C-83CB979C9B67}"/>
              </a:ext>
            </a:extLst>
          </p:cNvPr>
          <p:cNvSpPr>
            <a:spLocks noGrp="1"/>
          </p:cNvSpPr>
          <p:nvPr>
            <p:ph type="sldNum" sz="quarter" idx="4"/>
          </p:nvPr>
        </p:nvSpPr>
        <p:spPr/>
        <p:txBody>
          <a:bodyPr/>
          <a:lstStyle/>
          <a:p>
            <a:fld id="{4BEAC4C4-F0A7-4B61-A827-E4198D07826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1027"/>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3316" name="Text Box 1028"/>
          <p:cNvSpPr txBox="1">
            <a:spLocks noChangeArrowheads="1"/>
          </p:cNvSpPr>
          <p:nvPr/>
        </p:nvSpPr>
        <p:spPr bwMode="auto">
          <a:xfrm>
            <a:off x="696567" y="1680799"/>
            <a:ext cx="7848600" cy="2530475"/>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buFontTx/>
              <a:buChar char="•"/>
            </a:pPr>
            <a:r>
              <a:rPr lang="en-US" altLang="en-US" sz="2200" dirty="0">
                <a:cs typeface="Arial" charset="0"/>
              </a:rPr>
              <a:t>Focuses testing on the proper meters</a:t>
            </a:r>
          </a:p>
          <a:p>
            <a:pPr algn="l" eaLnBrk="1" hangingPunct="1">
              <a:buFontTx/>
              <a:buChar char="•"/>
            </a:pPr>
            <a:r>
              <a:rPr lang="en-US" altLang="en-US" sz="2200" dirty="0">
                <a:cs typeface="Arial" charset="0"/>
              </a:rPr>
              <a:t>Minimizes number of meters to be tested; usually requires less than 30% of what a periodic testing plan requires</a:t>
            </a:r>
          </a:p>
          <a:p>
            <a:pPr algn="l" eaLnBrk="1" hangingPunct="1">
              <a:buFontTx/>
              <a:buChar char="•"/>
            </a:pPr>
            <a:r>
              <a:rPr lang="en-US" altLang="en-US" sz="2200" dirty="0">
                <a:cs typeface="Arial" charset="0"/>
              </a:rPr>
              <a:t>Provides data and analysis tools for use in </a:t>
            </a:r>
          </a:p>
          <a:p>
            <a:pPr algn="l" eaLnBrk="1" hangingPunct="1"/>
            <a:r>
              <a:rPr lang="en-US" altLang="en-US" sz="2200" dirty="0">
                <a:cs typeface="Arial" charset="0"/>
              </a:rPr>
              <a:t>   understanding what is happening with installed meters </a:t>
            </a:r>
          </a:p>
          <a:p>
            <a:pPr algn="l" eaLnBrk="1" hangingPunct="1"/>
            <a:r>
              <a:rPr lang="en-US" altLang="en-US" sz="2200" dirty="0">
                <a:cs typeface="Arial" charset="0"/>
              </a:rPr>
              <a:t>   or for use in the purchasing of new meters</a:t>
            </a:r>
            <a:endParaRPr lang="ru-RU" altLang="en-US" sz="2200" dirty="0">
              <a:cs typeface="Arial" charset="0"/>
            </a:endParaRPr>
          </a:p>
        </p:txBody>
      </p:sp>
      <p:sp>
        <p:nvSpPr>
          <p:cNvPr id="13317" name="AutoShape 1030" descr="2Q=="/>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pic>
        <p:nvPicPr>
          <p:cNvPr id="3" name="Picture 2">
            <a:extLst>
              <a:ext uri="{FF2B5EF4-FFF2-40B4-BE49-F238E27FC236}">
                <a16:creationId xmlns:a16="http://schemas.microsoft.com/office/drawing/2014/main" id="{4E2ECF5D-2741-48A1-A1A4-FE9D413C2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788" y="4221213"/>
            <a:ext cx="3087624" cy="2332088"/>
          </a:xfrm>
          <a:prstGeom prst="rect">
            <a:avLst/>
          </a:prstGeom>
        </p:spPr>
      </p:pic>
      <p:sp>
        <p:nvSpPr>
          <p:cNvPr id="2" name="Title 1">
            <a:extLst>
              <a:ext uri="{FF2B5EF4-FFF2-40B4-BE49-F238E27FC236}">
                <a16:creationId xmlns:a16="http://schemas.microsoft.com/office/drawing/2014/main" id="{EB2BC9AB-A3FE-443A-AF7F-997AFFE449A1}"/>
              </a:ext>
            </a:extLst>
          </p:cNvPr>
          <p:cNvSpPr>
            <a:spLocks noGrp="1"/>
          </p:cNvSpPr>
          <p:nvPr>
            <p:ph type="title"/>
          </p:nvPr>
        </p:nvSpPr>
        <p:spPr>
          <a:xfrm>
            <a:off x="1371600" y="152400"/>
            <a:ext cx="7360507" cy="679832"/>
          </a:xfrm>
        </p:spPr>
        <p:txBody>
          <a:bodyPr/>
          <a:lstStyle/>
          <a:p>
            <a:r>
              <a:rPr lang="en-US" dirty="0">
                <a:solidFill>
                  <a:schemeClr val="accent1"/>
                </a:solidFill>
              </a:rPr>
              <a:t>Why Use a Statistical Test Plan?</a:t>
            </a:r>
          </a:p>
        </p:txBody>
      </p:sp>
      <p:sp>
        <p:nvSpPr>
          <p:cNvPr id="4" name="Footer Placeholder 3">
            <a:extLst>
              <a:ext uri="{FF2B5EF4-FFF2-40B4-BE49-F238E27FC236}">
                <a16:creationId xmlns:a16="http://schemas.microsoft.com/office/drawing/2014/main" id="{9F07B19C-13AD-48AA-AA3F-F2F4D63393BB}"/>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046DC014-E73E-5BDC-CE89-405CEE76F4AD}"/>
              </a:ext>
            </a:extLst>
          </p:cNvPr>
          <p:cNvSpPr>
            <a:spLocks noGrp="1"/>
          </p:cNvSpPr>
          <p:nvPr>
            <p:ph type="sldNum" sz="quarter" idx="4"/>
          </p:nvPr>
        </p:nvSpPr>
        <p:spPr/>
        <p:txBody>
          <a:bodyPr/>
          <a:lstStyle/>
          <a:p>
            <a:fld id="{4BEAC4C4-F0A7-4B61-A827-E4198D07826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76249" y="1066800"/>
            <a:ext cx="7443155" cy="52629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80000"/>
              </a:lnSpc>
              <a:buFont typeface="Arial" panose="020B0604020202020204" pitchFamily="34" charset="0"/>
              <a:buChar char="•"/>
            </a:pPr>
            <a:r>
              <a:rPr lang="en-US" altLang="en-US" sz="2000" dirty="0">
                <a:cs typeface="Arial" charset="0"/>
              </a:rPr>
              <a:t>The first and most important reason is that this is the fundamental contract we have with our customers – we sell them electricity and they pay the agreed upon price.  Our rate payers expect that we are charging them fairly and we make every effort to ensure that we are.  So, we perform meter tests.</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Because of the importance of this, Utility commissions in every state also require some level of meter testing.  </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t>
            </a:r>
          </a:p>
          <a:p>
            <a:pPr algn="l" eaLnBrk="1" hangingPunct="1">
              <a:lnSpc>
                <a:spcPct val="80000"/>
              </a:lnSpc>
            </a:pPr>
            <a:r>
              <a:rPr lang="en-US" altLang="en-US" sz="2000" dirty="0">
                <a:cs typeface="Arial" charset="0"/>
              </a:rPr>
              <a:t>     and time of use accuracy tests.  </a:t>
            </a:r>
          </a:p>
          <a:p>
            <a:pPr marL="342900" indent="-342900" algn="l" eaLnBrk="1" hangingPunct="1">
              <a:lnSpc>
                <a:spcPct val="80000"/>
              </a:lnSpc>
              <a:buFont typeface="Arial" panose="020B0604020202020204" pitchFamily="34" charset="0"/>
              <a:buChar char="•"/>
            </a:pPr>
            <a:endParaRPr lang="en-US" altLang="en-US" sz="2000" dirty="0">
              <a:cs typeface="Arial" charset="0"/>
            </a:endParaRPr>
          </a:p>
          <a:p>
            <a:pPr marL="342900" indent="-342900" algn="l" eaLnBrk="1" hangingPunct="1">
              <a:lnSpc>
                <a:spcPct val="80000"/>
              </a:lnSpc>
              <a:buFont typeface="Arial" panose="020B0604020202020204" pitchFamily="34" charset="0"/>
              <a:buChar char="•"/>
            </a:pPr>
            <a:r>
              <a:rPr lang="en-US" altLang="en-US" sz="2000" dirty="0">
                <a:cs typeface="Arial" charset="0"/>
              </a:rPr>
              <a:t>Any tests beyond accuracy tests are tests that are simply considered a “good business practice”.  And even Utilities who do not have to abide by State Regulatory rules test for accuracy as their customers  expect this of them.  </a:t>
            </a:r>
            <a:endParaRPr lang="en-US" altLang="en-US" sz="2400" dirty="0">
              <a:latin typeface="Times New Roman" pitchFamily="18" charset="0"/>
            </a:endParaRPr>
          </a:p>
        </p:txBody>
      </p:sp>
      <p:pic>
        <p:nvPicPr>
          <p:cNvPr id="3" name="Picture 2">
            <a:extLst>
              <a:ext uri="{FF2B5EF4-FFF2-40B4-BE49-F238E27FC236}">
                <a16:creationId xmlns:a16="http://schemas.microsoft.com/office/drawing/2014/main" id="{C7D05F7C-D50B-48A4-AA4C-B0691B7D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263804"/>
            <a:ext cx="1600199" cy="2645102"/>
          </a:xfrm>
          <a:prstGeom prst="rect">
            <a:avLst/>
          </a:prstGeom>
        </p:spPr>
      </p:pic>
      <p:sp>
        <p:nvSpPr>
          <p:cNvPr id="6" name="Title 5">
            <a:extLst>
              <a:ext uri="{FF2B5EF4-FFF2-40B4-BE49-F238E27FC236}">
                <a16:creationId xmlns:a16="http://schemas.microsoft.com/office/drawing/2014/main" id="{B6FDA99E-AC9D-4B88-B5C1-E02973769F7C}"/>
              </a:ext>
            </a:extLst>
          </p:cNvPr>
          <p:cNvSpPr>
            <a:spLocks noGrp="1"/>
          </p:cNvSpPr>
          <p:nvPr>
            <p:ph type="title"/>
          </p:nvPr>
        </p:nvSpPr>
        <p:spPr>
          <a:xfrm>
            <a:off x="1371599" y="136525"/>
            <a:ext cx="7443155" cy="679832"/>
          </a:xfrm>
        </p:spPr>
        <p:txBody>
          <a:bodyPr/>
          <a:lstStyle/>
          <a:p>
            <a:r>
              <a:rPr lang="en-US" dirty="0">
                <a:solidFill>
                  <a:schemeClr val="accent1"/>
                </a:solidFill>
              </a:rPr>
              <a:t>Why Do We Test?</a:t>
            </a:r>
          </a:p>
        </p:txBody>
      </p:sp>
      <p:sp>
        <p:nvSpPr>
          <p:cNvPr id="2" name="Footer Placeholder 1">
            <a:extLst>
              <a:ext uri="{FF2B5EF4-FFF2-40B4-BE49-F238E27FC236}">
                <a16:creationId xmlns:a16="http://schemas.microsoft.com/office/drawing/2014/main" id="{2F2D5A8F-9CFA-4A3D-8EBB-6E9DF80DF379}"/>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35D4D10-5A79-7FB9-D91C-A58806A11F15}"/>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14340" name="Text Box 4"/>
          <p:cNvSpPr txBox="1">
            <a:spLocks noChangeArrowheads="1"/>
          </p:cNvSpPr>
          <p:nvPr/>
        </p:nvSpPr>
        <p:spPr bwMode="auto">
          <a:xfrm>
            <a:off x="457200" y="1517650"/>
            <a:ext cx="8229600" cy="283609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lnSpc>
                <a:spcPct val="70000"/>
              </a:lnSpc>
              <a:buFont typeface="Arial" panose="020B0604020202020204" pitchFamily="34" charset="0"/>
              <a:buChar char="•"/>
            </a:pPr>
            <a:r>
              <a:rPr lang="en-US" altLang="en-US" sz="2000" dirty="0">
                <a:cs typeface="Arial" charset="0"/>
              </a:rPr>
              <a:t>The groups or populations being sampled and tested are made up of the same or similar items, items which operate in the same way and were made in the same manner.</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For electric meters, this has traditionally been interpreted as being meters of a specific meter type from a manufacturer (i.e., AB1, J5S, MX, etc.).</a:t>
            </a:r>
          </a:p>
          <a:p>
            <a:pPr algn="l" eaLnBrk="1" hangingPunct="1">
              <a:lnSpc>
                <a:spcPct val="70000"/>
              </a:lnSpc>
            </a:pPr>
            <a:endParaRPr lang="en-US" altLang="en-US" sz="2000" dirty="0">
              <a:cs typeface="Arial" charset="0"/>
            </a:endParaRPr>
          </a:p>
          <a:p>
            <a:pPr marL="342900" indent="-342900" algn="l" eaLnBrk="1" hangingPunct="1">
              <a:lnSpc>
                <a:spcPct val="70000"/>
              </a:lnSpc>
              <a:buFont typeface="Arial" panose="020B0604020202020204" pitchFamily="34" charset="0"/>
              <a:buChar char="•"/>
            </a:pPr>
            <a:r>
              <a:rPr lang="en-US" altLang="en-US" sz="2000" dirty="0">
                <a:cs typeface="Arial" charset="0"/>
              </a:rPr>
              <a:t>AMR &amp; AMI programs have helped to make the overall populations more homogenous.  This makes a utility with AMR &amp; AMI meters better prepared to take advantage of a statistical sampling plan.</a:t>
            </a:r>
            <a:endParaRPr lang="ru-RU" altLang="en-US" sz="2000" dirty="0">
              <a:cs typeface="Arial" charset="0"/>
            </a:endParaRPr>
          </a:p>
        </p:txBody>
      </p:sp>
      <p:pic>
        <p:nvPicPr>
          <p:cNvPr id="4" name="Picture 3" descr="A picture containing text, container&#10;&#10;Description automatically generated">
            <a:extLst>
              <a:ext uri="{FF2B5EF4-FFF2-40B4-BE49-F238E27FC236}">
                <a16:creationId xmlns:a16="http://schemas.microsoft.com/office/drawing/2014/main" id="{4C524313-3559-4FA6-A7C7-C47EA4337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792" y="4453759"/>
            <a:ext cx="2910416" cy="2182812"/>
          </a:xfrm>
          <a:prstGeom prst="rect">
            <a:avLst/>
          </a:prstGeom>
        </p:spPr>
      </p:pic>
      <p:sp>
        <p:nvSpPr>
          <p:cNvPr id="2" name="Title 1">
            <a:extLst>
              <a:ext uri="{FF2B5EF4-FFF2-40B4-BE49-F238E27FC236}">
                <a16:creationId xmlns:a16="http://schemas.microsoft.com/office/drawing/2014/main" id="{2FA23200-2847-4CBD-B9AE-7CA4D232ADEB}"/>
              </a:ext>
            </a:extLst>
          </p:cNvPr>
          <p:cNvSpPr>
            <a:spLocks noGrp="1"/>
          </p:cNvSpPr>
          <p:nvPr>
            <p:ph type="title"/>
          </p:nvPr>
        </p:nvSpPr>
        <p:spPr>
          <a:xfrm>
            <a:off x="381000" y="158368"/>
            <a:ext cx="8351107" cy="679832"/>
          </a:xfrm>
        </p:spPr>
        <p:txBody>
          <a:bodyPr/>
          <a:lstStyle/>
          <a:p>
            <a:r>
              <a:rPr lang="en-US" dirty="0">
                <a:solidFill>
                  <a:schemeClr val="accent1"/>
                </a:solidFill>
              </a:rPr>
              <a:t>Homogenous Population(s)</a:t>
            </a:r>
          </a:p>
        </p:txBody>
      </p:sp>
      <p:sp>
        <p:nvSpPr>
          <p:cNvPr id="3" name="Footer Placeholder 2">
            <a:extLst>
              <a:ext uri="{FF2B5EF4-FFF2-40B4-BE49-F238E27FC236}">
                <a16:creationId xmlns:a16="http://schemas.microsoft.com/office/drawing/2014/main" id="{80CE2896-1F9C-4283-A7D3-B991DAD59858}"/>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D2B82BB8-3B0F-D5D7-1B24-F151AC84B058}"/>
              </a:ext>
            </a:extLst>
          </p:cNvPr>
          <p:cNvSpPr>
            <a:spLocks noGrp="1"/>
          </p:cNvSpPr>
          <p:nvPr>
            <p:ph type="sldNum" sz="quarter" idx="4"/>
          </p:nvPr>
        </p:nvSpPr>
        <p:spPr/>
        <p:txBody>
          <a:bodyPr/>
          <a:lstStyle/>
          <a:p>
            <a:fld id="{4BEAC4C4-F0A7-4B61-A827-E4198D078267}"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381000" y="158368"/>
            <a:ext cx="83511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1"/>
                </a:solidFill>
                <a:latin typeface="+mj-lt"/>
              </a:rPr>
              <a:t>Tracking Meter Records</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60375" eaLnBrk="1" hangingPunct="1">
              <a:buFont typeface="Arial" panose="020B0604020202020204" pitchFamily="34" charset="0"/>
              <a:buChar char="•"/>
            </a:pPr>
            <a:r>
              <a:rPr lang="en-US" altLang="en-US" sz="2200" dirty="0">
                <a:latin typeface="Arial" charset="0"/>
                <a:cs typeface="Arial" charset="0"/>
              </a:rPr>
              <a:t>AMI programs help to update and overhaul meter record systems.</a:t>
            </a:r>
          </a:p>
          <a:p>
            <a:pPr marL="460375" eaLnBrk="1" hangingPunct="1">
              <a:buFont typeface="Arial" panose="020B0604020202020204" pitchFamily="34" charset="0"/>
              <a:buChar char="•"/>
            </a:pPr>
            <a:r>
              <a:rPr lang="en-US" altLang="en-US" sz="2200" dirty="0">
                <a:latin typeface="Arial" charset="0"/>
                <a:cs typeface="Arial" charset="0"/>
              </a:rPr>
              <a:t>Having the records for the entire meter population updated allows for a better chance that test data is available to answer questions and that any meter may be selected as part of the sample for testing.</a:t>
            </a:r>
          </a:p>
        </p:txBody>
      </p:sp>
      <p:sp>
        <p:nvSpPr>
          <p:cNvPr id="2" name="Footer Placeholder 1">
            <a:extLst>
              <a:ext uri="{FF2B5EF4-FFF2-40B4-BE49-F238E27FC236}">
                <a16:creationId xmlns:a16="http://schemas.microsoft.com/office/drawing/2014/main" id="{E90AFA8C-16EE-4373-8926-2FB818F83563}"/>
              </a:ext>
            </a:extLst>
          </p:cNvPr>
          <p:cNvSpPr>
            <a:spLocks noGrp="1"/>
          </p:cNvSpPr>
          <p:nvPr>
            <p:ph type="ftr" sz="quarter" idx="3"/>
          </p:nvPr>
        </p:nvSpPr>
        <p:spPr/>
        <p:txBody>
          <a:bodyPr/>
          <a:lstStyle/>
          <a:p>
            <a:r>
              <a:rPr lang="en-US"/>
              <a:t>tescometering.com</a:t>
            </a:r>
            <a:endParaRPr lang="en-US" dirty="0"/>
          </a:p>
        </p:txBody>
      </p:sp>
      <p:pic>
        <p:nvPicPr>
          <p:cNvPr id="3" name="Picture 2" descr="A picture containing text, sky, outdoor&#10;&#10;Description automatically generated">
            <a:extLst>
              <a:ext uri="{FF2B5EF4-FFF2-40B4-BE49-F238E27FC236}">
                <a16:creationId xmlns:a16="http://schemas.microsoft.com/office/drawing/2014/main" id="{C8691FC5-29C6-4381-B2A3-F9A831DBAD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88061"/>
            <a:ext cx="6781800" cy="2314289"/>
          </a:xfrm>
          <a:prstGeom prst="rect">
            <a:avLst/>
          </a:prstGeom>
        </p:spPr>
      </p:pic>
      <p:sp>
        <p:nvSpPr>
          <p:cNvPr id="4" name="Slide Number Placeholder 3">
            <a:extLst>
              <a:ext uri="{FF2B5EF4-FFF2-40B4-BE49-F238E27FC236}">
                <a16:creationId xmlns:a16="http://schemas.microsoft.com/office/drawing/2014/main" id="{54943BB0-AE52-E1D5-90FC-FC55A6A2E3A4}"/>
              </a:ext>
            </a:extLst>
          </p:cNvPr>
          <p:cNvSpPr>
            <a:spLocks noGrp="1"/>
          </p:cNvSpPr>
          <p:nvPr>
            <p:ph type="sldNum" sz="quarter" idx="4"/>
          </p:nvPr>
        </p:nvSpPr>
        <p:spPr/>
        <p:txBody>
          <a:bodyPr/>
          <a:lstStyle/>
          <a:p>
            <a:fld id="{4BEAC4C4-F0A7-4B61-A827-E4198D07826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4580" name="Text Box 4"/>
          <p:cNvSpPr txBox="1">
            <a:spLocks noChangeArrowheads="1"/>
          </p:cNvSpPr>
          <p:nvPr/>
        </p:nvSpPr>
        <p:spPr bwMode="auto">
          <a:xfrm>
            <a:off x="609600" y="1524000"/>
            <a:ext cx="8153400" cy="38465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339725" algn="l"/>
              </a:tabLst>
              <a:defRPr>
                <a:solidFill>
                  <a:srgbClr val="000000"/>
                </a:solidFill>
                <a:latin typeface="Arial" charset="0"/>
              </a:defRPr>
            </a:lvl1pPr>
            <a:lvl2pPr eaLnBrk="0" hangingPunct="0">
              <a:tabLst>
                <a:tab pos="339725" algn="l"/>
              </a:tabLst>
              <a:defRPr>
                <a:solidFill>
                  <a:srgbClr val="000000"/>
                </a:solidFill>
                <a:latin typeface="Arial" charset="0"/>
              </a:defRPr>
            </a:lvl2pPr>
            <a:lvl3pPr marL="1143000" indent="-228600" eaLnBrk="0" hangingPunct="0">
              <a:tabLst>
                <a:tab pos="339725" algn="l"/>
              </a:tabLst>
              <a:defRPr>
                <a:solidFill>
                  <a:srgbClr val="000000"/>
                </a:solidFill>
                <a:latin typeface="Arial" charset="0"/>
              </a:defRPr>
            </a:lvl3pPr>
            <a:lvl4pPr marL="1600200" indent="-228600" eaLnBrk="0" hangingPunct="0">
              <a:tabLst>
                <a:tab pos="339725" algn="l"/>
              </a:tabLst>
              <a:defRPr>
                <a:solidFill>
                  <a:srgbClr val="000000"/>
                </a:solidFill>
                <a:latin typeface="Arial" charset="0"/>
              </a:defRPr>
            </a:lvl4pPr>
            <a:lvl5pPr marL="2057400" indent="-228600" eaLnBrk="0" hangingPunct="0">
              <a:tabLst>
                <a:tab pos="339725" algn="l"/>
              </a:tabLst>
              <a:defRPr>
                <a:solidFill>
                  <a:srgbClr val="000000"/>
                </a:solidFill>
                <a:latin typeface="Arial" charset="0"/>
              </a:defRPr>
            </a:lvl5pPr>
            <a:lvl6pPr marL="2514600" indent="-228600" algn="ctr" eaLnBrk="0" fontAlgn="base" hangingPunct="0">
              <a:spcBef>
                <a:spcPct val="30000"/>
              </a:spcBef>
              <a:spcAft>
                <a:spcPct val="0"/>
              </a:spcAft>
              <a:tabLst>
                <a:tab pos="339725" algn="l"/>
              </a:tabLst>
              <a:defRPr>
                <a:solidFill>
                  <a:srgbClr val="000000"/>
                </a:solidFill>
                <a:latin typeface="Arial" charset="0"/>
              </a:defRPr>
            </a:lvl6pPr>
            <a:lvl7pPr marL="2971800" indent="-228600" algn="ctr" eaLnBrk="0" fontAlgn="base" hangingPunct="0">
              <a:spcBef>
                <a:spcPct val="30000"/>
              </a:spcBef>
              <a:spcAft>
                <a:spcPct val="0"/>
              </a:spcAft>
              <a:tabLst>
                <a:tab pos="339725" algn="l"/>
              </a:tabLst>
              <a:defRPr>
                <a:solidFill>
                  <a:srgbClr val="000000"/>
                </a:solidFill>
                <a:latin typeface="Arial" charset="0"/>
              </a:defRPr>
            </a:lvl7pPr>
            <a:lvl8pPr marL="3429000" indent="-228600" algn="ctr" eaLnBrk="0" fontAlgn="base" hangingPunct="0">
              <a:spcBef>
                <a:spcPct val="30000"/>
              </a:spcBef>
              <a:spcAft>
                <a:spcPct val="0"/>
              </a:spcAft>
              <a:tabLst>
                <a:tab pos="339725" algn="l"/>
              </a:tabLst>
              <a:defRPr>
                <a:solidFill>
                  <a:srgbClr val="000000"/>
                </a:solidFill>
                <a:latin typeface="Arial" charset="0"/>
              </a:defRPr>
            </a:lvl8pPr>
            <a:lvl9pPr marL="3886200" indent="-228600" algn="ctr" eaLnBrk="0" fontAlgn="base" hangingPunct="0">
              <a:spcBef>
                <a:spcPct val="30000"/>
              </a:spcBef>
              <a:spcAft>
                <a:spcPct val="0"/>
              </a:spcAft>
              <a:tabLst>
                <a:tab pos="339725" algn="l"/>
              </a:tabLst>
              <a:defRPr>
                <a:solidFill>
                  <a:srgbClr val="000000"/>
                </a:solidFill>
                <a:latin typeface="Arial" charset="0"/>
              </a:defRPr>
            </a:lvl9pPr>
          </a:lstStyle>
          <a:p>
            <a:pPr algn="l" eaLnBrk="1" hangingPunct="1"/>
            <a:r>
              <a:rPr lang="en-US" altLang="en-US" sz="2000" dirty="0">
                <a:cs typeface="Arial" charset="0"/>
              </a:rPr>
              <a:t>  Test data should be tracked throughout meter life</a:t>
            </a:r>
          </a:p>
          <a:p>
            <a:pPr lvl="1" algn="l" eaLnBrk="1" hangingPunct="1">
              <a:buFont typeface="Times New Roman" pitchFamily="18" charset="0"/>
              <a:buChar char="–"/>
            </a:pPr>
            <a:r>
              <a:rPr lang="en-US" altLang="en-US" sz="2000" dirty="0">
                <a:cs typeface="Arial" charset="0"/>
              </a:rPr>
              <a:t> Certification testing, first article, acceptance testing, in-service (field &amp; shop), retirement</a:t>
            </a:r>
          </a:p>
          <a:p>
            <a:pPr algn="l" eaLnBrk="1" hangingPunct="1">
              <a:buFontTx/>
              <a:buChar char="•"/>
            </a:pPr>
            <a:r>
              <a:rPr lang="en-US" altLang="en-US" sz="2000" dirty="0">
                <a:cs typeface="Arial" charset="0"/>
              </a:rPr>
              <a:t>Meter test data should be linked to meter record data such as meter form, amps, voltage, display type, etc.  </a:t>
            </a:r>
          </a:p>
          <a:p>
            <a:pPr algn="l" eaLnBrk="1" hangingPunct="1">
              <a:buFontTx/>
              <a:buChar char="•"/>
            </a:pPr>
            <a:r>
              <a:rPr lang="en-US" altLang="en-US" sz="2000" dirty="0">
                <a:cs typeface="Arial" charset="0"/>
              </a:rPr>
              <a:t>Best time to start to develop the                                                              program is before the meters are being </a:t>
            </a:r>
            <a:br>
              <a:rPr lang="en-US" altLang="en-US" sz="2000" dirty="0">
                <a:cs typeface="Arial" charset="0"/>
              </a:rPr>
            </a:br>
            <a:r>
              <a:rPr lang="en-US" altLang="en-US" sz="2000" dirty="0">
                <a:cs typeface="Arial" charset="0"/>
              </a:rPr>
              <a:t>installed.  </a:t>
            </a:r>
          </a:p>
          <a:p>
            <a:pPr algn="l" eaLnBrk="1" hangingPunct="1">
              <a:buFontTx/>
              <a:buChar char="•"/>
            </a:pPr>
            <a:r>
              <a:rPr lang="en-US" altLang="en-US" sz="2000" dirty="0">
                <a:cs typeface="Arial" charset="0"/>
              </a:rPr>
              <a:t>Accuracy test data is usually collected</a:t>
            </a:r>
            <a:br>
              <a:rPr lang="en-US" altLang="en-US" sz="2000" dirty="0">
                <a:cs typeface="Arial" charset="0"/>
              </a:rPr>
            </a:br>
            <a:r>
              <a:rPr lang="en-US" altLang="en-US" sz="2000" dirty="0">
                <a:cs typeface="Arial" charset="0"/>
              </a:rPr>
              <a:t>automatically as new meters are tested </a:t>
            </a:r>
            <a:br>
              <a:rPr lang="en-US" altLang="en-US" sz="2000" dirty="0">
                <a:cs typeface="Arial" charset="0"/>
              </a:rPr>
            </a:br>
            <a:r>
              <a:rPr lang="en-US" altLang="en-US" sz="2000" dirty="0">
                <a:cs typeface="Arial" charset="0"/>
              </a:rPr>
              <a:t>in meter shops or cross docks.</a:t>
            </a:r>
          </a:p>
        </p:txBody>
      </p:sp>
      <p:pic>
        <p:nvPicPr>
          <p:cNvPr id="24581" name="Picture 6" descr="project-tracking-sheets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939C1DB-35C6-437A-A444-3AC23D39090E}"/>
              </a:ext>
            </a:extLst>
          </p:cNvPr>
          <p:cNvSpPr>
            <a:spLocks noGrp="1"/>
          </p:cNvSpPr>
          <p:nvPr>
            <p:ph type="title"/>
          </p:nvPr>
        </p:nvSpPr>
        <p:spPr>
          <a:xfrm>
            <a:off x="1371600" y="158368"/>
            <a:ext cx="7390108" cy="679832"/>
          </a:xfrm>
        </p:spPr>
        <p:txBody>
          <a:bodyPr/>
          <a:lstStyle/>
          <a:p>
            <a:r>
              <a:rPr lang="en-US" dirty="0">
                <a:solidFill>
                  <a:schemeClr val="accent1"/>
                </a:solidFill>
              </a:rPr>
              <a:t>Meter Test Data Tracking</a:t>
            </a:r>
          </a:p>
        </p:txBody>
      </p:sp>
      <p:sp>
        <p:nvSpPr>
          <p:cNvPr id="3" name="Footer Placeholder 2">
            <a:extLst>
              <a:ext uri="{FF2B5EF4-FFF2-40B4-BE49-F238E27FC236}">
                <a16:creationId xmlns:a16="http://schemas.microsoft.com/office/drawing/2014/main" id="{EF3D1236-9443-4C4B-863A-8E13BB37A50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B5C6E3F-41DB-9DFB-2256-6FFC16C8323C}"/>
              </a:ext>
            </a:extLst>
          </p:cNvPr>
          <p:cNvSpPr>
            <a:spLocks noGrp="1"/>
          </p:cNvSpPr>
          <p:nvPr>
            <p:ph type="sldNum" sz="quarter" idx="4"/>
          </p:nvPr>
        </p:nvSpPr>
        <p:spPr/>
        <p:txBody>
          <a:bodyPr/>
          <a:lstStyle/>
          <a:p>
            <a:fld id="{4BEAC4C4-F0A7-4B61-A827-E4198D078267}"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2270125" y="2360613"/>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5604" name="Text Box 4"/>
          <p:cNvSpPr txBox="1">
            <a:spLocks noChangeArrowheads="1"/>
          </p:cNvSpPr>
          <p:nvPr/>
        </p:nvSpPr>
        <p:spPr bwMode="auto">
          <a:xfrm>
            <a:off x="538950" y="1600200"/>
            <a:ext cx="8153400" cy="34163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tabLst>
                <a:tab pos="457200" algn="l"/>
              </a:tabLst>
              <a:defRPr>
                <a:solidFill>
                  <a:srgbClr val="000000"/>
                </a:solidFill>
                <a:latin typeface="Arial" charset="0"/>
              </a:defRPr>
            </a:lvl1pPr>
            <a:lvl2pPr eaLnBrk="0" hangingPunct="0">
              <a:tabLst>
                <a:tab pos="457200" algn="l"/>
              </a:tabLst>
              <a:defRPr>
                <a:solidFill>
                  <a:srgbClr val="000000"/>
                </a:solidFill>
                <a:latin typeface="Arial" charset="0"/>
              </a:defRPr>
            </a:lvl2pPr>
            <a:lvl3pPr marL="1143000" indent="-228600" eaLnBrk="0" hangingPunct="0">
              <a:tabLst>
                <a:tab pos="457200" algn="l"/>
              </a:tabLst>
              <a:defRPr>
                <a:solidFill>
                  <a:srgbClr val="000000"/>
                </a:solidFill>
                <a:latin typeface="Arial" charset="0"/>
              </a:defRPr>
            </a:lvl3pPr>
            <a:lvl4pPr marL="1600200" indent="-228600" eaLnBrk="0" hangingPunct="0">
              <a:tabLst>
                <a:tab pos="457200" algn="l"/>
              </a:tabLst>
              <a:defRPr>
                <a:solidFill>
                  <a:srgbClr val="000000"/>
                </a:solidFill>
                <a:latin typeface="Arial" charset="0"/>
              </a:defRPr>
            </a:lvl4pPr>
            <a:lvl5pPr marL="2057400" indent="-228600" eaLnBrk="0" hangingPunct="0">
              <a:tabLst>
                <a:tab pos="457200" algn="l"/>
              </a:tabLst>
              <a:defRPr>
                <a:solidFill>
                  <a:srgbClr val="000000"/>
                </a:solidFill>
                <a:latin typeface="Arial" charset="0"/>
              </a:defRPr>
            </a:lvl5pPr>
            <a:lvl6pPr marL="2514600" indent="-228600" algn="ctr" eaLnBrk="0" fontAlgn="base" hangingPunct="0">
              <a:spcBef>
                <a:spcPct val="30000"/>
              </a:spcBef>
              <a:spcAft>
                <a:spcPct val="0"/>
              </a:spcAft>
              <a:tabLst>
                <a:tab pos="457200" algn="l"/>
              </a:tabLst>
              <a:defRPr>
                <a:solidFill>
                  <a:srgbClr val="000000"/>
                </a:solidFill>
                <a:latin typeface="Arial" charset="0"/>
              </a:defRPr>
            </a:lvl6pPr>
            <a:lvl7pPr marL="2971800" indent="-228600" algn="ctr" eaLnBrk="0" fontAlgn="base" hangingPunct="0">
              <a:spcBef>
                <a:spcPct val="30000"/>
              </a:spcBef>
              <a:spcAft>
                <a:spcPct val="0"/>
              </a:spcAft>
              <a:tabLst>
                <a:tab pos="457200" algn="l"/>
              </a:tabLst>
              <a:defRPr>
                <a:solidFill>
                  <a:srgbClr val="000000"/>
                </a:solidFill>
                <a:latin typeface="Arial" charset="0"/>
              </a:defRPr>
            </a:lvl7pPr>
            <a:lvl8pPr marL="3429000" indent="-228600" algn="ctr" eaLnBrk="0" fontAlgn="base" hangingPunct="0">
              <a:spcBef>
                <a:spcPct val="30000"/>
              </a:spcBef>
              <a:spcAft>
                <a:spcPct val="0"/>
              </a:spcAft>
              <a:tabLst>
                <a:tab pos="457200" algn="l"/>
              </a:tabLst>
              <a:defRPr>
                <a:solidFill>
                  <a:srgbClr val="000000"/>
                </a:solidFill>
                <a:latin typeface="Arial" charset="0"/>
              </a:defRPr>
            </a:lvl8pPr>
            <a:lvl9pPr marL="3886200" indent="-228600" algn="ctr" eaLnBrk="0" fontAlgn="base" hangingPunct="0">
              <a:spcBef>
                <a:spcPct val="30000"/>
              </a:spcBef>
              <a:spcAft>
                <a:spcPct val="0"/>
              </a:spcAft>
              <a:tabLst>
                <a:tab pos="457200" algn="l"/>
              </a:tabLst>
              <a:defRPr>
                <a:solidFill>
                  <a:srgbClr val="000000"/>
                </a:solidFill>
                <a:latin typeface="Arial" charset="0"/>
              </a:defRPr>
            </a:lvl9pPr>
          </a:lstStyle>
          <a:p>
            <a:pPr algn="l" eaLnBrk="1" hangingPunct="1">
              <a:buFontTx/>
              <a:buChar char="•"/>
            </a:pPr>
            <a:r>
              <a:rPr lang="en-US" altLang="en-US" sz="2000" dirty="0">
                <a:cs typeface="Arial" charset="0"/>
              </a:rPr>
              <a:t>Need to consider tracking non-accuracy functional testing (meter software configuration, service disconnect testing, voltage, etc.)</a:t>
            </a:r>
          </a:p>
          <a:p>
            <a:pPr algn="l" eaLnBrk="1" hangingPunct="1"/>
            <a:endParaRPr lang="en-US" altLang="en-US" sz="2000" dirty="0">
              <a:cs typeface="Arial" charset="0"/>
            </a:endParaRPr>
          </a:p>
          <a:p>
            <a:pPr algn="l" eaLnBrk="1" hangingPunct="1">
              <a:buFontTx/>
              <a:buChar char="•"/>
            </a:pPr>
            <a:r>
              <a:rPr lang="en-US" altLang="en-US" sz="2000" dirty="0">
                <a:cs typeface="Arial" charset="0"/>
              </a:rPr>
              <a:t>Use installation reports to determine if there is any initial concerns about the meters being installed. </a:t>
            </a:r>
          </a:p>
          <a:p>
            <a:pPr algn="l" eaLnBrk="1" hangingPunct="1">
              <a:buFontTx/>
              <a:buChar char="•"/>
            </a:pPr>
            <a:endParaRPr lang="en-US" altLang="en-US" sz="2000" dirty="0">
              <a:cs typeface="Arial" charset="0"/>
            </a:endParaRPr>
          </a:p>
          <a:p>
            <a:pPr algn="l" eaLnBrk="1" hangingPunct="1">
              <a:buFontTx/>
              <a:buChar char="•"/>
            </a:pPr>
            <a:r>
              <a:rPr lang="en-US" altLang="en-US" sz="2000" dirty="0">
                <a:cs typeface="Arial" charset="0"/>
              </a:rPr>
              <a:t>Typical reports that should be available:</a:t>
            </a:r>
          </a:p>
          <a:p>
            <a:pPr lvl="1" algn="l" eaLnBrk="1" hangingPunct="1">
              <a:buFontTx/>
              <a:buChar char="•"/>
            </a:pPr>
            <a:r>
              <a:rPr lang="en-US" altLang="en-US" sz="2000" dirty="0">
                <a:cs typeface="Arial" charset="0"/>
              </a:rPr>
              <a:t>  Failed Meter Report, Project to Date </a:t>
            </a:r>
          </a:p>
          <a:p>
            <a:pPr lvl="1" algn="l" eaLnBrk="1" hangingPunct="1">
              <a:buFontTx/>
              <a:buChar char="•"/>
            </a:pPr>
            <a:r>
              <a:rPr lang="en-US" altLang="en-US" sz="2000" dirty="0">
                <a:cs typeface="Arial" charset="0"/>
              </a:rPr>
              <a:t>  Electric Meters on Network Report </a:t>
            </a:r>
            <a:endParaRPr lang="ru-RU" altLang="en-US" sz="2000" dirty="0">
              <a:cs typeface="Arial" charset="0"/>
            </a:endParaRPr>
          </a:p>
        </p:txBody>
      </p:sp>
      <p:pic>
        <p:nvPicPr>
          <p:cNvPr id="7" name="Picture 6" descr="project-tracking-sheets001">
            <a:extLst>
              <a:ext uri="{FF2B5EF4-FFF2-40B4-BE49-F238E27FC236}">
                <a16:creationId xmlns:a16="http://schemas.microsoft.com/office/drawing/2014/main" id="{7038844A-EB34-4B05-879B-F7BE4B0A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508" y="3352800"/>
            <a:ext cx="3124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C066218-9329-45C0-8A87-AC2E220FA3EB}"/>
              </a:ext>
            </a:extLst>
          </p:cNvPr>
          <p:cNvSpPr txBox="1">
            <a:spLocks/>
          </p:cNvSpPr>
          <p:nvPr/>
        </p:nvSpPr>
        <p:spPr>
          <a:xfrm>
            <a:off x="381000" y="158368"/>
            <a:ext cx="82749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fontAlgn="auto">
              <a:spcAft>
                <a:spcPts val="0"/>
              </a:spcAft>
            </a:pPr>
            <a:r>
              <a:rPr lang="en-US" sz="3600" dirty="0">
                <a:solidFill>
                  <a:schemeClr val="accent1"/>
                </a:solidFill>
              </a:rPr>
              <a:t>Meter Test Data Tracking</a:t>
            </a:r>
          </a:p>
        </p:txBody>
      </p:sp>
      <p:sp>
        <p:nvSpPr>
          <p:cNvPr id="2" name="Footer Placeholder 1">
            <a:extLst>
              <a:ext uri="{FF2B5EF4-FFF2-40B4-BE49-F238E27FC236}">
                <a16:creationId xmlns:a16="http://schemas.microsoft.com/office/drawing/2014/main" id="{21FDCCA1-98FC-4F98-B8C5-D22EC82D44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50CD741-562E-4DCF-96E6-25B91C4486B1}"/>
              </a:ext>
            </a:extLst>
          </p:cNvPr>
          <p:cNvSpPr>
            <a:spLocks noGrp="1"/>
          </p:cNvSpPr>
          <p:nvPr>
            <p:ph type="sldNum" sz="quarter" idx="4"/>
          </p:nvPr>
        </p:nvSpPr>
        <p:spPr/>
        <p:txBody>
          <a:bodyPr/>
          <a:lstStyle/>
          <a:p>
            <a:fld id="{4BEAC4C4-F0A7-4B61-A827-E4198D078267}"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371600" y="158368"/>
            <a:ext cx="73605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1"/>
                </a:solidFill>
                <a:latin typeface="+mj-lt"/>
              </a:rPr>
              <a:t>Meter Testing Traceability</a:t>
            </a:r>
          </a:p>
        </p:txBody>
      </p:sp>
      <p:sp>
        <p:nvSpPr>
          <p:cNvPr id="17411" name="Rectangle 3"/>
          <p:cNvSpPr>
            <a:spLocks noGrp="1" noChangeArrowheads="1"/>
          </p:cNvSpPr>
          <p:nvPr>
            <p:ph idx="1"/>
          </p:nvPr>
        </p:nvSpPr>
        <p:spPr bwMode="auto">
          <a:xfrm>
            <a:off x="457200" y="1522413"/>
            <a:ext cx="8229600" cy="2895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Char char="•"/>
            </a:pPr>
            <a:r>
              <a:rPr lang="en-US" altLang="ja-JP" sz="2200" dirty="0">
                <a:latin typeface="Arial" charset="0"/>
                <a:ea typeface="ＭＳ Ｐゴシック" pitchFamily="34" charset="-128"/>
              </a:rPr>
              <a:t>Test equipment to an International standard</a:t>
            </a:r>
          </a:p>
          <a:p>
            <a:pPr eaLnBrk="1" hangingPunct="1">
              <a:buFont typeface="Arial" panose="020B0604020202020204" pitchFamily="34" charset="0"/>
              <a:buChar char="•"/>
            </a:pPr>
            <a:r>
              <a:rPr lang="en-US" altLang="en-US" sz="2200" dirty="0">
                <a:latin typeface="Arial" charset="0"/>
                <a:cs typeface="Arial" charset="0"/>
              </a:rPr>
              <a:t>Tracking number of meters to be tested per State Commission requirements</a:t>
            </a:r>
          </a:p>
          <a:p>
            <a:pPr eaLnBrk="1" hangingPunct="1">
              <a:buFont typeface="Arial" panose="020B0604020202020204" pitchFamily="34" charset="0"/>
              <a:buChar char="•"/>
            </a:pPr>
            <a:r>
              <a:rPr lang="en-US" altLang="en-US" sz="2200" dirty="0">
                <a:latin typeface="Arial" charset="0"/>
                <a:cs typeface="Arial" charset="0"/>
              </a:rPr>
              <a:t>Tracking meter test data </a:t>
            </a:r>
          </a:p>
          <a:p>
            <a:pPr lvl="2" eaLnBrk="1" hangingPunct="1">
              <a:buFont typeface="Wingdings" panose="05000000000000000000" pitchFamily="2" charset="2"/>
              <a:buChar char="§"/>
            </a:pPr>
            <a:r>
              <a:rPr lang="en-US" altLang="en-US" sz="2200" dirty="0">
                <a:latin typeface="Arial" charset="0"/>
                <a:cs typeface="Arial" charset="0"/>
              </a:rPr>
              <a:t>Meter Records</a:t>
            </a:r>
          </a:p>
          <a:p>
            <a:pPr lvl="2" eaLnBrk="1" hangingPunct="1">
              <a:buFont typeface="Wingdings" panose="05000000000000000000" pitchFamily="2" charset="2"/>
              <a:buChar char="§"/>
            </a:pPr>
            <a:r>
              <a:rPr lang="en-US" altLang="en-US" sz="2200" dirty="0">
                <a:latin typeface="Arial" charset="0"/>
                <a:cs typeface="Arial" charset="0"/>
              </a:rPr>
              <a:t>Meter Data Management</a:t>
            </a:r>
            <a:br>
              <a:rPr lang="en-US" altLang="en-US" sz="2200" dirty="0">
                <a:latin typeface="Arial" charset="0"/>
                <a:cs typeface="Arial" charset="0"/>
              </a:rPr>
            </a:br>
            <a:r>
              <a:rPr lang="en-US" altLang="en-US" sz="2200" dirty="0">
                <a:latin typeface="Arial" charset="0"/>
                <a:cs typeface="Arial" charset="0"/>
              </a:rPr>
              <a:t>System (MDMS)</a:t>
            </a:r>
          </a:p>
          <a:p>
            <a:pPr marL="1409700" lvl="2" indent="-495300" eaLnBrk="1" hangingPunct="1"/>
            <a:endParaRPr lang="en-US" altLang="en-US" sz="2200" dirty="0"/>
          </a:p>
        </p:txBody>
      </p:sp>
      <p:sp>
        <p:nvSpPr>
          <p:cNvPr id="2" name="Footer Placeholder 1">
            <a:extLst>
              <a:ext uri="{FF2B5EF4-FFF2-40B4-BE49-F238E27FC236}">
                <a16:creationId xmlns:a16="http://schemas.microsoft.com/office/drawing/2014/main" id="{D10072D7-FA7F-49ED-8E66-2826E5E6AC08}"/>
              </a:ext>
            </a:extLst>
          </p:cNvPr>
          <p:cNvSpPr>
            <a:spLocks noGrp="1"/>
          </p:cNvSpPr>
          <p:nvPr>
            <p:ph type="ftr" sz="quarter" idx="3"/>
          </p:nvPr>
        </p:nvSpPr>
        <p:spPr/>
        <p:txBody>
          <a:bodyPr/>
          <a:lstStyle/>
          <a:p>
            <a:r>
              <a:rPr lang="en-US"/>
              <a:t>tescometering.com</a:t>
            </a:r>
            <a:endParaRPr lang="en-US" dirty="0"/>
          </a:p>
        </p:txBody>
      </p:sp>
      <p:pic>
        <p:nvPicPr>
          <p:cNvPr id="17412" name="Picture 7"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05125"/>
            <a:ext cx="3979863"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2D52AC5-65F1-0CBE-D6DF-1D83C7A1D61F}"/>
              </a:ext>
            </a:extLst>
          </p:cNvPr>
          <p:cNvSpPr>
            <a:spLocks noGrp="1"/>
          </p:cNvSpPr>
          <p:nvPr>
            <p:ph type="sldNum" sz="quarter" idx="4"/>
          </p:nvPr>
        </p:nvSpPr>
        <p:spPr/>
        <p:txBody>
          <a:bodyPr/>
          <a:lstStyle/>
          <a:p>
            <a:fld id="{4BEAC4C4-F0A7-4B61-A827-E4198D078267}" type="slidenum">
              <a:rPr lang="en-US" smtClean="0"/>
              <a:t>34</a:t>
            </a:fld>
            <a:endParaRPr lang="en-US" dirty="0"/>
          </a:p>
        </p:txBody>
      </p:sp>
    </p:spTree>
    <p:extLst>
      <p:ext uri="{BB962C8B-B14F-4D97-AF65-F5344CB8AC3E}">
        <p14:creationId xmlns:p14="http://schemas.microsoft.com/office/powerpoint/2010/main" val="367821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26628" name="Text Box 4"/>
          <p:cNvSpPr txBox="1">
            <a:spLocks noChangeArrowheads="1"/>
          </p:cNvSpPr>
          <p:nvPr/>
        </p:nvSpPr>
        <p:spPr bwMode="auto">
          <a:xfrm>
            <a:off x="762000" y="1676400"/>
            <a:ext cx="7818438" cy="364648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tabLst>
                <a:tab pos="342900" algn="l"/>
              </a:tabLst>
              <a:defRPr>
                <a:solidFill>
                  <a:srgbClr val="000000"/>
                </a:solidFill>
                <a:latin typeface="Arial" charset="0"/>
              </a:defRPr>
            </a:lvl1pPr>
            <a:lvl2pPr marL="742950" indent="-285750" eaLnBrk="0" hangingPunct="0">
              <a:tabLst>
                <a:tab pos="342900" algn="l"/>
              </a:tabLst>
              <a:defRPr>
                <a:solidFill>
                  <a:srgbClr val="000000"/>
                </a:solidFill>
                <a:latin typeface="Arial" charset="0"/>
              </a:defRPr>
            </a:lvl2pPr>
            <a:lvl3pPr marL="1143000" indent="-228600" eaLnBrk="0" hangingPunct="0">
              <a:tabLst>
                <a:tab pos="342900" algn="l"/>
              </a:tabLst>
              <a:defRPr>
                <a:solidFill>
                  <a:srgbClr val="000000"/>
                </a:solidFill>
                <a:latin typeface="Arial" charset="0"/>
              </a:defRPr>
            </a:lvl3pPr>
            <a:lvl4pPr marL="1600200" indent="-228600" eaLnBrk="0" hangingPunct="0">
              <a:tabLst>
                <a:tab pos="342900" algn="l"/>
              </a:tabLst>
              <a:defRPr>
                <a:solidFill>
                  <a:srgbClr val="000000"/>
                </a:solidFill>
                <a:latin typeface="Arial" charset="0"/>
              </a:defRPr>
            </a:lvl4pPr>
            <a:lvl5pPr marL="2057400" indent="-228600" eaLnBrk="0" hangingPunct="0">
              <a:tabLst>
                <a:tab pos="342900" algn="l"/>
              </a:tabLst>
              <a:defRPr>
                <a:solidFill>
                  <a:srgbClr val="000000"/>
                </a:solidFill>
                <a:latin typeface="Arial" charset="0"/>
              </a:defRPr>
            </a:lvl5pPr>
            <a:lvl6pPr marL="2514600" indent="-228600" algn="ctr" eaLnBrk="0" fontAlgn="base" hangingPunct="0">
              <a:spcBef>
                <a:spcPct val="30000"/>
              </a:spcBef>
              <a:spcAft>
                <a:spcPct val="0"/>
              </a:spcAft>
              <a:tabLst>
                <a:tab pos="342900" algn="l"/>
              </a:tabLst>
              <a:defRPr>
                <a:solidFill>
                  <a:srgbClr val="000000"/>
                </a:solidFill>
                <a:latin typeface="Arial" charset="0"/>
              </a:defRPr>
            </a:lvl6pPr>
            <a:lvl7pPr marL="2971800" indent="-228600" algn="ctr" eaLnBrk="0" fontAlgn="base" hangingPunct="0">
              <a:spcBef>
                <a:spcPct val="30000"/>
              </a:spcBef>
              <a:spcAft>
                <a:spcPct val="0"/>
              </a:spcAft>
              <a:tabLst>
                <a:tab pos="342900" algn="l"/>
              </a:tabLst>
              <a:defRPr>
                <a:solidFill>
                  <a:srgbClr val="000000"/>
                </a:solidFill>
                <a:latin typeface="Arial" charset="0"/>
              </a:defRPr>
            </a:lvl7pPr>
            <a:lvl8pPr marL="3429000" indent="-228600" algn="ctr" eaLnBrk="0" fontAlgn="base" hangingPunct="0">
              <a:spcBef>
                <a:spcPct val="30000"/>
              </a:spcBef>
              <a:spcAft>
                <a:spcPct val="0"/>
              </a:spcAft>
              <a:tabLst>
                <a:tab pos="342900" algn="l"/>
              </a:tabLst>
              <a:defRPr>
                <a:solidFill>
                  <a:srgbClr val="000000"/>
                </a:solidFill>
                <a:latin typeface="Arial" charset="0"/>
              </a:defRPr>
            </a:lvl8pPr>
            <a:lvl9pPr marL="3886200" indent="-228600" algn="ctr" eaLnBrk="0" fontAlgn="base" hangingPunct="0">
              <a:spcBef>
                <a:spcPct val="30000"/>
              </a:spcBef>
              <a:spcAft>
                <a:spcPct val="0"/>
              </a:spcAft>
              <a:tabLst>
                <a:tab pos="342900" algn="l"/>
              </a:tabLst>
              <a:defRPr>
                <a:solidFill>
                  <a:srgbClr val="000000"/>
                </a:solidFill>
                <a:latin typeface="Arial" charset="0"/>
              </a:defRPr>
            </a:lvl9pPr>
          </a:lstStyle>
          <a:p>
            <a:pPr algn="l" eaLnBrk="1" hangingPunct="1">
              <a:lnSpc>
                <a:spcPct val="70000"/>
              </a:lnSpc>
              <a:buFontTx/>
              <a:buChar char="•"/>
            </a:pPr>
            <a:r>
              <a:rPr lang="en-US" altLang="en-US" sz="2200" dirty="0">
                <a:cs typeface="Arial" charset="0"/>
              </a:rPr>
              <a:t>System should track meter test results for ease of future reference or for response to public or Utility Commission inquiries.</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Maybe part of Meter Data Management System (MDMS) or a separate Meter Records system.</a:t>
            </a:r>
          </a:p>
          <a:p>
            <a:pPr algn="l" eaLnBrk="1" hangingPunct="1">
              <a:lnSpc>
                <a:spcPct val="70000"/>
              </a:lnSpc>
              <a:buFontTx/>
              <a:buChar char="•"/>
            </a:pPr>
            <a:endParaRPr lang="en-US" altLang="en-US" sz="2200" dirty="0">
              <a:cs typeface="Arial" charset="0"/>
            </a:endParaRPr>
          </a:p>
          <a:p>
            <a:pPr algn="l" eaLnBrk="1" hangingPunct="1">
              <a:lnSpc>
                <a:spcPct val="70000"/>
              </a:lnSpc>
              <a:buFontTx/>
              <a:buChar char="•"/>
            </a:pPr>
            <a:r>
              <a:rPr lang="en-US" altLang="en-US" sz="2200" dirty="0">
                <a:cs typeface="Arial" charset="0"/>
              </a:rPr>
              <a:t>Requires discipline in collecting &amp; entering data, especially field tests.  </a:t>
            </a:r>
          </a:p>
          <a:p>
            <a:pPr algn="l" eaLnBrk="1" hangingPunct="1">
              <a:lnSpc>
                <a:spcPct val="70000"/>
              </a:lnSpc>
            </a:pPr>
            <a:r>
              <a:rPr lang="en-US" altLang="en-US" sz="2200" dirty="0">
                <a:latin typeface="Times New Roman" pitchFamily="18" charset="0"/>
              </a:rPr>
              <a:t>    </a:t>
            </a:r>
          </a:p>
          <a:p>
            <a:pPr algn="l" eaLnBrk="1" hangingPunct="1">
              <a:lnSpc>
                <a:spcPct val="70000"/>
              </a:lnSpc>
            </a:pPr>
            <a:endParaRPr lang="en-US" altLang="en-US" sz="2200" dirty="0">
              <a:latin typeface="Times New Roman" pitchFamily="18" charset="0"/>
            </a:endParaRPr>
          </a:p>
          <a:p>
            <a:pPr algn="l" eaLnBrk="1" hangingPunct="1">
              <a:lnSpc>
                <a:spcPct val="70000"/>
              </a:lnSpc>
            </a:pPr>
            <a:endParaRPr lang="ru-RU" altLang="en-US" sz="2200" dirty="0">
              <a:latin typeface="Times New Roman" pitchFamily="18" charset="0"/>
            </a:endParaRPr>
          </a:p>
        </p:txBody>
      </p:sp>
      <p:pic>
        <p:nvPicPr>
          <p:cNvPr id="3" name="Picture 2" descr="Diagram&#10;&#10;Description automatically generated">
            <a:extLst>
              <a:ext uri="{FF2B5EF4-FFF2-40B4-BE49-F238E27FC236}">
                <a16:creationId xmlns:a16="http://schemas.microsoft.com/office/drawing/2014/main" id="{EB2AD63B-F511-409B-BF13-AD9DA8D37B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31" b="10243"/>
          <a:stretch/>
        </p:blipFill>
        <p:spPr>
          <a:xfrm>
            <a:off x="2118519" y="3994013"/>
            <a:ext cx="5105400" cy="2292111"/>
          </a:xfrm>
          <a:prstGeom prst="rect">
            <a:avLst/>
          </a:prstGeom>
        </p:spPr>
      </p:pic>
      <p:sp>
        <p:nvSpPr>
          <p:cNvPr id="2" name="Title 1">
            <a:extLst>
              <a:ext uri="{FF2B5EF4-FFF2-40B4-BE49-F238E27FC236}">
                <a16:creationId xmlns:a16="http://schemas.microsoft.com/office/drawing/2014/main" id="{F19C53DA-B087-4AD4-A9B7-83615BE6DAD0}"/>
              </a:ext>
            </a:extLst>
          </p:cNvPr>
          <p:cNvSpPr>
            <a:spLocks noGrp="1"/>
          </p:cNvSpPr>
          <p:nvPr>
            <p:ph type="title"/>
          </p:nvPr>
        </p:nvSpPr>
        <p:spPr>
          <a:xfrm>
            <a:off x="1371600" y="158368"/>
            <a:ext cx="7360507" cy="679832"/>
          </a:xfrm>
        </p:spPr>
        <p:txBody>
          <a:bodyPr/>
          <a:lstStyle/>
          <a:p>
            <a:r>
              <a:rPr lang="en-US" dirty="0">
                <a:solidFill>
                  <a:schemeClr val="accent1"/>
                </a:solidFill>
              </a:rPr>
              <a:t>Meter Test Data Tracking System</a:t>
            </a:r>
          </a:p>
        </p:txBody>
      </p:sp>
      <p:sp>
        <p:nvSpPr>
          <p:cNvPr id="4" name="Footer Placeholder 3">
            <a:extLst>
              <a:ext uri="{FF2B5EF4-FFF2-40B4-BE49-F238E27FC236}">
                <a16:creationId xmlns:a16="http://schemas.microsoft.com/office/drawing/2014/main" id="{9AC08C8D-9DA9-488F-97F0-4C81E3A7F341}"/>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E5CAA65-7372-3068-403F-6EA2F53F14D0}"/>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371600" y="158368"/>
            <a:ext cx="7284307" cy="679832"/>
          </a:xfrm>
          <a:noFill/>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1"/>
                </a:solidFill>
                <a:latin typeface="+mj-lt"/>
              </a:rPr>
              <a:t>Questions to Answer</a:t>
            </a:r>
          </a:p>
        </p:txBody>
      </p:sp>
      <p:sp>
        <p:nvSpPr>
          <p:cNvPr id="27651" name="Rectangle 3"/>
          <p:cNvSpPr>
            <a:spLocks noGrp="1" noChangeArrowheads="1"/>
          </p:cNvSpPr>
          <p:nvPr>
            <p:ph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457200" indent="-457200" eaLnBrk="1" hangingPunct="1">
              <a:buFont typeface="Arial" panose="020B0604020202020204" pitchFamily="34" charset="0"/>
              <a:buChar char="•"/>
            </a:pPr>
            <a:r>
              <a:rPr lang="en-US" altLang="en-US" sz="2800" dirty="0">
                <a:latin typeface="Arial" charset="0"/>
                <a:cs typeface="Arial" charset="0"/>
              </a:rPr>
              <a:t>Why do we test?</a:t>
            </a:r>
          </a:p>
          <a:p>
            <a:pPr marL="457200" indent="-457200" eaLnBrk="1" hangingPunct="1">
              <a:buFont typeface="Arial" panose="020B0604020202020204" pitchFamily="34" charset="0"/>
              <a:buChar char="•"/>
            </a:pPr>
            <a:r>
              <a:rPr lang="en-US" altLang="en-US" sz="2800" dirty="0">
                <a:latin typeface="Arial" charset="0"/>
                <a:cs typeface="Arial" charset="0"/>
              </a:rPr>
              <a:t>How do we test?</a:t>
            </a:r>
          </a:p>
          <a:p>
            <a:pPr marL="457200" indent="-457200" eaLnBrk="1" hangingPunct="1">
              <a:buFont typeface="Arial" panose="020B0604020202020204" pitchFamily="34" charset="0"/>
              <a:buChar char="•"/>
            </a:pPr>
            <a:r>
              <a:rPr lang="en-US" altLang="en-US" sz="2800" dirty="0">
                <a:latin typeface="Arial" charset="0"/>
                <a:cs typeface="Arial" charset="0"/>
              </a:rPr>
              <a:t>What types of meter tests are there?</a:t>
            </a:r>
          </a:p>
          <a:p>
            <a:pPr marL="457200" indent="-457200" eaLnBrk="1" hangingPunct="1">
              <a:buFont typeface="Arial" panose="020B0604020202020204" pitchFamily="34" charset="0"/>
              <a:buChar char="•"/>
            </a:pPr>
            <a:r>
              <a:rPr lang="en-US" altLang="en-US" sz="2800" dirty="0">
                <a:latin typeface="Arial" charset="0"/>
                <a:cs typeface="Arial" charset="0"/>
              </a:rPr>
              <a:t>How do utility tests differ from customer request tests?</a:t>
            </a:r>
          </a:p>
          <a:p>
            <a:pPr marL="457200" indent="-457200" eaLnBrk="1" hangingPunct="1">
              <a:buFont typeface="Arial" panose="020B0604020202020204" pitchFamily="34" charset="0"/>
              <a:buChar char="•"/>
            </a:pPr>
            <a:r>
              <a:rPr lang="en-US" altLang="en-US" sz="2800" dirty="0">
                <a:latin typeface="Arial" charset="0"/>
                <a:cs typeface="Arial" charset="0"/>
              </a:rPr>
              <a:t>What is In-Service Testing?</a:t>
            </a:r>
          </a:p>
          <a:p>
            <a:pPr marL="457200" indent="-457200" eaLnBrk="1" hangingPunct="1">
              <a:buFont typeface="Arial" panose="020B0604020202020204" pitchFamily="34" charset="0"/>
              <a:buChar char="•"/>
            </a:pPr>
            <a:r>
              <a:rPr lang="en-US" altLang="en-US" sz="2800" dirty="0">
                <a:latin typeface="Arial" charset="0"/>
                <a:cs typeface="Arial" charset="0"/>
              </a:rPr>
              <a:t>How do we know meter tests are good?</a:t>
            </a:r>
          </a:p>
          <a:p>
            <a:pPr marL="457200" indent="-457200" eaLnBrk="1" hangingPunct="1">
              <a:buFont typeface="Arial" panose="020B0604020202020204" pitchFamily="34" charset="0"/>
              <a:buChar char="•"/>
            </a:pPr>
            <a:r>
              <a:rPr lang="en-US" altLang="en-US" sz="2800" dirty="0">
                <a:latin typeface="Arial" charset="0"/>
                <a:cs typeface="Arial" charset="0"/>
              </a:rPr>
              <a:t>What do we do with the test data?</a:t>
            </a:r>
          </a:p>
        </p:txBody>
      </p:sp>
      <p:sp>
        <p:nvSpPr>
          <p:cNvPr id="2" name="Footer Placeholder 1">
            <a:extLst>
              <a:ext uri="{FF2B5EF4-FFF2-40B4-BE49-F238E27FC236}">
                <a16:creationId xmlns:a16="http://schemas.microsoft.com/office/drawing/2014/main" id="{112132B2-3E05-4CAC-B222-7A716BA3DC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A68D08C-0F48-A9AD-1357-6671E4781E94}"/>
              </a:ext>
            </a:extLst>
          </p:cNvPr>
          <p:cNvSpPr>
            <a:spLocks noGrp="1"/>
          </p:cNvSpPr>
          <p:nvPr>
            <p:ph type="sldNum" sz="quarter" idx="4"/>
          </p:nvPr>
        </p:nvSpPr>
        <p:spPr/>
        <p:txBody>
          <a:bodyPr/>
          <a:lstStyle/>
          <a:p>
            <a:fld id="{4BEAC4C4-F0A7-4B61-A827-E4198D078267}"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371599" y="136525"/>
            <a:ext cx="7443155" cy="679832"/>
          </a:xfrm>
          <a:noFill/>
        </p:spPr>
        <p:txBody>
          <a:bodyPr anchor="ctr"/>
          <a:lstStyle/>
          <a:p>
            <a:pPr eaLnBrk="1" hangingPunct="1"/>
            <a:r>
              <a:rPr lang="en-US" altLang="en-US" dirty="0">
                <a:solidFill>
                  <a:schemeClr val="accent1"/>
                </a:solidFill>
                <a:latin typeface="+mj-lt"/>
                <a:cs typeface="Arial" panose="020B0604020202020204" pitchFamily="34" charset="0"/>
              </a:rPr>
              <a:t>Questions and Discussion  </a:t>
            </a:r>
          </a:p>
        </p:txBody>
      </p:sp>
      <p:sp>
        <p:nvSpPr>
          <p:cNvPr id="2" name="Footer Placeholder 1">
            <a:extLst>
              <a:ext uri="{FF2B5EF4-FFF2-40B4-BE49-F238E27FC236}">
                <a16:creationId xmlns:a16="http://schemas.microsoft.com/office/drawing/2014/main" id="{87DF0910-FE05-4499-8559-197B14BB4C8B}"/>
              </a:ext>
            </a:extLst>
          </p:cNvPr>
          <p:cNvSpPr>
            <a:spLocks noGrp="1"/>
          </p:cNvSpPr>
          <p:nvPr>
            <p:ph type="ftr" sz="quarter" idx="3"/>
          </p:nvPr>
        </p:nvSpPr>
        <p:spPr/>
        <p:txBody>
          <a:bodyPr/>
          <a:lstStyle/>
          <a:p>
            <a:r>
              <a:rPr lang="en-US" dirty="0" err="1"/>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271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5E7EFB2-D4FC-02CF-2F58-B1E4FA3A01E8}"/>
              </a:ext>
            </a:extLst>
          </p:cNvPr>
          <p:cNvSpPr>
            <a:spLocks noGrp="1"/>
          </p:cNvSpPr>
          <p:nvPr>
            <p:ph type="sldNum" sz="quarter" idx="4"/>
          </p:nvPr>
        </p:nvSpPr>
        <p:spPr/>
        <p:txBody>
          <a:bodyPr/>
          <a:lstStyle/>
          <a:p>
            <a:fld id="{4BEAC4C4-F0A7-4B61-A827-E4198D078267}" type="slidenum">
              <a:rPr lang="en-US" smtClean="0"/>
              <a:t>37</a:t>
            </a:fld>
            <a:endParaRPr lang="en-US" dirty="0"/>
          </a:p>
        </p:txBody>
      </p:sp>
      <p:sp>
        <p:nvSpPr>
          <p:cNvPr id="5" name="Rectangle 5">
            <a:extLst>
              <a:ext uri="{FF2B5EF4-FFF2-40B4-BE49-F238E27FC236}">
                <a16:creationId xmlns:a16="http://schemas.microsoft.com/office/drawing/2014/main" id="{0C734B61-0C2F-40A2-3326-8426FBB6896E}"/>
              </a:ext>
            </a:extLst>
          </p:cNvPr>
          <p:cNvSpPr>
            <a:spLocks noGrp="1" noChangeArrowheads="1"/>
          </p:cNvSpPr>
          <p:nvPr>
            <p:ph idx="1"/>
          </p:nvPr>
        </p:nvSpPr>
        <p:spPr>
          <a:xfrm>
            <a:off x="628650" y="1309817"/>
            <a:ext cx="7886700" cy="4842433"/>
          </a:xfrm>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chemeClr val="accent1"/>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Metering</a:t>
            </a:r>
            <a:endParaRPr lang="en-US" altLang="en-US" sz="2400" dirty="0">
              <a:latin typeface="Arial" panose="020B0604020202020204" pitchFamily="34" charset="0"/>
              <a:cs typeface="Arial" panose="020B0604020202020204" pitchFamily="34" charset="0"/>
            </a:endParaRP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chemeClr val="accent1"/>
                </a:solidFill>
                <a:latin typeface="Arial" panose="020B0604020202020204" pitchFamily="34" charset="0"/>
                <a:cs typeface="Arial" panose="020B0604020202020204" pitchFamily="34" charset="0"/>
              </a:rPr>
              <a:t>215.228.0500</a:t>
            </a:r>
            <a:endParaRPr lang="en-US" altLang="en-US" sz="2000" dirty="0">
              <a:solidFill>
                <a:schemeClr val="accent1"/>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chemeClr val="accent1"/>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6" name="TextBox 3">
            <a:extLst>
              <a:ext uri="{FF2B5EF4-FFF2-40B4-BE49-F238E27FC236}">
                <a16:creationId xmlns:a16="http://schemas.microsoft.com/office/drawing/2014/main" id="{C0EF11C7-55A1-9EB0-21A4-6E14E0481269}"/>
              </a:ext>
            </a:extLst>
          </p:cNvPr>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1"/>
                </a:solidFill>
              </a:rPr>
              <a:t>ISO 9001:2015 Certified Quality Company</a:t>
            </a:r>
          </a:p>
          <a:p>
            <a:pPr algn="ctr" eaLnBrk="1" hangingPunct="1">
              <a:spcBef>
                <a:spcPct val="0"/>
              </a:spcBef>
              <a:buFontTx/>
              <a:buNone/>
            </a:pPr>
            <a:r>
              <a:rPr lang="en-US" altLang="en-US" sz="1400" b="1" dirty="0">
                <a:solidFill>
                  <a:schemeClr val="accent1"/>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8265" y="1447800"/>
            <a:ext cx="7924800" cy="487518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sz="2000" dirty="0">
                <a:cs typeface="Arial" charset="0"/>
              </a:rPr>
              <a:t>The basic accuracy tests puts energy through a meter and the same amount of energy through a traceable standard. That standard is considered 100.0% accurate for the sake of our accuracy test and the ratio of how much energy the meter sees to how much energy the standard sees is the meter accuracy.</a:t>
            </a:r>
          </a:p>
          <a:p>
            <a:pPr algn="l" eaLnBrk="1" hangingPunct="1">
              <a:lnSpc>
                <a:spcPct val="80000"/>
              </a:lnSpc>
            </a:pPr>
            <a:endParaRPr lang="en-US" altLang="en-US" sz="2000" dirty="0">
              <a:cs typeface="Arial" charset="0"/>
            </a:endParaRPr>
          </a:p>
          <a:p>
            <a:pPr algn="l" eaLnBrk="1" hangingPunct="1">
              <a:lnSpc>
                <a:spcPct val="80000"/>
              </a:lnSpc>
            </a:pPr>
            <a:r>
              <a:rPr lang="en-US" altLang="en-US" sz="2000" dirty="0">
                <a:cs typeface="Arial" charset="0"/>
              </a:rPr>
              <a:t>Electric meters always come from the factory with a stated accuracy based on exactly this type of test.  Typical accuracies might be 99.98% or 99.96%.  Typical requirements for residential meters are +/- 2.0% so these meters are far better straight off the manufacturing line than required.  Many utilities tighten up these requirements and will not let a meter into the field with any thing more than +/- 0.5%.  These new meters are still more than an order of magnitude better than that.  </a:t>
            </a:r>
          </a:p>
          <a:p>
            <a:pPr algn="l" eaLnBrk="1" hangingPunct="1">
              <a:lnSpc>
                <a:spcPct val="80000"/>
              </a:lnSpc>
            </a:pPr>
            <a:endParaRPr lang="en-US" altLang="en-US" sz="2000" dirty="0">
              <a:cs typeface="Arial" charset="0"/>
            </a:endParaRPr>
          </a:p>
          <a:p>
            <a:pPr algn="l" eaLnBrk="1" hangingPunct="1">
              <a:lnSpc>
                <a:spcPct val="80000"/>
              </a:lnSpc>
            </a:pPr>
            <a:endParaRPr lang="en-US" altLang="en-US" sz="2400" dirty="0">
              <a:latin typeface="Times New Roman" pitchFamily="18" charset="0"/>
            </a:endParaRPr>
          </a:p>
          <a:p>
            <a:pPr algn="l" eaLnBrk="1" hangingPunct="1">
              <a:lnSpc>
                <a:spcPct val="80000"/>
              </a:lnSpc>
            </a:pPr>
            <a:endParaRPr lang="en-US" altLang="en-US" sz="2400" dirty="0">
              <a:latin typeface="Times New Roman" pitchFamily="18" charset="0"/>
            </a:endParaRPr>
          </a:p>
        </p:txBody>
      </p:sp>
      <p:sp>
        <p:nvSpPr>
          <p:cNvPr id="2" name="Title 1">
            <a:extLst>
              <a:ext uri="{FF2B5EF4-FFF2-40B4-BE49-F238E27FC236}">
                <a16:creationId xmlns:a16="http://schemas.microsoft.com/office/drawing/2014/main" id="{ADD602A8-AE69-42F5-8985-E37F69B862D3}"/>
              </a:ext>
            </a:extLst>
          </p:cNvPr>
          <p:cNvSpPr>
            <a:spLocks noGrp="1"/>
          </p:cNvSpPr>
          <p:nvPr>
            <p:ph type="title"/>
          </p:nvPr>
        </p:nvSpPr>
        <p:spPr>
          <a:xfrm>
            <a:off x="1371599" y="152400"/>
            <a:ext cx="7393459" cy="679832"/>
          </a:xfrm>
        </p:spPr>
        <p:txBody>
          <a:bodyPr/>
          <a:lstStyle/>
          <a:p>
            <a:r>
              <a:rPr lang="en-US" dirty="0">
                <a:solidFill>
                  <a:schemeClr val="accent1"/>
                </a:solidFill>
              </a:rPr>
              <a:t>Accuracy Testing</a:t>
            </a:r>
          </a:p>
        </p:txBody>
      </p:sp>
      <p:sp>
        <p:nvSpPr>
          <p:cNvPr id="3" name="Footer Placeholder 2">
            <a:extLst>
              <a:ext uri="{FF2B5EF4-FFF2-40B4-BE49-F238E27FC236}">
                <a16:creationId xmlns:a16="http://schemas.microsoft.com/office/drawing/2014/main" id="{9110D762-9EBE-4930-82AD-2B0B4E847439}"/>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009ECEFB-647B-151A-E789-22870FB2EA39}"/>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77576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1" y="1143000"/>
            <a:ext cx="5638800" cy="53183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The basic watt hour meter is a marvel in simplicity.  The old electromechanical meters can continue to accurately (with better than 99.90% accuracy) measure energy consumption after more than 30 years in an outdoor environment.   And they were and continue to be relatively inexpensive ($20 to $30).  This is pretty incredible.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With electromechanical meters, for every turn of the disk a certain amount of energy passing through the meter (Kh).  Count the number of turns and you know how much energy is used over time.</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For electronic meters, for every pulse there is a certain amount of energy passing through the meter.  Count the pulses after the first one and you know how much energy is used over time.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Modern standards all have pulse outputs and most also provide the comparison with the meter under test.  </a:t>
            </a:r>
            <a:endParaRPr lang="en-US" altLang="en-US" sz="2000" dirty="0">
              <a:latin typeface="Times New Roman" pitchFamily="18" charset="0"/>
            </a:endParaRPr>
          </a:p>
        </p:txBody>
      </p:sp>
      <p:pic>
        <p:nvPicPr>
          <p:cNvPr id="7" name="Picture 6">
            <a:extLst>
              <a:ext uri="{FF2B5EF4-FFF2-40B4-BE49-F238E27FC236}">
                <a16:creationId xmlns:a16="http://schemas.microsoft.com/office/drawing/2014/main" id="{A60A8164-EAAE-4B9C-83E4-706793C9003A}"/>
              </a:ext>
            </a:extLst>
          </p:cNvPr>
          <p:cNvPicPr>
            <a:picLocks noChangeAspect="1"/>
          </p:cNvPicPr>
          <p:nvPr/>
        </p:nvPicPr>
        <p:blipFill>
          <a:blip r:embed="rId2"/>
          <a:stretch>
            <a:fillRect/>
          </a:stretch>
        </p:blipFill>
        <p:spPr>
          <a:xfrm>
            <a:off x="6156387" y="2203144"/>
            <a:ext cx="2571308" cy="2451712"/>
          </a:xfrm>
          <a:prstGeom prst="rect">
            <a:avLst/>
          </a:prstGeom>
        </p:spPr>
      </p:pic>
      <p:sp>
        <p:nvSpPr>
          <p:cNvPr id="8" name="TextBox 7">
            <a:extLst>
              <a:ext uri="{FF2B5EF4-FFF2-40B4-BE49-F238E27FC236}">
                <a16:creationId xmlns:a16="http://schemas.microsoft.com/office/drawing/2014/main" id="{EDC5AF24-18D5-4C5D-A223-DB26A5534C1A}"/>
              </a:ext>
            </a:extLst>
          </p:cNvPr>
          <p:cNvSpPr txBox="1"/>
          <p:nvPr/>
        </p:nvSpPr>
        <p:spPr>
          <a:xfrm>
            <a:off x="6323202" y="4774457"/>
            <a:ext cx="2237678" cy="646331"/>
          </a:xfrm>
          <a:prstGeom prst="rect">
            <a:avLst/>
          </a:prstGeom>
          <a:noFill/>
        </p:spPr>
        <p:txBody>
          <a:bodyPr wrap="square" rtlCol="0">
            <a:spAutoFit/>
          </a:bodyPr>
          <a:lstStyle/>
          <a:p>
            <a:r>
              <a:rPr lang="en-US" sz="1200" dirty="0"/>
              <a:t>Landis + Gyr Type MX</a:t>
            </a:r>
            <a:br>
              <a:rPr lang="en-US" sz="1200" dirty="0"/>
            </a:br>
            <a:r>
              <a:rPr lang="en-US" sz="1200" dirty="0"/>
              <a:t>Electromechanical</a:t>
            </a:r>
            <a:br>
              <a:rPr lang="en-US" sz="1200" dirty="0"/>
            </a:br>
            <a:r>
              <a:rPr lang="en-US" sz="1200" dirty="0"/>
              <a:t> (1994 to 2009)</a:t>
            </a:r>
          </a:p>
        </p:txBody>
      </p:sp>
      <p:sp>
        <p:nvSpPr>
          <p:cNvPr id="2" name="Title 1">
            <a:extLst>
              <a:ext uri="{FF2B5EF4-FFF2-40B4-BE49-F238E27FC236}">
                <a16:creationId xmlns:a16="http://schemas.microsoft.com/office/drawing/2014/main" id="{8AEB6A88-B2D4-43B4-88E3-7E96341531C2}"/>
              </a:ext>
            </a:extLst>
          </p:cNvPr>
          <p:cNvSpPr>
            <a:spLocks noGrp="1"/>
          </p:cNvSpPr>
          <p:nvPr>
            <p:ph type="title"/>
          </p:nvPr>
        </p:nvSpPr>
        <p:spPr>
          <a:xfrm>
            <a:off x="1295400" y="381000"/>
            <a:ext cx="7510848" cy="679832"/>
          </a:xfrm>
        </p:spPr>
        <p:txBody>
          <a:bodyPr/>
          <a:lstStyle/>
          <a:p>
            <a:r>
              <a:rPr lang="en-US" altLang="en-US" sz="3600" kern="0" dirty="0">
                <a:solidFill>
                  <a:schemeClr val="accent1"/>
                </a:solidFill>
              </a:rPr>
              <a:t>Comparing the Meter to the Standard</a:t>
            </a:r>
            <a:br>
              <a:rPr lang="en-US" altLang="en-US" sz="3600" b="1" kern="0" dirty="0">
                <a:solidFill>
                  <a:srgbClr val="C00000"/>
                </a:solidFill>
              </a:rPr>
            </a:br>
            <a:endParaRPr lang="en-US" sz="3600" dirty="0">
              <a:solidFill>
                <a:srgbClr val="C00000"/>
              </a:solidFill>
            </a:endParaRPr>
          </a:p>
        </p:txBody>
      </p:sp>
      <p:sp>
        <p:nvSpPr>
          <p:cNvPr id="3" name="Footer Placeholder 2">
            <a:extLst>
              <a:ext uri="{FF2B5EF4-FFF2-40B4-BE49-F238E27FC236}">
                <a16:creationId xmlns:a16="http://schemas.microsoft.com/office/drawing/2014/main" id="{AA610CA8-0DD7-4E40-B527-849F747726A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BF35F7BA-AA7F-4B74-DEDC-58F4E4F76117}"/>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393669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694A-D182-4CF7-AA40-0D1BB006A3CC}"/>
              </a:ext>
            </a:extLst>
          </p:cNvPr>
          <p:cNvSpPr>
            <a:spLocks noGrp="1"/>
          </p:cNvSpPr>
          <p:nvPr>
            <p:ph type="title"/>
          </p:nvPr>
        </p:nvSpPr>
        <p:spPr>
          <a:xfrm>
            <a:off x="1371600" y="152400"/>
            <a:ext cx="7360507" cy="679832"/>
          </a:xfrm>
        </p:spPr>
        <p:txBody>
          <a:bodyPr/>
          <a:lstStyle/>
          <a:p>
            <a:r>
              <a:rPr lang="en-US" dirty="0">
                <a:solidFill>
                  <a:schemeClr val="accent1"/>
                </a:solidFill>
              </a:rPr>
              <a:t>Basic Energy Formula</a:t>
            </a:r>
          </a:p>
        </p:txBody>
      </p:sp>
      <p:graphicFrame>
        <p:nvGraphicFramePr>
          <p:cNvPr id="73732" name="Object 4"/>
          <p:cNvGraphicFramePr>
            <a:graphicFrameLocks noGrp="1" noChangeAspect="1"/>
          </p:cNvGraphicFramePr>
          <p:nvPr>
            <p:ph idx="1"/>
            <p:extLst>
              <p:ext uri="{D42A27DB-BD31-4B8C-83A1-F6EECF244321}">
                <p14:modId xmlns:p14="http://schemas.microsoft.com/office/powerpoint/2010/main" val="3032567876"/>
              </p:ext>
            </p:extLst>
          </p:nvPr>
        </p:nvGraphicFramePr>
        <p:xfrm>
          <a:off x="2711450" y="3514725"/>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514725"/>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a:extLst>
              <a:ext uri="{FF2B5EF4-FFF2-40B4-BE49-F238E27FC236}">
                <a16:creationId xmlns:a16="http://schemas.microsoft.com/office/drawing/2014/main" id="{9DD38EC4-40EA-4AB2-9CE2-BA618E5585C9}"/>
              </a:ext>
            </a:extLst>
          </p:cNvPr>
          <p:cNvSpPr>
            <a:spLocks noGrp="1"/>
          </p:cNvSpPr>
          <p:nvPr>
            <p:ph type="ftr" sz="quarter" idx="3"/>
          </p:nvPr>
        </p:nvSpPr>
        <p:spPr/>
        <p:txBody>
          <a:bodyPr/>
          <a:lstStyle/>
          <a:p>
            <a:r>
              <a:rPr lang="en-US"/>
              <a:t>tescometering.com</a:t>
            </a:r>
            <a:endParaRPr lang="en-US" dirty="0"/>
          </a:p>
        </p:txBody>
      </p:sp>
      <p:sp>
        <p:nvSpPr>
          <p:cNvPr id="73731" name="Rectangle 3"/>
          <p:cNvSpPr>
            <a:spLocks noGrp="1" noChangeArrowheads="1"/>
          </p:cNvSpPr>
          <p:nvPr>
            <p:ph type="body" sz="half" idx="4294967295"/>
          </p:nvPr>
        </p:nvSpPr>
        <p:spPr bwMode="auto">
          <a:xfrm>
            <a:off x="685800" y="17526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latin typeface="Arial" pitchFamily="34" charset="0"/>
                <a:cs typeface="Arial" pitchFamily="34" charset="0"/>
              </a:rPr>
              <a:t>The essential specification of a watthour meter’s measurement is given by the value </a:t>
            </a:r>
            <a:br>
              <a:rPr lang="en-US" altLang="en-US" sz="2000" dirty="0">
                <a:latin typeface="Arial" pitchFamily="34" charset="0"/>
                <a:cs typeface="Arial" pitchFamily="34" charset="0"/>
              </a:rPr>
            </a:br>
            <a:r>
              <a:rPr lang="en-US" altLang="en-US" sz="2000" dirty="0">
                <a:latin typeface="Arial" pitchFamily="34" charset="0"/>
                <a:cs typeface="Arial" pitchFamily="34" charset="0"/>
              </a:rPr>
              <a:t>	</a:t>
            </a:r>
            <a:r>
              <a:rPr lang="en-US" altLang="en-US" sz="2000" i="1" dirty="0">
                <a:latin typeface="Arial" pitchFamily="34" charset="0"/>
                <a:cs typeface="Arial" pitchFamily="34" charset="0"/>
              </a:rPr>
              <a:t>K</a:t>
            </a:r>
            <a:r>
              <a:rPr lang="en-US" altLang="en-US" sz="2000" i="1" baseline="-25000" dirty="0">
                <a:latin typeface="Arial" pitchFamily="34" charset="0"/>
                <a:cs typeface="Arial" pitchFamily="34" charset="0"/>
              </a:rPr>
              <a:t>h</a:t>
            </a:r>
            <a:r>
              <a:rPr lang="en-US" altLang="en-US" sz="2000" baseline="-25000" dirty="0">
                <a:latin typeface="Arial" pitchFamily="34" charset="0"/>
                <a:cs typeface="Arial" pitchFamily="34" charset="0"/>
              </a:rPr>
              <a:t> </a:t>
            </a:r>
            <a:r>
              <a:rPr lang="en-US" altLang="en-US" sz="2000" dirty="0">
                <a:latin typeface="Arial" pitchFamily="34" charset="0"/>
                <a:cs typeface="Arial" pitchFamily="34" charset="0"/>
              </a:rPr>
              <a:t>[ Watthours per disk revolution ]</a:t>
            </a:r>
          </a:p>
          <a:p>
            <a:endParaRPr lang="en-US" altLang="en-US" sz="2000" dirty="0">
              <a:latin typeface="Arial" pitchFamily="34" charset="0"/>
              <a:cs typeface="Arial" pitchFamily="34" charset="0"/>
            </a:endParaRPr>
          </a:p>
          <a:p>
            <a:r>
              <a:rPr lang="en-US" altLang="en-US" sz="2000" dirty="0">
                <a:latin typeface="Arial" pitchFamily="34" charset="0"/>
                <a:cs typeface="Arial" pitchFamily="34" charset="0"/>
              </a:rPr>
              <a:t>The watthour meter formula is as follows:</a:t>
            </a:r>
          </a:p>
          <a:p>
            <a:pPr>
              <a:buFont typeface="Monotype Sorts"/>
              <a:buNone/>
            </a:pPr>
            <a:endParaRPr lang="en-US" altLang="en-US" sz="2800" dirty="0"/>
          </a:p>
          <a:p>
            <a:endParaRPr lang="en-US" altLang="en-US" sz="2800" dirty="0"/>
          </a:p>
        </p:txBody>
      </p:sp>
      <p:sp>
        <p:nvSpPr>
          <p:cNvPr id="4" name="Slide Number Placeholder 3">
            <a:extLst>
              <a:ext uri="{FF2B5EF4-FFF2-40B4-BE49-F238E27FC236}">
                <a16:creationId xmlns:a16="http://schemas.microsoft.com/office/drawing/2014/main" id="{8210BED6-2BCE-6D07-F6A6-A9F3E84CC4AA}"/>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extLst>
      <p:ext uri="{BB962C8B-B14F-4D97-AF65-F5344CB8AC3E}">
        <p14:creationId xmlns:p14="http://schemas.microsoft.com/office/powerpoint/2010/main" val="108791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457200" y="1606486"/>
            <a:ext cx="5181600" cy="435811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80000"/>
              </a:lnSpc>
            </a:pPr>
            <a:r>
              <a:rPr lang="en-US" altLang="en-US" dirty="0">
                <a:cs typeface="Arial" charset="0"/>
              </a:rPr>
              <a:t>However, there is also the accuracy and traceability of the standard to consider as well as the set-up of the test and whether the test is in the meter lab, the meter shop or the field.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Traceability is the ability to trace the calibration of any one device back to an international standard.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Typical stated accuracies for standards are 0.04%, 0.02% and 0.01%.  In the lab, these same standards typically measure better than 0.005%.  That is 50 parts per million in accuracy.  </a:t>
            </a:r>
          </a:p>
          <a:p>
            <a:pPr algn="l" eaLnBrk="1" hangingPunct="1">
              <a:lnSpc>
                <a:spcPct val="80000"/>
              </a:lnSpc>
            </a:pPr>
            <a:endParaRPr lang="en-US" altLang="en-US" dirty="0">
              <a:cs typeface="Arial" charset="0"/>
            </a:endParaRPr>
          </a:p>
          <a:p>
            <a:pPr algn="l" eaLnBrk="1" hangingPunct="1">
              <a:lnSpc>
                <a:spcPct val="80000"/>
              </a:lnSpc>
            </a:pPr>
            <a:r>
              <a:rPr lang="en-US" altLang="en-US" dirty="0">
                <a:cs typeface="Arial" charset="0"/>
              </a:rPr>
              <a:t>Just because you have all the right equipment though, a bad setup can invalidate any test or calibration whether this is in the field or in a more controlled environment.</a:t>
            </a:r>
          </a:p>
        </p:txBody>
      </p:sp>
      <p:pic>
        <p:nvPicPr>
          <p:cNvPr id="3" name="Picture 2">
            <a:extLst>
              <a:ext uri="{FF2B5EF4-FFF2-40B4-BE49-F238E27FC236}">
                <a16:creationId xmlns:a16="http://schemas.microsoft.com/office/drawing/2014/main" id="{689CDED8-EA16-4ADC-AF18-E57D5AFC14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5802" y="1631109"/>
            <a:ext cx="2745443" cy="2059082"/>
          </a:xfrm>
          <a:prstGeom prst="rect">
            <a:avLst/>
          </a:prstGeom>
        </p:spPr>
      </p:pic>
      <p:pic>
        <p:nvPicPr>
          <p:cNvPr id="7" name="Picture 6" descr="A picture containing text, electronics, computer&#10;&#10;Description automatically generated">
            <a:extLst>
              <a:ext uri="{FF2B5EF4-FFF2-40B4-BE49-F238E27FC236}">
                <a16:creationId xmlns:a16="http://schemas.microsoft.com/office/drawing/2014/main" id="{8C4CC9F4-2F88-47FE-9999-D772C0192D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802" y="3846512"/>
            <a:ext cx="2745443" cy="2059082"/>
          </a:xfrm>
          <a:prstGeom prst="rect">
            <a:avLst/>
          </a:prstGeom>
        </p:spPr>
      </p:pic>
      <p:sp>
        <p:nvSpPr>
          <p:cNvPr id="2" name="Title 1">
            <a:extLst>
              <a:ext uri="{FF2B5EF4-FFF2-40B4-BE49-F238E27FC236}">
                <a16:creationId xmlns:a16="http://schemas.microsoft.com/office/drawing/2014/main" id="{438FC943-1B99-495C-82F7-66AAEA7F36E8}"/>
              </a:ext>
            </a:extLst>
          </p:cNvPr>
          <p:cNvSpPr>
            <a:spLocks noGrp="1"/>
          </p:cNvSpPr>
          <p:nvPr>
            <p:ph type="title"/>
          </p:nvPr>
        </p:nvSpPr>
        <p:spPr>
          <a:xfrm>
            <a:off x="1371599" y="152400"/>
            <a:ext cx="7393459" cy="679832"/>
          </a:xfrm>
        </p:spPr>
        <p:txBody>
          <a:bodyPr/>
          <a:lstStyle/>
          <a:p>
            <a:r>
              <a:rPr lang="en-US" dirty="0">
                <a:solidFill>
                  <a:schemeClr val="accent1"/>
                </a:solidFill>
              </a:rPr>
              <a:t>Traceability and Setup</a:t>
            </a:r>
          </a:p>
        </p:txBody>
      </p:sp>
      <p:sp>
        <p:nvSpPr>
          <p:cNvPr id="4" name="Footer Placeholder 3">
            <a:extLst>
              <a:ext uri="{FF2B5EF4-FFF2-40B4-BE49-F238E27FC236}">
                <a16:creationId xmlns:a16="http://schemas.microsoft.com/office/drawing/2014/main" id="{74E08025-D5CD-4F93-8ACA-1960AF2FCF6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B79A474B-D62D-D5D4-7FC4-DB3F08977F24}"/>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extLst>
      <p:ext uri="{BB962C8B-B14F-4D97-AF65-F5344CB8AC3E}">
        <p14:creationId xmlns:p14="http://schemas.microsoft.com/office/powerpoint/2010/main" val="242359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3962400" y="1600200"/>
            <a:ext cx="4724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sz="2000" i="1" dirty="0">
                <a:solidFill>
                  <a:schemeClr val="tx1"/>
                </a:solidFill>
                <a:cs typeface="Arial" charset="0"/>
                <a:sym typeface="Symbol" pitchFamily="18" charset="2"/>
              </a:rPr>
              <a:t>Traceability is defined as ability to link the results of the calibration and measurement to related standard and/or reference (preferably national or international standard) through an unbroken chain of comparisons.</a:t>
            </a:r>
          </a:p>
          <a:p>
            <a:pPr algn="l" eaLnBrk="1" hangingPunct="1">
              <a:lnSpc>
                <a:spcPct val="90000"/>
              </a:lnSpc>
              <a:spcBef>
                <a:spcPct val="20000"/>
              </a:spcBef>
              <a:buFont typeface="Arial" charset="0"/>
              <a:buChar char="•"/>
            </a:pPr>
            <a:endParaRPr lang="en-US" altLang="en-US" sz="2000" i="1"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Calibration is typically performed by measuring a test unit against a known standard or reference.</a:t>
            </a:r>
          </a:p>
          <a:p>
            <a:pPr algn="l" eaLnBrk="1" hangingPunct="1">
              <a:lnSpc>
                <a:spcPct val="90000"/>
              </a:lnSpc>
              <a:spcBef>
                <a:spcPct val="20000"/>
              </a:spcBef>
              <a:buFont typeface="Arial" charset="0"/>
              <a:buChar char="•"/>
            </a:pPr>
            <a:endParaRPr lang="en-US" altLang="en-US" sz="2000"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sz="2000" dirty="0">
                <a:solidFill>
                  <a:schemeClr val="tx1"/>
                </a:solidFill>
                <a:cs typeface="Arial" charset="0"/>
                <a:sym typeface="Symbol" pitchFamily="18" charset="2"/>
              </a:rPr>
              <a:t>Master standard (i.e., gages) are kept by National Measurement Institute (NMI) of each country.</a:t>
            </a:r>
          </a:p>
        </p:txBody>
      </p:sp>
      <p:pic>
        <p:nvPicPr>
          <p:cNvPr id="13314" name="Picture 2">
            <a:extLst>
              <a:ext uri="{FF2B5EF4-FFF2-40B4-BE49-F238E27FC236}">
                <a16:creationId xmlns:a16="http://schemas.microsoft.com/office/drawing/2014/main" id="{0EE3078F-E46E-4FA5-A56A-8BD9C814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3200"/>
            <a:ext cx="3841653"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3228321-CC1B-4F76-A128-455D1FDB986C}"/>
              </a:ext>
            </a:extLst>
          </p:cNvPr>
          <p:cNvSpPr>
            <a:spLocks noGrp="1"/>
          </p:cNvSpPr>
          <p:nvPr>
            <p:ph type="title"/>
          </p:nvPr>
        </p:nvSpPr>
        <p:spPr>
          <a:xfrm>
            <a:off x="1371600" y="136525"/>
            <a:ext cx="7543800" cy="679832"/>
          </a:xfrm>
        </p:spPr>
        <p:txBody>
          <a:bodyPr/>
          <a:lstStyle/>
          <a:p>
            <a:r>
              <a:rPr lang="en-US" dirty="0">
                <a:solidFill>
                  <a:schemeClr val="accent1"/>
                </a:solidFill>
              </a:rPr>
              <a:t>Meter Testing Traceability</a:t>
            </a:r>
          </a:p>
        </p:txBody>
      </p:sp>
      <p:sp>
        <p:nvSpPr>
          <p:cNvPr id="3" name="Footer Placeholder 2">
            <a:extLst>
              <a:ext uri="{FF2B5EF4-FFF2-40B4-BE49-F238E27FC236}">
                <a16:creationId xmlns:a16="http://schemas.microsoft.com/office/drawing/2014/main" id="{02B655F4-4D3F-4B62-B6B9-A4D646666E9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D50B5A-39FD-0448-86BF-7A92C781B0C7}"/>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extLst>
      <p:ext uri="{BB962C8B-B14F-4D97-AF65-F5344CB8AC3E}">
        <p14:creationId xmlns:p14="http://schemas.microsoft.com/office/powerpoint/2010/main" val="37594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Rectangle 5"/>
          <p:cNvSpPr>
            <a:spLocks noChangeArrowheads="1"/>
          </p:cNvSpPr>
          <p:nvPr/>
        </p:nvSpPr>
        <p:spPr bwMode="auto">
          <a:xfrm>
            <a:off x="381000" y="1295400"/>
            <a:ext cx="4800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lnSpc>
                <a:spcPct val="90000"/>
              </a:lnSpc>
              <a:spcBef>
                <a:spcPct val="20000"/>
              </a:spcBef>
              <a:buFont typeface="Arial" charset="0"/>
              <a:buChar char="•"/>
            </a:pPr>
            <a:r>
              <a:rPr lang="en-US" altLang="en-US" u="sng" dirty="0">
                <a:solidFill>
                  <a:schemeClr val="tx1"/>
                </a:solidFill>
                <a:cs typeface="Arial" charset="0"/>
                <a:sym typeface="Symbol" pitchFamily="18" charset="2"/>
              </a:rPr>
              <a:t>N</a:t>
            </a:r>
            <a:r>
              <a:rPr lang="en-US" altLang="en-US" dirty="0">
                <a:solidFill>
                  <a:schemeClr val="tx1"/>
                </a:solidFill>
                <a:cs typeface="Arial" charset="0"/>
                <a:sym typeface="Symbol" pitchFamily="18" charset="2"/>
              </a:rPr>
              <a:t>ational </a:t>
            </a:r>
            <a:r>
              <a:rPr lang="en-US" altLang="en-US" u="sng" dirty="0">
                <a:solidFill>
                  <a:schemeClr val="tx1"/>
                </a:solidFill>
                <a:cs typeface="Arial" charset="0"/>
                <a:sym typeface="Symbol" pitchFamily="18" charset="2"/>
              </a:rPr>
              <a:t>I</a:t>
            </a:r>
            <a:r>
              <a:rPr lang="en-US" altLang="en-US" dirty="0">
                <a:solidFill>
                  <a:schemeClr val="tx1"/>
                </a:solidFill>
                <a:cs typeface="Arial" charset="0"/>
                <a:sym typeface="Symbol" pitchFamily="18" charset="2"/>
              </a:rPr>
              <a:t>nstitute of </a:t>
            </a:r>
            <a:r>
              <a:rPr lang="en-US" altLang="en-US" u="sng" dirty="0">
                <a:solidFill>
                  <a:schemeClr val="tx1"/>
                </a:solidFill>
                <a:cs typeface="Arial" charset="0"/>
                <a:sym typeface="Symbol" pitchFamily="18" charset="2"/>
              </a:rPr>
              <a:t>S</a:t>
            </a:r>
            <a:r>
              <a:rPr lang="en-US" altLang="en-US" dirty="0">
                <a:solidFill>
                  <a:schemeClr val="tx1"/>
                </a:solidFill>
                <a:cs typeface="Arial" charset="0"/>
                <a:sym typeface="Symbol" pitchFamily="18" charset="2"/>
              </a:rPr>
              <a:t>tandards and </a:t>
            </a:r>
            <a:r>
              <a:rPr lang="en-US" altLang="en-US" u="sng" dirty="0">
                <a:solidFill>
                  <a:schemeClr val="tx1"/>
                </a:solidFill>
                <a:cs typeface="Arial" charset="0"/>
                <a:sym typeface="Symbol" pitchFamily="18" charset="2"/>
              </a:rPr>
              <a:t>T</a:t>
            </a:r>
            <a:r>
              <a:rPr lang="en-US" altLang="en-US" dirty="0">
                <a:solidFill>
                  <a:schemeClr val="tx1"/>
                </a:solidFill>
                <a:cs typeface="Arial" charset="0"/>
                <a:sym typeface="Symbol" pitchFamily="18" charset="2"/>
              </a:rPr>
              <a:t>echnology (NIST) provides internal tracking numbers, which are often used as evidence of traceability.</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b="1" dirty="0">
                <a:solidFill>
                  <a:schemeClr val="tx1"/>
                </a:solidFill>
                <a:cs typeface="Arial" charset="0"/>
                <a:sym typeface="Symbol" pitchFamily="18" charset="2"/>
              </a:rPr>
              <a:t>WARNING!</a:t>
            </a:r>
            <a:r>
              <a:rPr lang="en-US" altLang="en-US" dirty="0">
                <a:solidFill>
                  <a:schemeClr val="tx1"/>
                </a:solidFill>
                <a:cs typeface="Arial" charset="0"/>
                <a:sym typeface="Symbol" pitchFamily="18" charset="2"/>
              </a:rPr>
              <a:t>  NIST does not certify or guarantee that calibration and measurements are correct, nor does it provide any kind of certification of accuracy and calibration. NIST only provides certifications for the work performed by them.</a:t>
            </a:r>
          </a:p>
          <a:p>
            <a:pPr algn="l" eaLnBrk="1" hangingPunct="1">
              <a:lnSpc>
                <a:spcPct val="90000"/>
              </a:lnSpc>
              <a:spcBef>
                <a:spcPct val="20000"/>
              </a:spcBef>
              <a:buFont typeface="Arial" charset="0"/>
              <a:buChar char="•"/>
            </a:pPr>
            <a:endParaRPr lang="en-US" altLang="en-US" dirty="0">
              <a:solidFill>
                <a:schemeClr val="tx1"/>
              </a:solidFill>
              <a:cs typeface="Arial" charset="0"/>
              <a:sym typeface="Symbol" pitchFamily="18" charset="2"/>
            </a:endParaRPr>
          </a:p>
          <a:p>
            <a:pPr algn="l" eaLnBrk="1" hangingPunct="1">
              <a:lnSpc>
                <a:spcPct val="90000"/>
              </a:lnSpc>
              <a:spcBef>
                <a:spcPct val="20000"/>
              </a:spcBef>
              <a:buFont typeface="Arial" charset="0"/>
              <a:buChar char="•"/>
            </a:pPr>
            <a:r>
              <a:rPr lang="en-US" altLang="en-US" dirty="0">
                <a:solidFill>
                  <a:schemeClr val="tx1"/>
                </a:solidFill>
                <a:cs typeface="Arial" charset="0"/>
                <a:sym typeface="Symbol" pitchFamily="18" charset="2"/>
              </a:rPr>
              <a:t>NIST is the US National Lab but using NRC out of Canada or any other national lab is also acceptable.  We need traceability to an international standard and all these national labs do this.</a:t>
            </a:r>
          </a:p>
        </p:txBody>
      </p:sp>
      <p:sp>
        <p:nvSpPr>
          <p:cNvPr id="2" name="AutoShape 2" descr="National Institute of Standards and Technology">
            <a:extLst>
              <a:ext uri="{FF2B5EF4-FFF2-40B4-BE49-F238E27FC236}">
                <a16:creationId xmlns:a16="http://schemas.microsoft.com/office/drawing/2014/main" id="{74587BB4-7A6F-4967-9AC3-37627E1CFDE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344" name="Picture 8" descr="Nist Logo - Danko Arlington, Inc. Danko Arlington, Inc.">
            <a:extLst>
              <a:ext uri="{FF2B5EF4-FFF2-40B4-BE49-F238E27FC236}">
                <a16:creationId xmlns:a16="http://schemas.microsoft.com/office/drawing/2014/main" id="{7C8C427E-C866-4F01-B1D3-F07838FAA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67000"/>
            <a:ext cx="3954825"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EF276AA-A698-49E4-AC8D-114E0C7A1953}"/>
              </a:ext>
            </a:extLst>
          </p:cNvPr>
          <p:cNvSpPr>
            <a:spLocks noGrp="1"/>
          </p:cNvSpPr>
          <p:nvPr>
            <p:ph type="title"/>
          </p:nvPr>
        </p:nvSpPr>
        <p:spPr>
          <a:xfrm>
            <a:off x="1371599" y="158368"/>
            <a:ext cx="7393459" cy="679832"/>
          </a:xfrm>
        </p:spPr>
        <p:txBody>
          <a:bodyPr/>
          <a:lstStyle/>
          <a:p>
            <a:r>
              <a:rPr lang="en-US" dirty="0">
                <a:solidFill>
                  <a:schemeClr val="accent1"/>
                </a:solidFill>
              </a:rPr>
              <a:t>Meter Testing Traceability</a:t>
            </a:r>
          </a:p>
        </p:txBody>
      </p:sp>
      <p:sp>
        <p:nvSpPr>
          <p:cNvPr id="4" name="Footer Placeholder 3">
            <a:extLst>
              <a:ext uri="{FF2B5EF4-FFF2-40B4-BE49-F238E27FC236}">
                <a16:creationId xmlns:a16="http://schemas.microsoft.com/office/drawing/2014/main" id="{C7A6546F-D37D-43C3-9A07-2F28559D2837}"/>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24ED182A-1FEC-2244-7DFF-E116C0335127}"/>
              </a:ext>
            </a:extLst>
          </p:cNvPr>
          <p:cNvSpPr>
            <a:spLocks noGrp="1"/>
          </p:cNvSpPr>
          <p:nvPr>
            <p:ph type="sldNum" sz="quarter" idx="4"/>
          </p:nvPr>
        </p:nvSpPr>
        <p:spPr/>
        <p:txBody>
          <a:bodyPr/>
          <a:lstStyle/>
          <a:p>
            <a:fld id="{4BEAC4C4-F0A7-4B61-A827-E4198D078267}" type="slidenum">
              <a:rPr lang="en-US" smtClean="0"/>
              <a:t>9</a:t>
            </a:fld>
            <a:endParaRPr lang="en-US" dirty="0"/>
          </a:p>
        </p:txBody>
      </p:sp>
    </p:spTree>
    <p:extLst>
      <p:ext uri="{BB962C8B-B14F-4D97-AF65-F5344CB8AC3E}">
        <p14:creationId xmlns:p14="http://schemas.microsoft.com/office/powerpoint/2010/main" val="393901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 Feb</Template>
  <TotalTime>3508</TotalTime>
  <Words>2970</Words>
  <Application>Microsoft Office PowerPoint</Application>
  <PresentationFormat>On-screen Show (4:3)</PresentationFormat>
  <Paragraphs>334</Paragraphs>
  <Slides>37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Aptos</vt:lpstr>
      <vt:lpstr>Wingdings</vt:lpstr>
      <vt:lpstr>Arial</vt:lpstr>
      <vt:lpstr>Calibri</vt:lpstr>
      <vt:lpstr>Monotype Sorts</vt:lpstr>
      <vt:lpstr>Times New Roman</vt:lpstr>
      <vt:lpstr>TESCO Template</vt:lpstr>
      <vt:lpstr>Equation</vt:lpstr>
      <vt:lpstr>Meter Testing  Introduction</vt:lpstr>
      <vt:lpstr>Questions to Answer</vt:lpstr>
      <vt:lpstr>Why Do We Test?</vt:lpstr>
      <vt:lpstr>Accuracy Testing</vt:lpstr>
      <vt:lpstr>Comparing the Meter to the Standard </vt:lpstr>
      <vt:lpstr>Basic Energy Formula</vt:lpstr>
      <vt:lpstr>Traceability and Setup</vt:lpstr>
      <vt:lpstr>Meter Testing Traceability</vt:lpstr>
      <vt:lpstr>Meter Testing Traceability</vt:lpstr>
      <vt:lpstr>Meter Testing Traceability - Standards</vt:lpstr>
      <vt:lpstr>Meter Testing Traceability - Standards</vt:lpstr>
      <vt:lpstr>Test Equipment Calibration</vt:lpstr>
      <vt:lpstr>Meter Shop and Field Accuracy Tests</vt:lpstr>
      <vt:lpstr>Typical Test Setups for Shop and Field</vt:lpstr>
      <vt:lpstr>PowerPoint Presentation</vt:lpstr>
      <vt:lpstr>PowerPoint Presentation</vt:lpstr>
      <vt:lpstr>PowerPoint Presentation</vt:lpstr>
      <vt:lpstr>PowerPoint Presentation</vt:lpstr>
      <vt:lpstr>PowerPoint Presentation</vt:lpstr>
      <vt:lpstr>Site Inspection Vs. Meter Testing</vt:lpstr>
      <vt:lpstr>PowerPoint Presentation</vt:lpstr>
      <vt:lpstr>Compliant Testing</vt:lpstr>
      <vt:lpstr>General Meter Testing Requirements</vt:lpstr>
      <vt:lpstr>New Meter Testing Programs</vt:lpstr>
      <vt:lpstr>Return to Service Testing</vt:lpstr>
      <vt:lpstr>In-Service Testing</vt:lpstr>
      <vt:lpstr>Periodic Test Plans</vt:lpstr>
      <vt:lpstr>Statistical Plans: The Best Approach</vt:lpstr>
      <vt:lpstr>Why Use a Statistical Test Plan?</vt:lpstr>
      <vt:lpstr>Homogenous Population(s)</vt:lpstr>
      <vt:lpstr>Tracking Meter Records</vt:lpstr>
      <vt:lpstr>Meter Test Data Tracking</vt:lpstr>
      <vt:lpstr>PowerPoint Presentation</vt:lpstr>
      <vt:lpstr>Meter Testing Traceability</vt:lpstr>
      <vt:lpstr>Meter Test Data Tracking System</vt:lpstr>
      <vt:lpstr>Questions to Answer</vt:lpstr>
      <vt:lpstr>Questions and 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117</cp:revision>
  <cp:lastPrinted>2025-02-10T15:45:18Z</cp:lastPrinted>
  <dcterms:created xsi:type="dcterms:W3CDTF">2004-03-09T01:40:14Z</dcterms:created>
  <dcterms:modified xsi:type="dcterms:W3CDTF">2025-02-10T20:00:53Z</dcterms:modified>
</cp:coreProperties>
</file>